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6"/>
  </p:notesMasterIdLst>
  <p:sldIdLst>
    <p:sldId id="256" r:id="rId2"/>
    <p:sldId id="257" r:id="rId3"/>
    <p:sldId id="258" r:id="rId4"/>
    <p:sldId id="259" r:id="rId5"/>
    <p:sldId id="260" r:id="rId6"/>
    <p:sldId id="262" r:id="rId7"/>
    <p:sldId id="261" r:id="rId8"/>
    <p:sldId id="267" r:id="rId9"/>
    <p:sldId id="268" r:id="rId10"/>
    <p:sldId id="269" r:id="rId11"/>
    <p:sldId id="263" r:id="rId12"/>
    <p:sldId id="272" r:id="rId13"/>
    <p:sldId id="270" r:id="rId14"/>
    <p:sldId id="273" r:id="rId15"/>
    <p:sldId id="274" r:id="rId16"/>
    <p:sldId id="275" r:id="rId17"/>
    <p:sldId id="264" r:id="rId18"/>
    <p:sldId id="300" r:id="rId19"/>
    <p:sldId id="277" r:id="rId20"/>
    <p:sldId id="276" r:id="rId21"/>
    <p:sldId id="288" r:id="rId22"/>
    <p:sldId id="284" r:id="rId23"/>
    <p:sldId id="278" r:id="rId24"/>
    <p:sldId id="290" r:id="rId25"/>
    <p:sldId id="289" r:id="rId26"/>
    <p:sldId id="292" r:id="rId27"/>
    <p:sldId id="265" r:id="rId28"/>
    <p:sldId id="294" r:id="rId29"/>
    <p:sldId id="293" r:id="rId30"/>
    <p:sldId id="295" r:id="rId31"/>
    <p:sldId id="296" r:id="rId32"/>
    <p:sldId id="297" r:id="rId33"/>
    <p:sldId id="298" r:id="rId34"/>
    <p:sldId id="266" r:id="rId35"/>
    <p:sldId id="299" r:id="rId36"/>
    <p:sldId id="291" r:id="rId37"/>
    <p:sldId id="279" r:id="rId38"/>
    <p:sldId id="280" r:id="rId39"/>
    <p:sldId id="281" r:id="rId40"/>
    <p:sldId id="282" r:id="rId41"/>
    <p:sldId id="283" r:id="rId42"/>
    <p:sldId id="285" r:id="rId43"/>
    <p:sldId id="286" r:id="rId44"/>
    <p:sldId id="287" r:id="rId4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FFCCFF"/>
    <a:srgbClr val="99FF99"/>
    <a:srgbClr val="FFFF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62" autoAdjust="0"/>
    <p:restoredTop sz="94708" autoAdjust="0"/>
  </p:normalViewPr>
  <p:slideViewPr>
    <p:cSldViewPr snapToGrid="0">
      <p:cViewPr varScale="1">
        <p:scale>
          <a:sx n="115" d="100"/>
          <a:sy n="115" d="100"/>
        </p:scale>
        <p:origin x="96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B4CCD4-F00A-4F48-B00B-D5F1D6B650F5}" type="datetimeFigureOut">
              <a:rPr kumimoji="1" lang="ja-JP" altLang="en-US" smtClean="0"/>
              <a:t>2017/1/12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4EB301-36E5-4E74-B032-BD43AAB31879}" type="slidenum">
              <a:rPr kumimoji="1" lang="ja-JP" altLang="en-US" smtClean="0"/>
              <a:t>‹#›</a:t>
            </a:fld>
            <a:endParaRPr kumimoji="1" lang="ja-JP" altLang="en-US"/>
          </a:p>
        </p:txBody>
      </p:sp>
    </p:spTree>
    <p:extLst>
      <p:ext uri="{BB962C8B-B14F-4D97-AF65-F5344CB8AC3E}">
        <p14:creationId xmlns:p14="http://schemas.microsoft.com/office/powerpoint/2010/main" val="9749565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39</a:t>
            </a:fld>
            <a:endParaRPr kumimoji="1" lang="ja-JP" altLang="en-US"/>
          </a:p>
        </p:txBody>
      </p:sp>
    </p:spTree>
    <p:extLst>
      <p:ext uri="{BB962C8B-B14F-4D97-AF65-F5344CB8AC3E}">
        <p14:creationId xmlns:p14="http://schemas.microsoft.com/office/powerpoint/2010/main" val="2318726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39092B3-FCF6-4C68-A97D-6D3AF4F6C187}" type="datetime1">
              <a:rPr kumimoji="1" lang="ja-JP" altLang="en-US" smtClean="0"/>
              <a:t>2017/1/12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8" name="スライド番号プレースホルダー 5"/>
          <p:cNvSpPr txBox="1">
            <a:spLocks/>
          </p:cNvSpPr>
          <p:nvPr userDrawn="1"/>
        </p:nvSpPr>
        <p:spPr>
          <a:xfrm>
            <a:off x="-31720" y="4545115"/>
            <a:ext cx="1274359"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solidFill>
                  <a:schemeClr val="bg1"/>
                </a:solidFill>
              </a:rPr>
              <a:pPr/>
              <a:t>‹#›</a:t>
            </a:fld>
            <a:r>
              <a:rPr lang="en-US" altLang="ja-JP" dirty="0" smtClean="0">
                <a:solidFill>
                  <a:schemeClr val="bg1"/>
                </a:solidFill>
              </a:rPr>
              <a:t>/36</a:t>
            </a:r>
            <a:endParaRPr lang="ja-JP" altLang="en-US" dirty="0">
              <a:solidFill>
                <a:schemeClr val="bg1"/>
              </a:solidFill>
            </a:endParaRPr>
          </a:p>
        </p:txBody>
      </p:sp>
    </p:spTree>
    <p:extLst>
      <p:ext uri="{BB962C8B-B14F-4D97-AF65-F5344CB8AC3E}">
        <p14:creationId xmlns:p14="http://schemas.microsoft.com/office/powerpoint/2010/main" val="32092397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4000900-D91A-411D-AD1C-53BBE9D601CE}" type="datetime1">
              <a:rPr kumimoji="1" lang="ja-JP" altLang="en-US" smtClean="0"/>
              <a:t>2017/1/12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4175A306-45E5-48EB-85B2-9FB6C62A437C}" type="slidenum">
              <a:rPr lang="ja-JP" altLang="en-US" smtClean="0"/>
              <a:pPr/>
              <a:t>‹#›</a:t>
            </a:fld>
            <a:r>
              <a:rPr lang="en-US" altLang="ja-JP" smtClean="0"/>
              <a:t>/36</a:t>
            </a:r>
            <a:endParaRPr lang="ja-JP" altLang="en-US" dirty="0"/>
          </a:p>
        </p:txBody>
      </p:sp>
    </p:spTree>
    <p:extLst>
      <p:ext uri="{BB962C8B-B14F-4D97-AF65-F5344CB8AC3E}">
        <p14:creationId xmlns:p14="http://schemas.microsoft.com/office/powerpoint/2010/main" val="3023103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F20B527-87A9-4475-855E-639F2EB8B58F}" type="datetime1">
              <a:rPr kumimoji="1" lang="ja-JP" altLang="en-US" smtClean="0"/>
              <a:t>2017/1/12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9" name="スライド番号プレースホルダー 5"/>
          <p:cNvSpPr txBox="1">
            <a:spLocks/>
          </p:cNvSpPr>
          <p:nvPr userDrawn="1"/>
        </p:nvSpPr>
        <p:spPr>
          <a:xfrm>
            <a:off x="-1" y="782633"/>
            <a:ext cx="1289531"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solidFill>
                  <a:schemeClr val="bg1"/>
                </a:solidFill>
              </a:rPr>
              <a:pPr/>
              <a:t>‹#›</a:t>
            </a:fld>
            <a:r>
              <a:rPr lang="en-US" altLang="ja-JP" dirty="0" smtClean="0">
                <a:solidFill>
                  <a:schemeClr val="bg1"/>
                </a:solidFill>
              </a:rPr>
              <a:t>/36</a:t>
            </a:r>
            <a:endParaRPr lang="ja-JP" altLang="en-US" dirty="0">
              <a:solidFill>
                <a:schemeClr val="bg1"/>
              </a:solidFill>
            </a:endParaRPr>
          </a:p>
        </p:txBody>
      </p:sp>
    </p:spTree>
    <p:extLst>
      <p:ext uri="{BB962C8B-B14F-4D97-AF65-F5344CB8AC3E}">
        <p14:creationId xmlns:p14="http://schemas.microsoft.com/office/powerpoint/2010/main" val="41654023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38837F9-65CE-4B05-B643-A2B42EB73786}" type="datetime1">
              <a:rPr kumimoji="1" lang="ja-JP" altLang="en-US" smtClean="0"/>
              <a:t>2017/1/12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a:prstGeom prst="rect">
            <a:avLst/>
          </a:prstGeom>
        </p:spPr>
        <p:txBody>
          <a:bodyPr/>
          <a:lstStyle/>
          <a:p>
            <a:fld id="{EB0E6812-4CB6-42DC-830A-B0E2507B5F49}" type="slidenum">
              <a:rPr kumimoji="1" lang="ja-JP" altLang="en-US" smtClean="0"/>
              <a:t>‹#›</a:t>
            </a:fld>
            <a:endParaRPr kumimoji="1" lang="ja-JP" altLang="en-US"/>
          </a:p>
        </p:txBody>
      </p:sp>
      <p:sp>
        <p:nvSpPr>
          <p:cNvPr id="9" name="スライド番号プレースホルダー 5"/>
          <p:cNvSpPr txBox="1">
            <a:spLocks/>
          </p:cNvSpPr>
          <p:nvPr userDrawn="1"/>
        </p:nvSpPr>
        <p:spPr>
          <a:xfrm>
            <a:off x="7086600" y="20769"/>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pPr/>
              <a:t>‹#›</a:t>
            </a:fld>
            <a:r>
              <a:rPr lang="en-US" altLang="ja-JP" dirty="0" smtClean="0"/>
              <a:t>/36</a:t>
            </a:r>
            <a:endParaRPr lang="ja-JP" altLang="en-US" dirty="0"/>
          </a:p>
        </p:txBody>
      </p:sp>
    </p:spTree>
    <p:extLst>
      <p:ext uri="{BB962C8B-B14F-4D97-AF65-F5344CB8AC3E}">
        <p14:creationId xmlns:p14="http://schemas.microsoft.com/office/powerpoint/2010/main" val="367398531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4D978E4-C974-47CF-BEEA-26BA792A7D34}" type="datetime1">
              <a:rPr kumimoji="1" lang="ja-JP" altLang="en-US" smtClean="0"/>
              <a:t>2017/1/12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a:prstGeom prst="rect">
            <a:avLst/>
          </a:prstGeom>
        </p:spPr>
        <p:txBody>
          <a:bodyPr/>
          <a:lstStyle/>
          <a:p>
            <a:fld id="{EB0E6812-4CB6-42DC-830A-B0E2507B5F49}" type="slidenum">
              <a:rPr kumimoji="1" lang="ja-JP" altLang="en-US" smtClean="0"/>
              <a:t>‹#›</a:t>
            </a:fld>
            <a:endParaRPr kumimoji="1" lang="ja-JP" altLang="en-US"/>
          </a:p>
        </p:txBody>
      </p:sp>
      <p:sp>
        <p:nvSpPr>
          <p:cNvPr id="13" name="スライド番号プレースホルダー 5"/>
          <p:cNvSpPr txBox="1">
            <a:spLocks/>
          </p:cNvSpPr>
          <p:nvPr userDrawn="1"/>
        </p:nvSpPr>
        <p:spPr>
          <a:xfrm>
            <a:off x="7086600" y="20769"/>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pPr/>
              <a:t>‹#›</a:t>
            </a:fld>
            <a:r>
              <a:rPr lang="en-US" altLang="ja-JP" dirty="0" smtClean="0"/>
              <a:t>/36</a:t>
            </a:r>
            <a:endParaRPr lang="ja-JP" altLang="en-US" dirty="0"/>
          </a:p>
        </p:txBody>
      </p:sp>
    </p:spTree>
    <p:extLst>
      <p:ext uri="{BB962C8B-B14F-4D97-AF65-F5344CB8AC3E}">
        <p14:creationId xmlns:p14="http://schemas.microsoft.com/office/powerpoint/2010/main" val="332471924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6A3F9E8-61D4-4D4C-8399-2055D700403D}" type="datetime1">
              <a:rPr kumimoji="1" lang="ja-JP" altLang="en-US" smtClean="0"/>
              <a:t>2017/1/12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a:prstGeom prst="rect">
            <a:avLst/>
          </a:prstGeom>
        </p:spPr>
        <p:txBody>
          <a:bodyPr/>
          <a:lstStyle/>
          <a:p>
            <a:fld id="{EB0E6812-4CB6-42DC-830A-B0E2507B5F49}" type="slidenum">
              <a:rPr kumimoji="1" lang="ja-JP" altLang="en-US" smtClean="0"/>
              <a:t>‹#›</a:t>
            </a:fld>
            <a:endParaRPr kumimoji="1" lang="ja-JP" altLang="en-US"/>
          </a:p>
        </p:txBody>
      </p:sp>
      <p:sp>
        <p:nvSpPr>
          <p:cNvPr id="14" name="スライド番号プレースホルダー 5"/>
          <p:cNvSpPr txBox="1">
            <a:spLocks/>
          </p:cNvSpPr>
          <p:nvPr userDrawn="1"/>
        </p:nvSpPr>
        <p:spPr>
          <a:xfrm>
            <a:off x="7086600" y="20769"/>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pPr/>
              <a:t>‹#›</a:t>
            </a:fld>
            <a:r>
              <a:rPr lang="en-US" altLang="ja-JP" dirty="0" smtClean="0"/>
              <a:t>/36</a:t>
            </a:r>
            <a:endParaRPr lang="ja-JP" altLang="en-US" dirty="0"/>
          </a:p>
        </p:txBody>
      </p:sp>
    </p:spTree>
    <p:extLst>
      <p:ext uri="{BB962C8B-B14F-4D97-AF65-F5344CB8AC3E}">
        <p14:creationId xmlns:p14="http://schemas.microsoft.com/office/powerpoint/2010/main" val="130085853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98B0C8A-090E-4917-9A0B-3145223F9B40}" type="datetime1">
              <a:rPr kumimoji="1" lang="ja-JP" altLang="en-US" smtClean="0"/>
              <a:t>2017/1/12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9" name="スライド番号プレースホルダー 5"/>
          <p:cNvSpPr txBox="1">
            <a:spLocks/>
          </p:cNvSpPr>
          <p:nvPr userDrawn="1"/>
        </p:nvSpPr>
        <p:spPr>
          <a:xfrm>
            <a:off x="7086600" y="20769"/>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pPr/>
              <a:t>‹#›</a:t>
            </a:fld>
            <a:r>
              <a:rPr lang="en-US" altLang="ja-JP" dirty="0" smtClean="0"/>
              <a:t>/36</a:t>
            </a:r>
            <a:endParaRPr lang="ja-JP" altLang="en-US" dirty="0"/>
          </a:p>
        </p:txBody>
      </p:sp>
    </p:spTree>
    <p:extLst>
      <p:ext uri="{BB962C8B-B14F-4D97-AF65-F5344CB8AC3E}">
        <p14:creationId xmlns:p14="http://schemas.microsoft.com/office/powerpoint/2010/main" val="2057189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2D7AB0-2FB9-4E98-9145-FA4C5A88A74E}" type="datetime1">
              <a:rPr kumimoji="1" lang="ja-JP" altLang="en-US" smtClean="0"/>
              <a:t>2017/1/12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8" name="スライド番号プレースホルダー 5"/>
          <p:cNvSpPr txBox="1">
            <a:spLocks/>
          </p:cNvSpPr>
          <p:nvPr userDrawn="1"/>
        </p:nvSpPr>
        <p:spPr>
          <a:xfrm>
            <a:off x="7086600" y="20769"/>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pPr/>
              <a:t>‹#›</a:t>
            </a:fld>
            <a:r>
              <a:rPr lang="en-US" altLang="ja-JP" dirty="0" smtClean="0"/>
              <a:t>/36</a:t>
            </a:r>
            <a:endParaRPr lang="ja-JP" altLang="en-US" dirty="0"/>
          </a:p>
        </p:txBody>
      </p:sp>
    </p:spTree>
    <p:extLst>
      <p:ext uri="{BB962C8B-B14F-4D97-AF65-F5344CB8AC3E}">
        <p14:creationId xmlns:p14="http://schemas.microsoft.com/office/powerpoint/2010/main" val="263874786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54000900-D91A-411D-AD1C-53BBE9D601CE}" type="datetime1">
              <a:rPr kumimoji="1" lang="ja-JP" altLang="en-US" smtClean="0"/>
              <a:t>2017/1/12</a:t>
            </a:fld>
            <a:endParaRPr kumimoji="1" lang="ja-JP" alt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86600" y="20769"/>
            <a:ext cx="2057400" cy="365125"/>
          </a:xfrm>
          <a:prstGeom prst="rect">
            <a:avLst/>
          </a:prstGeom>
        </p:spPr>
        <p:txBody>
          <a:bodyPr vert="horz" lIns="91440" tIns="45720" rIns="91440" bIns="45720" rtlCol="0" anchor="ctr"/>
          <a:lstStyle>
            <a:lvl1pPr algn="r">
              <a:defRPr sz="2800">
                <a:solidFill>
                  <a:schemeClr val="tx1">
                    <a:tint val="75000"/>
                  </a:schemeClr>
                </a:solidFill>
              </a:defRPr>
            </a:lvl1pPr>
          </a:lstStyle>
          <a:p>
            <a:fld id="{4175A306-45E5-48EB-85B2-9FB6C62A437C}" type="slidenum">
              <a:rPr lang="ja-JP" altLang="en-US" smtClean="0"/>
              <a:pPr/>
              <a:t>‹#›</a:t>
            </a:fld>
            <a:r>
              <a:rPr lang="en-US" altLang="ja-JP" dirty="0" smtClean="0"/>
              <a:t>/36</a:t>
            </a:r>
            <a:endParaRPr lang="ja-JP" altLang="en-US" dirty="0"/>
          </a:p>
        </p:txBody>
      </p:sp>
    </p:spTree>
    <p:extLst>
      <p:ext uri="{BB962C8B-B14F-4D97-AF65-F5344CB8AC3E}">
        <p14:creationId xmlns:p14="http://schemas.microsoft.com/office/powerpoint/2010/main" val="3688863037"/>
      </p:ext>
    </p:extLst>
  </p:cSld>
  <p:clrMap bg1="lt1" tx1="dk1" bg2="lt2" tx2="dk2" accent1="accent1" accent2="accent2" accent3="accent3" accent4="accent4" accent5="accent5" accent6="accent6" hlink="hlink" folHlink="folHlink"/>
  <p:sldLayoutIdLst>
    <p:sldLayoutId id="2147483673" r:id="rId1"/>
    <p:sldLayoutId id="2147483680" r:id="rId2"/>
    <p:sldLayoutId id="2147483674" r:id="rId3"/>
    <p:sldLayoutId id="2147483675" r:id="rId4"/>
    <p:sldLayoutId id="2147483676" r:id="rId5"/>
    <p:sldLayoutId id="2147483677" r:id="rId6"/>
    <p:sldLayoutId id="2147483678" r:id="rId7"/>
    <p:sldLayoutId id="2147483679" r:id="rId8"/>
  </p:sldLayoutIdLst>
  <p:timing>
    <p:tnLst>
      <p:par>
        <p:cTn id="1" dur="indefinite" restart="never" nodeType="tmRoot"/>
      </p:par>
    </p:tnLst>
  </p:timing>
  <p:hf hdr="0" ftr="0" dt="0"/>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6.xml"/><Relationship Id="rId7" Type="http://schemas.openxmlformats.org/officeDocument/2006/relationships/slide" Target="slide27.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20.xml"/><Relationship Id="rId5" Type="http://schemas.openxmlformats.org/officeDocument/2006/relationships/slide" Target="slide13.xml"/><Relationship Id="rId4" Type="http://schemas.openxmlformats.org/officeDocument/2006/relationships/slide" Target="slide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slide" Target="slide38.xml"/><Relationship Id="rId2" Type="http://schemas.openxmlformats.org/officeDocument/2006/relationships/slide" Target="slide37.xml"/><Relationship Id="rId1" Type="http://schemas.openxmlformats.org/officeDocument/2006/relationships/slideLayout" Target="../slideLayouts/slideLayout3.xml"/><Relationship Id="rId6" Type="http://schemas.openxmlformats.org/officeDocument/2006/relationships/slide" Target="slide41.xml"/><Relationship Id="rId5" Type="http://schemas.openxmlformats.org/officeDocument/2006/relationships/slide" Target="slide40.xml"/><Relationship Id="rId4" Type="http://schemas.openxmlformats.org/officeDocument/2006/relationships/slide" Target="slide39.xml"/></Relationships>
</file>

<file path=ppt/slides/_rels/slide15.xml.rels><?xml version="1.0" encoding="UTF-8" standalone="yes"?>
<Relationships xmlns="http://schemas.openxmlformats.org/package/2006/relationships"><Relationship Id="rId3" Type="http://schemas.openxmlformats.org/officeDocument/2006/relationships/slide" Target="slide38.xml"/><Relationship Id="rId2" Type="http://schemas.openxmlformats.org/officeDocument/2006/relationships/slide" Target="slide37.xml"/><Relationship Id="rId1" Type="http://schemas.openxmlformats.org/officeDocument/2006/relationships/slideLayout" Target="../slideLayouts/slideLayout3.xml"/><Relationship Id="rId6" Type="http://schemas.openxmlformats.org/officeDocument/2006/relationships/slide" Target="slide41.xml"/><Relationship Id="rId5" Type="http://schemas.openxmlformats.org/officeDocument/2006/relationships/slide" Target="slide40.xml"/><Relationship Id="rId4" Type="http://schemas.openxmlformats.org/officeDocument/2006/relationships/slide" Target="slide3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slide" Target="slide42.xml"/><Relationship Id="rId1" Type="http://schemas.openxmlformats.org/officeDocument/2006/relationships/slideLayout" Target="../slideLayouts/slideLayout3.xml"/><Relationship Id="rId4" Type="http://schemas.openxmlformats.org/officeDocument/2006/relationships/slide" Target="slide4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hyperlink" Target="http://www.jniosh.go.jp/publication/houkoku/houkoku_2016_01.html" TargetMode="Externa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1329179" y="438151"/>
            <a:ext cx="7213687" cy="2262781"/>
          </a:xfrm>
        </p:spPr>
        <p:txBody>
          <a:bodyPr>
            <a:normAutofit fontScale="90000"/>
          </a:bodyPr>
          <a:lstStyle/>
          <a:p>
            <a:r>
              <a:rPr kumimoji="1" lang="ja-JP" altLang="en-US" dirty="0" smtClean="0"/>
              <a:t>プロセス災害防止のためのリスクアセスメント等実施事例</a:t>
            </a:r>
            <a:endParaRPr kumimoji="1" lang="ja-JP" altLang="en-US" dirty="0"/>
          </a:p>
        </p:txBody>
      </p:sp>
      <p:sp>
        <p:nvSpPr>
          <p:cNvPr id="5" name="サブタイトル 4"/>
          <p:cNvSpPr>
            <a:spLocks noGrp="1"/>
          </p:cNvSpPr>
          <p:nvPr>
            <p:ph type="subTitle" idx="1"/>
          </p:nvPr>
        </p:nvSpPr>
        <p:spPr>
          <a:xfrm>
            <a:off x="1942415" y="2977155"/>
            <a:ext cx="6600452" cy="2947395"/>
          </a:xfrm>
        </p:spPr>
        <p:txBody>
          <a:bodyPr anchor="ctr">
            <a:normAutofit fontScale="92500"/>
          </a:bodyPr>
          <a:lstStyle/>
          <a:p>
            <a:r>
              <a:rPr kumimoji="1" lang="ja-JP" altLang="en-US" sz="2000" dirty="0" smtClean="0"/>
              <a:t>事例プロセスの紹介－</a:t>
            </a:r>
            <a:r>
              <a:rPr kumimoji="1" lang="ja-JP" altLang="en-US" sz="2000" dirty="0" smtClean="0">
                <a:hlinkClick r:id="rId2" action="ppaction://hlinksldjump"/>
              </a:rPr>
              <a:t>工程の概要</a:t>
            </a:r>
            <a:r>
              <a:rPr kumimoji="1" lang="ja-JP" altLang="en-US" sz="2000" dirty="0" smtClean="0"/>
              <a:t>、</a:t>
            </a:r>
            <a:r>
              <a:rPr kumimoji="1" lang="ja-JP" altLang="en-US" sz="2000" dirty="0" smtClean="0">
                <a:hlinkClick r:id="rId3" action="ppaction://hlinksldjump"/>
              </a:rPr>
              <a:t>対象とした操作</a:t>
            </a:r>
            <a:endParaRPr kumimoji="1" lang="ja-JP" altLang="en-US" sz="2000" dirty="0" smtClean="0"/>
          </a:p>
          <a:p>
            <a:r>
              <a:rPr lang="en-US" altLang="ja-JP" sz="2000" dirty="0" smtClean="0"/>
              <a:t>STEP1 </a:t>
            </a:r>
            <a:r>
              <a:rPr lang="ja-JP" altLang="en-US" sz="2000" dirty="0" smtClean="0">
                <a:hlinkClick r:id="rId4" action="ppaction://hlinksldjump"/>
              </a:rPr>
              <a:t>取り扱い物質及びプロセスに係る危険源の把握</a:t>
            </a:r>
            <a:endParaRPr lang="ja-JP" altLang="en-US" sz="2000" dirty="0" smtClean="0"/>
          </a:p>
          <a:p>
            <a:r>
              <a:rPr kumimoji="1" lang="en-US" altLang="ja-JP" sz="2000" dirty="0" smtClean="0"/>
              <a:t>STEP2 </a:t>
            </a:r>
            <a:r>
              <a:rPr kumimoji="1" lang="ja-JP" altLang="en-US" sz="2000" dirty="0" smtClean="0">
                <a:hlinkClick r:id="rId5" action="ppaction://hlinksldjump"/>
              </a:rPr>
              <a:t>リスクアセスメント等の実施</a:t>
            </a:r>
            <a:endParaRPr kumimoji="1" lang="ja-JP" altLang="en-US" sz="2000" dirty="0" smtClean="0"/>
          </a:p>
          <a:p>
            <a:pPr marL="288000"/>
            <a:r>
              <a:rPr kumimoji="1" lang="ja-JP" altLang="en-US" sz="2000" dirty="0" smtClean="0">
                <a:hlinkClick r:id="rId5" action="ppaction://hlinksldjump"/>
              </a:rPr>
              <a:t>①引き金事象の特定とシナリオの同定</a:t>
            </a:r>
            <a:endParaRPr kumimoji="1" lang="ja-JP" altLang="en-US" sz="2000" dirty="0" smtClean="0"/>
          </a:p>
          <a:p>
            <a:pPr marL="288000"/>
            <a:r>
              <a:rPr kumimoji="1" lang="ja-JP" altLang="en-US" sz="2000" dirty="0" smtClean="0">
                <a:hlinkClick r:id="rId6" action="ppaction://hlinksldjump"/>
              </a:rPr>
              <a:t>②シナリオに対するリスクの見積りとリスク評価</a:t>
            </a:r>
            <a:endParaRPr kumimoji="1" lang="ja-JP" altLang="en-US" sz="2000" dirty="0" smtClean="0"/>
          </a:p>
          <a:p>
            <a:pPr marL="288000"/>
            <a:r>
              <a:rPr kumimoji="1" lang="ja-JP" altLang="en-US" sz="2000" dirty="0" smtClean="0">
                <a:hlinkClick r:id="rId7" action="ppaction://hlinksldjump"/>
              </a:rPr>
              <a:t>③シナリオに対するリスク低減措置の検討</a:t>
            </a:r>
            <a:r>
              <a:rPr kumimoji="1" lang="ja-JP" altLang="en-US" sz="1600" dirty="0" smtClean="0">
                <a:solidFill>
                  <a:srgbClr val="FF0000"/>
                </a:solidFill>
                <a:hlinkClick r:id="rId7" action="ppaction://hlinksldjump"/>
              </a:rPr>
              <a:t>（追加を含む）</a:t>
            </a:r>
            <a:endParaRPr kumimoji="1" lang="ja-JP" altLang="en-US" sz="1600" dirty="0" smtClean="0">
              <a:solidFill>
                <a:srgbClr val="FF0000"/>
              </a:solidFill>
            </a:endParaRPr>
          </a:p>
          <a:p>
            <a:r>
              <a:rPr kumimoji="1" lang="en-US" altLang="ja-JP" sz="2000" dirty="0" smtClean="0"/>
              <a:t>STEP3 </a:t>
            </a:r>
            <a:r>
              <a:rPr kumimoji="1" lang="ja-JP" altLang="en-US" sz="2000" dirty="0" smtClean="0">
                <a:hlinkClick r:id="rId8" action="ppaction://hlinksldjump"/>
              </a:rPr>
              <a:t>リスク低減措置の決定</a:t>
            </a:r>
            <a:endParaRPr kumimoji="1" lang="ja-JP" altLang="en-US" sz="2000" dirty="0"/>
          </a:p>
        </p:txBody>
      </p:sp>
      <p:sp>
        <p:nvSpPr>
          <p:cNvPr id="6" name="テキスト ボックス 5"/>
          <p:cNvSpPr txBox="1"/>
          <p:nvPr/>
        </p:nvSpPr>
        <p:spPr>
          <a:xfrm>
            <a:off x="2233566" y="6282769"/>
            <a:ext cx="5032147" cy="369332"/>
          </a:xfrm>
          <a:prstGeom prst="rect">
            <a:avLst/>
          </a:prstGeom>
          <a:solidFill>
            <a:srgbClr val="FFFF00"/>
          </a:solidFill>
          <a:ln w="19050">
            <a:solidFill>
              <a:schemeClr val="tx1"/>
            </a:solidFill>
          </a:ln>
        </p:spPr>
        <p:txBody>
          <a:bodyPr wrap="none" rtlCol="0">
            <a:spAutoFit/>
          </a:bodyPr>
          <a:lstStyle/>
          <a:p>
            <a:r>
              <a:rPr kumimoji="1" lang="ja-JP" altLang="en-US" dirty="0" smtClean="0"/>
              <a:t>途中から始める時は、始めたい項目をクリック</a:t>
            </a:r>
            <a:endParaRPr kumimoji="1" lang="ja-JP" altLang="en-US" dirty="0"/>
          </a:p>
        </p:txBody>
      </p:sp>
    </p:spTree>
    <p:extLst>
      <p:ext uri="{BB962C8B-B14F-4D97-AF65-F5344CB8AC3E}">
        <p14:creationId xmlns:p14="http://schemas.microsoft.com/office/powerpoint/2010/main" val="4257068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xit" presetSubtype="8" fill="hold" grpId="1" nodeType="afterEffect">
                                  <p:stCondLst>
                                    <p:cond delay="2000"/>
                                  </p:stCondLst>
                                  <p:childTnLst>
                                    <p:anim calcmode="lin" valueType="num">
                                      <p:cBhvr additive="base">
                                        <p:cTn id="11" dur="500"/>
                                        <p:tgtEl>
                                          <p:spTgt spid="6"/>
                                        </p:tgtEl>
                                        <p:attrNameLst>
                                          <p:attrName>ppt_x</p:attrName>
                                        </p:attrNameLst>
                                      </p:cBhvr>
                                      <p:tavLst>
                                        <p:tav tm="0">
                                          <p:val>
                                            <p:strVal val="ppt_x"/>
                                          </p:val>
                                        </p:tav>
                                        <p:tav tm="100000">
                                          <p:val>
                                            <p:strVal val="0-ppt_w/2"/>
                                          </p:val>
                                        </p:tav>
                                      </p:tavLst>
                                    </p:anim>
                                    <p:anim calcmode="lin" valueType="num">
                                      <p:cBhvr additive="base">
                                        <p:cTn id="12" dur="500"/>
                                        <p:tgtEl>
                                          <p:spTgt spid="6"/>
                                        </p:tgtEl>
                                        <p:attrNameLst>
                                          <p:attrName>ppt_y</p:attrName>
                                        </p:attrNameLst>
                                      </p:cBhvr>
                                      <p:tavLst>
                                        <p:tav tm="0">
                                          <p:val>
                                            <p:strVal val="ppt_y"/>
                                          </p:val>
                                        </p:tav>
                                        <p:tav tm="100000">
                                          <p:val>
                                            <p:strVal val="ppt_y"/>
                                          </p:val>
                                        </p:tav>
                                      </p:tavLst>
                                    </p:anim>
                                    <p:set>
                                      <p:cBhvr>
                                        <p:cTn id="13"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42976" y="1184099"/>
            <a:ext cx="6591985" cy="5210175"/>
          </a:xfrm>
          <a:noFill/>
        </p:spPr>
        <p:txBody>
          <a:bodyPr>
            <a:normAutofit/>
          </a:bodyPr>
          <a:lstStyle/>
          <a:p>
            <a:r>
              <a:rPr lang="ja-JP" altLang="en-US" dirty="0" smtClean="0"/>
              <a:t>１５．対象とするプロセスプラントは、腐食が進みやすい箇所が存在するか？</a:t>
            </a:r>
          </a:p>
          <a:p>
            <a:r>
              <a:rPr kumimoji="1" lang="ja-JP" altLang="en-US" dirty="0" smtClean="0"/>
              <a:t>１６．対象とするプロセスプラントは、外界からの影響要因（雨水による外面腐食、紫外線による材料劣化など）が存在するか？</a:t>
            </a:r>
          </a:p>
          <a:p>
            <a:r>
              <a:rPr lang="ja-JP" altLang="en-US" dirty="0" smtClean="0"/>
              <a:t>１７．対象とするプロセスプラントは、高電圧／高電流の箇所が存在するか？</a:t>
            </a:r>
            <a:endParaRPr kumimoji="1" lang="ja-JP" altLang="en-US" dirty="0"/>
          </a:p>
        </p:txBody>
      </p:sp>
      <p:sp>
        <p:nvSpPr>
          <p:cNvPr id="8" name="テキスト ボックス 7"/>
          <p:cNvSpPr txBox="1"/>
          <p:nvPr/>
        </p:nvSpPr>
        <p:spPr>
          <a:xfrm>
            <a:off x="7614672" y="1400175"/>
            <a:ext cx="1529328" cy="2062103"/>
          </a:xfrm>
          <a:prstGeom prst="rect">
            <a:avLst/>
          </a:prstGeom>
          <a:noFill/>
        </p:spPr>
        <p:txBody>
          <a:bodyPr wrap="square" rtlCol="0">
            <a:spAutoFit/>
          </a:bodyPr>
          <a:lstStyle/>
          <a:p>
            <a:r>
              <a:rPr kumimoji="1" lang="ja-JP" altLang="en-US" dirty="0" smtClean="0"/>
              <a:t>「いいえ」</a:t>
            </a:r>
          </a:p>
          <a:p>
            <a:endParaRPr kumimoji="1" lang="ja-JP" altLang="en-US" dirty="0" smtClean="0"/>
          </a:p>
          <a:p>
            <a:endParaRPr lang="ja-JP" altLang="en-US" sz="1000" dirty="0"/>
          </a:p>
          <a:p>
            <a:r>
              <a:rPr kumimoji="1" lang="ja-JP" altLang="en-US" dirty="0" smtClean="0"/>
              <a:t>「いいえ」</a:t>
            </a:r>
          </a:p>
          <a:p>
            <a:endParaRPr lang="ja-JP" altLang="en-US" dirty="0"/>
          </a:p>
          <a:p>
            <a:endParaRPr kumimoji="1" lang="ja-JP" altLang="en-US" dirty="0" smtClean="0"/>
          </a:p>
          <a:p>
            <a:endParaRPr lang="ja-JP" altLang="en-US" sz="1000" b="1" dirty="0" smtClean="0">
              <a:solidFill>
                <a:srgbClr val="FF0000"/>
              </a:solidFill>
            </a:endParaRPr>
          </a:p>
          <a:p>
            <a:r>
              <a:rPr lang="ja-JP" altLang="en-US" b="1" dirty="0" smtClean="0">
                <a:solidFill>
                  <a:srgbClr val="FF0000"/>
                </a:solidFill>
              </a:rPr>
              <a:t>「はい」</a:t>
            </a:r>
          </a:p>
        </p:txBody>
      </p:sp>
      <p:sp>
        <p:nvSpPr>
          <p:cNvPr id="5" name="テキスト ボックス 4"/>
          <p:cNvSpPr txBox="1"/>
          <p:nvPr/>
        </p:nvSpPr>
        <p:spPr>
          <a:xfrm>
            <a:off x="649517" y="1257746"/>
            <a:ext cx="8260839" cy="4185761"/>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smtClean="0"/>
              <a:t>質問１５．対象</a:t>
            </a:r>
            <a:r>
              <a:rPr lang="ja-JP" altLang="en-US" sz="2800" dirty="0"/>
              <a:t>とするプロセスプラントは、腐食が進みやすい箇所が存在するか？</a:t>
            </a:r>
            <a:endParaRPr lang="ja-JP" altLang="en-US" sz="2800" dirty="0" smtClean="0"/>
          </a:p>
          <a:p>
            <a:endParaRPr lang="ja-JP" altLang="en-US" dirty="0"/>
          </a:p>
          <a:p>
            <a:pPr marL="288000" indent="-288000"/>
            <a:r>
              <a:rPr lang="ja-JP" altLang="en-US" dirty="0" smtClean="0"/>
              <a:t>事例プロセスでは、</a:t>
            </a:r>
            <a:r>
              <a:rPr lang="ja-JP" altLang="en-US" sz="2400" b="1" dirty="0" smtClean="0">
                <a:solidFill>
                  <a:srgbClr val="FF0000"/>
                </a:solidFill>
              </a:rPr>
              <a:t>腐食が進みやすい箇所は存在しない</a:t>
            </a:r>
            <a:r>
              <a:rPr lang="ja-JP" altLang="en-US" dirty="0"/>
              <a:t>ので、回答は</a:t>
            </a:r>
            <a:r>
              <a:rPr lang="ja-JP" altLang="en-US" sz="2400" b="1" dirty="0">
                <a:solidFill>
                  <a:srgbClr val="FF0000"/>
                </a:solidFill>
              </a:rPr>
              <a:t>「いいえ」</a:t>
            </a:r>
            <a:r>
              <a:rPr lang="ja-JP" altLang="en-US" dirty="0"/>
              <a:t>となります。</a:t>
            </a:r>
          </a:p>
          <a:p>
            <a:pPr marL="288000" indent="-288000"/>
            <a:endParaRPr lang="ja-JP" altLang="en-US" dirty="0"/>
          </a:p>
          <a:p>
            <a:pPr marL="288000" indent="-288000"/>
            <a:r>
              <a:rPr kumimoji="1" lang="ja-JP" altLang="en-US" dirty="0" smtClean="0">
                <a:latin typeface="ＤＦ特太ゴシック体" panose="020B0509000000000000" pitchFamily="49" charset="-128"/>
                <a:ea typeface="ＤＦ特太ゴシック体" panose="020B0509000000000000" pitchFamily="49" charset="-128"/>
              </a:rPr>
              <a:t>ポイント</a:t>
            </a:r>
            <a:r>
              <a:rPr kumimoji="1" lang="ja-JP" altLang="en-US" dirty="0" smtClean="0"/>
              <a:t>：金属で構成されている設備・装置は、不適切な金属材料の選択や不適切な環境での使用などにより腐食し、内容物の漏洩の原因となります。また、腐食孔から、空気や水が侵入して内容物と反応する可能性があります。さらに、腐食部分の強度低下により、設備装置の破損や破裂が起きるかもしれません。腐食の原因には、腐食性物質によるもののほかに、異種金属の接触によるもの、内容物の速い流れによるもの、材料にかかった応力が影響するものなど、様々なものがあります。</a:t>
            </a:r>
            <a:endParaRPr kumimoji="1" lang="ja-JP" altLang="en-US" dirty="0"/>
          </a:p>
        </p:txBody>
      </p:sp>
      <p:sp>
        <p:nvSpPr>
          <p:cNvPr id="9" name="テキスト ボックス 8"/>
          <p:cNvSpPr txBox="1"/>
          <p:nvPr/>
        </p:nvSpPr>
        <p:spPr>
          <a:xfrm>
            <a:off x="649516" y="1257746"/>
            <a:ext cx="8260839" cy="3600986"/>
          </a:xfrm>
          <a:prstGeom prst="rect">
            <a:avLst/>
          </a:prstGeom>
          <a:solidFill>
            <a:schemeClr val="accent2">
              <a:lumMod val="20000"/>
              <a:lumOff val="80000"/>
            </a:schemeClr>
          </a:solidFill>
          <a:ln>
            <a:solidFill>
              <a:schemeClr val="tx1"/>
            </a:solidFill>
          </a:ln>
        </p:spPr>
        <p:txBody>
          <a:bodyPr wrap="square" rtlCol="0">
            <a:spAutoFit/>
          </a:bodyPr>
          <a:lstStyle/>
          <a:p>
            <a:pPr marL="360000" indent="-396000"/>
            <a:r>
              <a:rPr lang="ja-JP" altLang="en-US" sz="2800" dirty="0" smtClean="0"/>
              <a:t>質問１６．対象</a:t>
            </a:r>
            <a:r>
              <a:rPr lang="ja-JP" altLang="en-US" sz="2800" dirty="0"/>
              <a:t>とするプロセスプラントは、外界からの影響要因（雨水による外面腐食、紫外線による材料劣化など）が存在するか？</a:t>
            </a:r>
            <a:endParaRPr lang="ja-JP" altLang="en-US" dirty="0"/>
          </a:p>
          <a:p>
            <a:endParaRPr lang="ja-JP" altLang="en-US" dirty="0" smtClean="0"/>
          </a:p>
          <a:p>
            <a:pPr marL="288000" indent="-288000"/>
            <a:r>
              <a:rPr lang="ja-JP" altLang="en-US" dirty="0" smtClean="0"/>
              <a:t>事例プロセスでは、装置などは</a:t>
            </a:r>
            <a:r>
              <a:rPr lang="ja-JP" altLang="en-US" sz="2400" b="1" dirty="0" smtClean="0">
                <a:solidFill>
                  <a:srgbClr val="FF0000"/>
                </a:solidFill>
              </a:rPr>
              <a:t>屋内にあるため、外界の影響は受けない</a:t>
            </a:r>
            <a:r>
              <a:rPr lang="ja-JP" altLang="en-US" dirty="0" smtClean="0"/>
              <a:t>ので</a:t>
            </a:r>
            <a:r>
              <a:rPr lang="ja-JP" altLang="en-US" dirty="0"/>
              <a:t>、回答は</a:t>
            </a:r>
            <a:r>
              <a:rPr lang="ja-JP" altLang="en-US" sz="2400" b="1" dirty="0">
                <a:solidFill>
                  <a:srgbClr val="FF0000"/>
                </a:solidFill>
              </a:rPr>
              <a:t>「いいえ」</a:t>
            </a:r>
            <a:r>
              <a:rPr lang="ja-JP" altLang="en-US" dirty="0"/>
              <a:t>となります。</a:t>
            </a:r>
          </a:p>
          <a:p>
            <a:pPr marL="288000" indent="-288000"/>
            <a:endParaRPr lang="ja-JP" altLang="en-US" dirty="0"/>
          </a:p>
          <a:p>
            <a:pPr marL="288000" indent="-288000"/>
            <a:r>
              <a:rPr kumimoji="1" lang="ja-JP" altLang="en-US" dirty="0" smtClean="0">
                <a:latin typeface="ＤＦ特太ゴシック体" panose="020B0509000000000000" pitchFamily="49" charset="-128"/>
                <a:ea typeface="ＤＦ特太ゴシック体" panose="020B0509000000000000" pitchFamily="49" charset="-128"/>
              </a:rPr>
              <a:t>ポイント</a:t>
            </a:r>
            <a:r>
              <a:rPr kumimoji="1" lang="ja-JP" altLang="en-US" dirty="0" smtClean="0"/>
              <a:t>：雨水による外面腐食、紫外線による材料劣化などは、作業・操作に関する不具合、設備・装置の不具合、自然災害などの外部要因から検討する潜在する</a:t>
            </a:r>
            <a:r>
              <a:rPr lang="ja-JP" altLang="en-US" sz="2400" b="1" dirty="0" smtClean="0">
                <a:solidFill>
                  <a:srgbClr val="FF0000"/>
                </a:solidFill>
              </a:rPr>
              <a:t>危険性の洗い出しで見落とされがちな要因</a:t>
            </a:r>
            <a:r>
              <a:rPr kumimoji="1" lang="ja-JP" altLang="en-US" dirty="0" smtClean="0"/>
              <a:t>です。</a:t>
            </a:r>
            <a:endParaRPr kumimoji="1" lang="ja-JP" altLang="en-US" dirty="0"/>
          </a:p>
        </p:txBody>
      </p:sp>
      <p:sp>
        <p:nvSpPr>
          <p:cNvPr id="10" name="テキスト ボックス 9"/>
          <p:cNvSpPr txBox="1"/>
          <p:nvPr/>
        </p:nvSpPr>
        <p:spPr>
          <a:xfrm>
            <a:off x="651084" y="1259314"/>
            <a:ext cx="8260839" cy="3447098"/>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smtClean="0"/>
              <a:t>質問１７．対象</a:t>
            </a:r>
            <a:r>
              <a:rPr lang="ja-JP" altLang="en-US" sz="2800" dirty="0"/>
              <a:t>とするプロセスプラントは</a:t>
            </a:r>
            <a:r>
              <a:rPr lang="ja-JP" altLang="en-US" sz="2800" dirty="0" smtClean="0"/>
              <a:t>、高電圧／高電流の箇所が</a:t>
            </a:r>
            <a:r>
              <a:rPr lang="ja-JP" altLang="en-US" sz="2800" dirty="0"/>
              <a:t>存在するか？</a:t>
            </a:r>
            <a:endParaRPr lang="ja-JP" altLang="en-US" dirty="0"/>
          </a:p>
          <a:p>
            <a:endParaRPr lang="ja-JP" altLang="en-US" dirty="0" smtClean="0"/>
          </a:p>
          <a:p>
            <a:pPr marL="288000" indent="-288000"/>
            <a:r>
              <a:rPr lang="ja-JP" altLang="en-US" dirty="0" smtClean="0"/>
              <a:t>事例プロセスでは、主原料と副原料を混合するための</a:t>
            </a:r>
            <a:r>
              <a:rPr lang="ja-JP" altLang="en-US" sz="2400" b="1" dirty="0" smtClean="0">
                <a:solidFill>
                  <a:srgbClr val="FF0000"/>
                </a:solidFill>
              </a:rPr>
              <a:t>攪拌機を稼働させるため、高電圧／高電流の箇所が存在します</a:t>
            </a:r>
            <a:r>
              <a:rPr lang="ja-JP" altLang="en-US" dirty="0" smtClean="0"/>
              <a:t>ので</a:t>
            </a:r>
            <a:r>
              <a:rPr lang="ja-JP" altLang="en-US" dirty="0"/>
              <a:t>、回答は</a:t>
            </a:r>
            <a:r>
              <a:rPr lang="ja-JP" altLang="en-US" sz="2400" b="1" dirty="0" smtClean="0">
                <a:solidFill>
                  <a:srgbClr val="FF0000"/>
                </a:solidFill>
              </a:rPr>
              <a:t>「はい」</a:t>
            </a:r>
            <a:r>
              <a:rPr lang="ja-JP" altLang="en-US" dirty="0"/>
              <a:t>となります。</a:t>
            </a:r>
          </a:p>
          <a:p>
            <a:endParaRPr lang="ja-JP" altLang="en-US" dirty="0"/>
          </a:p>
          <a:p>
            <a:pPr marL="360000" indent="-360000"/>
            <a:r>
              <a:rPr kumimoji="1" lang="ja-JP" altLang="en-US" dirty="0" smtClean="0">
                <a:latin typeface="ＤＦ特太ゴシック体" panose="020B0509000000000000" pitchFamily="49" charset="-128"/>
                <a:ea typeface="ＤＦ特太ゴシック体" panose="020B0509000000000000" pitchFamily="49" charset="-128"/>
              </a:rPr>
              <a:t>ポイント</a:t>
            </a:r>
            <a:r>
              <a:rPr kumimoji="1" lang="ja-JP" altLang="en-US" dirty="0" smtClean="0"/>
              <a:t>：感電はもちろんのこと、短絡・地絡を起こすとそれ自体が着火の原因となる可能性があります．ジュール熱によって電線素材の爆発を引き起こす可能性もあります。</a:t>
            </a:r>
            <a:endParaRPr kumimoji="1" lang="ja-JP" altLang="en-US" dirty="0"/>
          </a:p>
        </p:txBody>
      </p:sp>
      <p:sp>
        <p:nvSpPr>
          <p:cNvPr id="7" name="テキスト ボックス 6"/>
          <p:cNvSpPr txBox="1"/>
          <p:nvPr/>
        </p:nvSpPr>
        <p:spPr>
          <a:xfrm>
            <a:off x="942976" y="1257746"/>
            <a:ext cx="7377878" cy="4429125"/>
          </a:xfrm>
          <a:prstGeom prst="rect">
            <a:avLst/>
          </a:prstGeom>
          <a:solidFill>
            <a:srgbClr val="FFFF00"/>
          </a:solidFill>
          <a:ln w="12700">
            <a:solidFill>
              <a:schemeClr val="tx1"/>
            </a:solidFill>
          </a:ln>
        </p:spPr>
        <p:txBody>
          <a:bodyPr wrap="square" rtlCol="0" anchor="ctr">
            <a:noAutofit/>
          </a:bodyPr>
          <a:lstStyle/>
          <a:p>
            <a:pPr algn="ctr"/>
            <a:r>
              <a:rPr lang="ja-JP" altLang="en-US" sz="4000" dirty="0" smtClean="0"/>
              <a:t>最後に</a:t>
            </a:r>
            <a:r>
              <a:rPr kumimoji="1" lang="ja-JP" altLang="en-US" sz="4000" dirty="0" smtClean="0"/>
              <a:t>、</a:t>
            </a:r>
          </a:p>
          <a:p>
            <a:pPr algn="ctr"/>
            <a:r>
              <a:rPr kumimoji="1" lang="en-US" altLang="ja-JP" sz="4800" dirty="0" smtClean="0">
                <a:solidFill>
                  <a:srgbClr val="FF0000"/>
                </a:solidFill>
              </a:rPr>
              <a:t>Ⅲ </a:t>
            </a:r>
            <a:r>
              <a:rPr kumimoji="1" lang="ja-JP" altLang="en-US" sz="4800" dirty="0" smtClean="0">
                <a:solidFill>
                  <a:srgbClr val="FF0000"/>
                </a:solidFill>
              </a:rPr>
              <a:t>その他の要因による</a:t>
            </a:r>
          </a:p>
          <a:p>
            <a:pPr algn="ctr"/>
            <a:r>
              <a:rPr kumimoji="1" lang="ja-JP" altLang="en-US" sz="4800" dirty="0" smtClean="0">
                <a:solidFill>
                  <a:srgbClr val="FF0000"/>
                </a:solidFill>
              </a:rPr>
              <a:t>危険源</a:t>
            </a:r>
          </a:p>
          <a:p>
            <a:pPr algn="ctr"/>
            <a:r>
              <a:rPr kumimoji="1" lang="ja-JP" altLang="en-US" sz="4000" dirty="0" smtClean="0"/>
              <a:t>に回答しよう</a:t>
            </a:r>
            <a:endParaRPr kumimoji="1" lang="ja-JP" altLang="en-US" sz="4000" dirty="0"/>
          </a:p>
        </p:txBody>
      </p:sp>
      <p:sp>
        <p:nvSpPr>
          <p:cNvPr id="2" name="タイトル 1"/>
          <p:cNvSpPr>
            <a:spLocks noGrp="1"/>
          </p:cNvSpPr>
          <p:nvPr>
            <p:ph type="title"/>
          </p:nvPr>
        </p:nvSpPr>
        <p:spPr>
          <a:xfrm>
            <a:off x="1385741" y="624110"/>
            <a:ext cx="7148660" cy="804640"/>
          </a:xfrm>
        </p:spPr>
        <p:txBody>
          <a:bodyPr>
            <a:normAutofit/>
          </a:bodyPr>
          <a:lstStyle/>
          <a:p>
            <a:r>
              <a:rPr kumimoji="1" lang="en-US" altLang="ja-JP" dirty="0" smtClean="0"/>
              <a:t>STEP1 – (3)</a:t>
            </a:r>
            <a:r>
              <a:rPr kumimoji="1" lang="ja-JP" altLang="en-US" dirty="0" smtClean="0"/>
              <a:t>　質問票への回答</a:t>
            </a:r>
            <a:endParaRPr kumimoji="1" lang="ja-JP" altLang="en-US" dirty="0"/>
          </a:p>
        </p:txBody>
      </p:sp>
    </p:spTree>
    <p:extLst>
      <p:ext uri="{BB962C8B-B14F-4D97-AF65-F5344CB8AC3E}">
        <p14:creationId xmlns:p14="http://schemas.microsoft.com/office/powerpoint/2010/main" val="3390587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1+#ppt_w/2"/>
                                          </p:val>
                                        </p:tav>
                                        <p:tav tm="100000">
                                          <p:val>
                                            <p:strVal val="#ppt_x"/>
                                          </p:val>
                                        </p:tav>
                                      </p:tavLst>
                                    </p:anim>
                                    <p:anim calcmode="lin" valueType="num">
                                      <p:cBhvr additive="base">
                                        <p:cTn id="17"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xit" presetSubtype="2" fill="hold" grpId="1" nodeType="clickEffect">
                                  <p:stCondLst>
                                    <p:cond delay="0"/>
                                  </p:stCondLst>
                                  <p:childTnLst>
                                    <p:anim calcmode="lin" valueType="num">
                                      <p:cBhvr additive="base">
                                        <p:cTn id="21" dur="500"/>
                                        <p:tgtEl>
                                          <p:spTgt spid="5"/>
                                        </p:tgtEl>
                                        <p:attrNameLst>
                                          <p:attrName>ppt_x</p:attrName>
                                        </p:attrNameLst>
                                      </p:cBhvr>
                                      <p:tavLst>
                                        <p:tav tm="0">
                                          <p:val>
                                            <p:strVal val="ppt_x"/>
                                          </p:val>
                                        </p:tav>
                                        <p:tav tm="100000">
                                          <p:val>
                                            <p:strVal val="1+ppt_w/2"/>
                                          </p:val>
                                        </p:tav>
                                      </p:tavLst>
                                    </p:anim>
                                    <p:anim calcmode="lin" valueType="num">
                                      <p:cBhvr additive="base">
                                        <p:cTn id="22" dur="500"/>
                                        <p:tgtEl>
                                          <p:spTgt spid="5"/>
                                        </p:tgtEl>
                                        <p:attrNameLst>
                                          <p:attrName>ppt_y</p:attrName>
                                        </p:attrNameLst>
                                      </p:cBhvr>
                                      <p:tavLst>
                                        <p:tav tm="0">
                                          <p:val>
                                            <p:strVal val="ppt_y"/>
                                          </p:val>
                                        </p:tav>
                                        <p:tav tm="100000">
                                          <p:val>
                                            <p:strVal val="ppt_y"/>
                                          </p:val>
                                        </p:tav>
                                      </p:tavLst>
                                    </p:anim>
                                    <p:set>
                                      <p:cBhvr>
                                        <p:cTn id="23" dur="1" fill="hold">
                                          <p:stCondLst>
                                            <p:cond delay="499"/>
                                          </p:stCondLst>
                                        </p:cTn>
                                        <p:tgtEl>
                                          <p:spTgt spid="5"/>
                                        </p:tgtEl>
                                        <p:attrNameLst>
                                          <p:attrName>style.visibility</p:attrName>
                                        </p:attrNameLst>
                                      </p:cBhvr>
                                      <p:to>
                                        <p:strVal val="hidden"/>
                                      </p:to>
                                    </p:set>
                                  </p:childTnLst>
                                </p:cTn>
                              </p:par>
                            </p:childTnLst>
                          </p:cTn>
                        </p:par>
                        <p:par>
                          <p:cTn id="24" fill="hold">
                            <p:stCondLst>
                              <p:cond delay="500"/>
                            </p:stCondLst>
                            <p:childTnLst>
                              <p:par>
                                <p:cTn id="25" presetID="2" presetClass="entr" presetSubtype="2" fill="hold" nodeType="after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 calcmode="lin" valueType="num">
                                      <p:cBhvr additive="base">
                                        <p:cTn id="2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29" fill="hold">
                            <p:stCondLst>
                              <p:cond delay="1000"/>
                            </p:stCondLst>
                            <p:childTnLst>
                              <p:par>
                                <p:cTn id="30" presetID="2" presetClass="entr" presetSubtype="2" fill="hold" nodeType="after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 calcmode="lin" valueType="num">
                                      <p:cBhvr additive="base">
                                        <p:cTn id="32" dur="5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additive="base">
                                        <p:cTn id="38" dur="500" fill="hold"/>
                                        <p:tgtEl>
                                          <p:spTgt spid="9"/>
                                        </p:tgtEl>
                                        <p:attrNameLst>
                                          <p:attrName>ppt_x</p:attrName>
                                        </p:attrNameLst>
                                      </p:cBhvr>
                                      <p:tavLst>
                                        <p:tav tm="0">
                                          <p:val>
                                            <p:strVal val="1+#ppt_w/2"/>
                                          </p:val>
                                        </p:tav>
                                        <p:tav tm="100000">
                                          <p:val>
                                            <p:strVal val="#ppt_x"/>
                                          </p:val>
                                        </p:tav>
                                      </p:tavLst>
                                    </p:anim>
                                    <p:anim calcmode="lin" valueType="num">
                                      <p:cBhvr additive="base">
                                        <p:cTn id="39"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xit" presetSubtype="2" fill="hold" grpId="1" nodeType="clickEffect">
                                  <p:stCondLst>
                                    <p:cond delay="0"/>
                                  </p:stCondLst>
                                  <p:childTnLst>
                                    <p:anim calcmode="lin" valueType="num">
                                      <p:cBhvr additive="base">
                                        <p:cTn id="43" dur="500"/>
                                        <p:tgtEl>
                                          <p:spTgt spid="9"/>
                                        </p:tgtEl>
                                        <p:attrNameLst>
                                          <p:attrName>ppt_x</p:attrName>
                                        </p:attrNameLst>
                                      </p:cBhvr>
                                      <p:tavLst>
                                        <p:tav tm="0">
                                          <p:val>
                                            <p:strVal val="ppt_x"/>
                                          </p:val>
                                        </p:tav>
                                        <p:tav tm="100000">
                                          <p:val>
                                            <p:strVal val="1+ppt_w/2"/>
                                          </p:val>
                                        </p:tav>
                                      </p:tavLst>
                                    </p:anim>
                                    <p:anim calcmode="lin" valueType="num">
                                      <p:cBhvr additive="base">
                                        <p:cTn id="44" dur="500"/>
                                        <p:tgtEl>
                                          <p:spTgt spid="9"/>
                                        </p:tgtEl>
                                        <p:attrNameLst>
                                          <p:attrName>ppt_y</p:attrName>
                                        </p:attrNameLst>
                                      </p:cBhvr>
                                      <p:tavLst>
                                        <p:tav tm="0">
                                          <p:val>
                                            <p:strVal val="ppt_y"/>
                                          </p:val>
                                        </p:tav>
                                        <p:tav tm="100000">
                                          <p:val>
                                            <p:strVal val="ppt_y"/>
                                          </p:val>
                                        </p:tav>
                                      </p:tavLst>
                                    </p:anim>
                                    <p:set>
                                      <p:cBhvr>
                                        <p:cTn id="45" dur="1" fill="hold">
                                          <p:stCondLst>
                                            <p:cond delay="499"/>
                                          </p:stCondLst>
                                        </p:cTn>
                                        <p:tgtEl>
                                          <p:spTgt spid="9"/>
                                        </p:tgtEl>
                                        <p:attrNameLst>
                                          <p:attrName>style.visibility</p:attrName>
                                        </p:attrNameLst>
                                      </p:cBhvr>
                                      <p:to>
                                        <p:strVal val="hidden"/>
                                      </p:to>
                                    </p:set>
                                  </p:childTnLst>
                                </p:cTn>
                              </p:par>
                            </p:childTnLst>
                          </p:cTn>
                        </p:par>
                        <p:par>
                          <p:cTn id="46" fill="hold">
                            <p:stCondLst>
                              <p:cond delay="500"/>
                            </p:stCondLst>
                            <p:childTnLst>
                              <p:par>
                                <p:cTn id="47" presetID="2" presetClass="entr" presetSubtype="2" fill="hold" nodeType="after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anim calcmode="lin" valueType="num">
                                      <p:cBhvr additive="base">
                                        <p:cTn id="4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51" fill="hold">
                            <p:stCondLst>
                              <p:cond delay="1000"/>
                            </p:stCondLst>
                            <p:childTnLst>
                              <p:par>
                                <p:cTn id="52" presetID="2" presetClass="entr" presetSubtype="2" fill="hold" nodeType="afterEffect">
                                  <p:stCondLst>
                                    <p:cond delay="0"/>
                                  </p:stCondLst>
                                  <p:childTnLst>
                                    <p:set>
                                      <p:cBhvr>
                                        <p:cTn id="53" dur="1" fill="hold">
                                          <p:stCondLst>
                                            <p:cond delay="0"/>
                                          </p:stCondLst>
                                        </p:cTn>
                                        <p:tgtEl>
                                          <p:spTgt spid="8">
                                            <p:txEl>
                                              <p:pRg st="3" end="3"/>
                                            </p:txEl>
                                          </p:spTgt>
                                        </p:tgtEl>
                                        <p:attrNameLst>
                                          <p:attrName>style.visibility</p:attrName>
                                        </p:attrNameLst>
                                      </p:cBhvr>
                                      <p:to>
                                        <p:strVal val="visible"/>
                                      </p:to>
                                    </p:set>
                                    <p:anim calcmode="lin" valueType="num">
                                      <p:cBhvr additive="base">
                                        <p:cTn id="54" dur="500" fill="hold"/>
                                        <p:tgtEl>
                                          <p:spTgt spid="8">
                                            <p:txEl>
                                              <p:pRg st="3" end="3"/>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2" fill="hold" grpId="0" nodeType="clickEffect">
                                  <p:stCondLst>
                                    <p:cond delay="0"/>
                                  </p:stCondLst>
                                  <p:childTnLst>
                                    <p:set>
                                      <p:cBhvr>
                                        <p:cTn id="59" dur="1" fill="hold">
                                          <p:stCondLst>
                                            <p:cond delay="0"/>
                                          </p:stCondLst>
                                        </p:cTn>
                                        <p:tgtEl>
                                          <p:spTgt spid="10"/>
                                        </p:tgtEl>
                                        <p:attrNameLst>
                                          <p:attrName>style.visibility</p:attrName>
                                        </p:attrNameLst>
                                      </p:cBhvr>
                                      <p:to>
                                        <p:strVal val="visible"/>
                                      </p:to>
                                    </p:set>
                                    <p:anim calcmode="lin" valueType="num">
                                      <p:cBhvr additive="base">
                                        <p:cTn id="60" dur="500" fill="hold"/>
                                        <p:tgtEl>
                                          <p:spTgt spid="10"/>
                                        </p:tgtEl>
                                        <p:attrNameLst>
                                          <p:attrName>ppt_x</p:attrName>
                                        </p:attrNameLst>
                                      </p:cBhvr>
                                      <p:tavLst>
                                        <p:tav tm="0">
                                          <p:val>
                                            <p:strVal val="1+#ppt_w/2"/>
                                          </p:val>
                                        </p:tav>
                                        <p:tav tm="100000">
                                          <p:val>
                                            <p:strVal val="#ppt_x"/>
                                          </p:val>
                                        </p:tav>
                                      </p:tavLst>
                                    </p:anim>
                                    <p:anim calcmode="lin" valueType="num">
                                      <p:cBhvr additive="base">
                                        <p:cTn id="61"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xit" presetSubtype="2" fill="hold" grpId="1" nodeType="clickEffect">
                                  <p:stCondLst>
                                    <p:cond delay="0"/>
                                  </p:stCondLst>
                                  <p:childTnLst>
                                    <p:anim calcmode="lin" valueType="num">
                                      <p:cBhvr additive="base">
                                        <p:cTn id="65" dur="500"/>
                                        <p:tgtEl>
                                          <p:spTgt spid="10"/>
                                        </p:tgtEl>
                                        <p:attrNameLst>
                                          <p:attrName>ppt_x</p:attrName>
                                        </p:attrNameLst>
                                      </p:cBhvr>
                                      <p:tavLst>
                                        <p:tav tm="0">
                                          <p:val>
                                            <p:strVal val="ppt_x"/>
                                          </p:val>
                                        </p:tav>
                                        <p:tav tm="100000">
                                          <p:val>
                                            <p:strVal val="1+ppt_w/2"/>
                                          </p:val>
                                        </p:tav>
                                      </p:tavLst>
                                    </p:anim>
                                    <p:anim calcmode="lin" valueType="num">
                                      <p:cBhvr additive="base">
                                        <p:cTn id="66" dur="500"/>
                                        <p:tgtEl>
                                          <p:spTgt spid="10"/>
                                        </p:tgtEl>
                                        <p:attrNameLst>
                                          <p:attrName>ppt_y</p:attrName>
                                        </p:attrNameLst>
                                      </p:cBhvr>
                                      <p:tavLst>
                                        <p:tav tm="0">
                                          <p:val>
                                            <p:strVal val="ppt_y"/>
                                          </p:val>
                                        </p:tav>
                                        <p:tav tm="100000">
                                          <p:val>
                                            <p:strVal val="ppt_y"/>
                                          </p:val>
                                        </p:tav>
                                      </p:tavLst>
                                    </p:anim>
                                    <p:set>
                                      <p:cBhvr>
                                        <p:cTn id="67" dur="1" fill="hold">
                                          <p:stCondLst>
                                            <p:cond delay="499"/>
                                          </p:stCondLst>
                                        </p:cTn>
                                        <p:tgtEl>
                                          <p:spTgt spid="10"/>
                                        </p:tgtEl>
                                        <p:attrNameLst>
                                          <p:attrName>style.visibility</p:attrName>
                                        </p:attrNameLst>
                                      </p:cBhvr>
                                      <p:to>
                                        <p:strVal val="hidden"/>
                                      </p:to>
                                    </p:set>
                                  </p:childTnLst>
                                </p:cTn>
                              </p:par>
                            </p:childTnLst>
                          </p:cTn>
                        </p:par>
                        <p:par>
                          <p:cTn id="68" fill="hold">
                            <p:stCondLst>
                              <p:cond delay="500"/>
                            </p:stCondLst>
                            <p:childTnLst>
                              <p:par>
                                <p:cTn id="69" presetID="2" presetClass="entr" presetSubtype="2" fill="hold" nodeType="afterEffect">
                                  <p:stCondLst>
                                    <p:cond delay="0"/>
                                  </p:stCondLst>
                                  <p:childTnLst>
                                    <p:set>
                                      <p:cBhvr>
                                        <p:cTn id="70" dur="1" fill="hold">
                                          <p:stCondLst>
                                            <p:cond delay="0"/>
                                          </p:stCondLst>
                                        </p:cTn>
                                        <p:tgtEl>
                                          <p:spTgt spid="3">
                                            <p:txEl>
                                              <p:pRg st="2" end="2"/>
                                            </p:txEl>
                                          </p:spTgt>
                                        </p:tgtEl>
                                        <p:attrNameLst>
                                          <p:attrName>style.visibility</p:attrName>
                                        </p:attrNameLst>
                                      </p:cBhvr>
                                      <p:to>
                                        <p:strVal val="visible"/>
                                      </p:to>
                                    </p:set>
                                    <p:anim calcmode="lin" valueType="num">
                                      <p:cBhvr additive="base">
                                        <p:cTn id="7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7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73" fill="hold">
                            <p:stCondLst>
                              <p:cond delay="1000"/>
                            </p:stCondLst>
                            <p:childTnLst>
                              <p:par>
                                <p:cTn id="74" presetID="2" presetClass="entr" presetSubtype="2" fill="hold" nodeType="afterEffect">
                                  <p:stCondLst>
                                    <p:cond delay="0"/>
                                  </p:stCondLst>
                                  <p:childTnLst>
                                    <p:set>
                                      <p:cBhvr>
                                        <p:cTn id="75" dur="1" fill="hold">
                                          <p:stCondLst>
                                            <p:cond delay="0"/>
                                          </p:stCondLst>
                                        </p:cTn>
                                        <p:tgtEl>
                                          <p:spTgt spid="8">
                                            <p:txEl>
                                              <p:pRg st="7" end="7"/>
                                            </p:txEl>
                                          </p:spTgt>
                                        </p:tgtEl>
                                        <p:attrNameLst>
                                          <p:attrName>style.visibility</p:attrName>
                                        </p:attrNameLst>
                                      </p:cBhvr>
                                      <p:to>
                                        <p:strVal val="visible"/>
                                      </p:to>
                                    </p:set>
                                    <p:anim calcmode="lin" valueType="num">
                                      <p:cBhvr additive="base">
                                        <p:cTn id="76" dur="500" fill="hold"/>
                                        <p:tgtEl>
                                          <p:spTgt spid="8">
                                            <p:txEl>
                                              <p:pRg st="7" end="7"/>
                                            </p:txEl>
                                          </p:spTgt>
                                        </p:tgtEl>
                                        <p:attrNameLst>
                                          <p:attrName>ppt_x</p:attrName>
                                        </p:attrNameLst>
                                      </p:cBhvr>
                                      <p:tavLst>
                                        <p:tav tm="0">
                                          <p:val>
                                            <p:strVal val="1+#ppt_w/2"/>
                                          </p:val>
                                        </p:tav>
                                        <p:tav tm="100000">
                                          <p:val>
                                            <p:strVal val="#ppt_x"/>
                                          </p:val>
                                        </p:tav>
                                      </p:tavLst>
                                    </p:anim>
                                    <p:anim calcmode="lin" valueType="num">
                                      <p:cBhvr additive="base">
                                        <p:cTn id="77" dur="500" fill="hold"/>
                                        <p:tgtEl>
                                          <p:spTgt spid="8">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9" grpId="0" animBg="1"/>
      <p:bldP spid="9" grpId="1" animBg="1"/>
      <p:bldP spid="10" grpId="0" animBg="1"/>
      <p:bldP spid="10" grpId="1" animBg="1"/>
      <p:bldP spid="7" grpId="0" animBg="1"/>
      <p:bldP spid="7"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1580071" y="6503092"/>
            <a:ext cx="4544834" cy="400110"/>
          </a:xfrm>
          <a:prstGeom prst="rect">
            <a:avLst/>
          </a:prstGeom>
          <a:noFill/>
        </p:spPr>
        <p:txBody>
          <a:bodyPr wrap="none" rtlCol="0">
            <a:spAutoFit/>
          </a:bodyPr>
          <a:lstStyle/>
          <a:p>
            <a:r>
              <a:rPr kumimoji="1" lang="ja-JP" altLang="en-US" sz="2000" dirty="0" smtClean="0"/>
              <a:t>このほかの質問は、すべて「いいえ」</a:t>
            </a:r>
            <a:endParaRPr kumimoji="1" lang="ja-JP" altLang="en-US" dirty="0"/>
          </a:p>
        </p:txBody>
      </p:sp>
      <p:sp>
        <p:nvSpPr>
          <p:cNvPr id="6" name="テキスト ボックス 5"/>
          <p:cNvSpPr txBox="1"/>
          <p:nvPr/>
        </p:nvSpPr>
        <p:spPr>
          <a:xfrm>
            <a:off x="7614672" y="1400175"/>
            <a:ext cx="1529328" cy="4124206"/>
          </a:xfrm>
          <a:prstGeom prst="rect">
            <a:avLst/>
          </a:prstGeom>
          <a:noFill/>
        </p:spPr>
        <p:txBody>
          <a:bodyPr wrap="square" rtlCol="0">
            <a:spAutoFit/>
          </a:bodyPr>
          <a:lstStyle/>
          <a:p>
            <a:r>
              <a:rPr kumimoji="1" lang="ja-JP" altLang="en-US" b="1" dirty="0" smtClean="0">
                <a:solidFill>
                  <a:srgbClr val="FF0000"/>
                </a:solidFill>
              </a:rPr>
              <a:t>「はい」</a:t>
            </a:r>
          </a:p>
          <a:p>
            <a:endParaRPr lang="ja-JP" altLang="en-US" dirty="0" smtClean="0"/>
          </a:p>
          <a:p>
            <a:endParaRPr lang="ja-JP" altLang="en-US" sz="1000" dirty="0"/>
          </a:p>
          <a:p>
            <a:r>
              <a:rPr kumimoji="1" lang="ja-JP" altLang="en-US" b="1" dirty="0" smtClean="0">
                <a:solidFill>
                  <a:srgbClr val="FF0000"/>
                </a:solidFill>
              </a:rPr>
              <a:t>「はい」</a:t>
            </a:r>
          </a:p>
          <a:p>
            <a:endParaRPr lang="ja-JP" altLang="en-US" b="1" dirty="0">
              <a:solidFill>
                <a:srgbClr val="FF0000"/>
              </a:solidFill>
            </a:endParaRPr>
          </a:p>
          <a:p>
            <a:endParaRPr kumimoji="1" lang="ja-JP" altLang="en-US" b="1" dirty="0" smtClean="0">
              <a:solidFill>
                <a:srgbClr val="FF0000"/>
              </a:solidFill>
            </a:endParaRPr>
          </a:p>
          <a:p>
            <a:endParaRPr lang="ja-JP" altLang="en-US" b="1" dirty="0">
              <a:solidFill>
                <a:srgbClr val="FF0000"/>
              </a:solidFill>
            </a:endParaRPr>
          </a:p>
          <a:p>
            <a:endParaRPr kumimoji="1" lang="ja-JP" altLang="en-US" b="1" dirty="0" smtClean="0">
              <a:solidFill>
                <a:srgbClr val="FF0000"/>
              </a:solidFill>
            </a:endParaRPr>
          </a:p>
          <a:p>
            <a:r>
              <a:rPr lang="ja-JP" altLang="en-US" b="1" dirty="0" smtClean="0">
                <a:solidFill>
                  <a:srgbClr val="FF0000"/>
                </a:solidFill>
              </a:rPr>
              <a:t>「はい」</a:t>
            </a:r>
            <a:endParaRPr kumimoji="1" lang="ja-JP" altLang="en-US" b="1" dirty="0" smtClean="0">
              <a:solidFill>
                <a:srgbClr val="FF0000"/>
              </a:solidFill>
            </a:endParaRPr>
          </a:p>
          <a:p>
            <a:endParaRPr lang="ja-JP" altLang="en-US" b="1" dirty="0" smtClean="0">
              <a:solidFill>
                <a:srgbClr val="FF0000"/>
              </a:solidFill>
            </a:endParaRPr>
          </a:p>
          <a:p>
            <a:endParaRPr lang="ja-JP" altLang="en-US" b="1" dirty="0" smtClean="0">
              <a:solidFill>
                <a:srgbClr val="FF0000"/>
              </a:solidFill>
            </a:endParaRPr>
          </a:p>
          <a:p>
            <a:endParaRPr lang="ja-JP" altLang="en-US" b="1" dirty="0">
              <a:solidFill>
                <a:srgbClr val="FF0000"/>
              </a:solidFill>
            </a:endParaRPr>
          </a:p>
          <a:p>
            <a:endParaRPr lang="ja-JP" altLang="en-US" b="1" dirty="0" smtClean="0">
              <a:solidFill>
                <a:srgbClr val="FF0000"/>
              </a:solidFill>
            </a:endParaRPr>
          </a:p>
          <a:p>
            <a:endParaRPr lang="ja-JP" altLang="en-US" sz="1600" b="1" dirty="0">
              <a:solidFill>
                <a:srgbClr val="FF0000"/>
              </a:solidFill>
            </a:endParaRPr>
          </a:p>
          <a:p>
            <a:r>
              <a:rPr lang="ja-JP" altLang="en-US" b="1" dirty="0" smtClean="0">
                <a:solidFill>
                  <a:srgbClr val="FF0000"/>
                </a:solidFill>
              </a:rPr>
              <a:t>「はい」</a:t>
            </a:r>
          </a:p>
        </p:txBody>
      </p:sp>
      <p:sp>
        <p:nvSpPr>
          <p:cNvPr id="3" name="コンテンツ プレースホルダー 2"/>
          <p:cNvSpPr>
            <a:spLocks noGrp="1"/>
          </p:cNvSpPr>
          <p:nvPr>
            <p:ph idx="1"/>
          </p:nvPr>
        </p:nvSpPr>
        <p:spPr>
          <a:xfrm>
            <a:off x="1335601" y="1400175"/>
            <a:ext cx="6233544" cy="5474006"/>
          </a:xfrm>
        </p:spPr>
        <p:txBody>
          <a:bodyPr>
            <a:normAutofit lnSpcReduction="10000"/>
          </a:bodyPr>
          <a:lstStyle/>
          <a:p>
            <a:r>
              <a:rPr lang="ja-JP" altLang="en-US" dirty="0" smtClean="0"/>
              <a:t>３．取り扱い物質は、</a:t>
            </a:r>
            <a:r>
              <a:rPr lang="ja-JP" altLang="en-US" b="1" dirty="0" smtClean="0">
                <a:solidFill>
                  <a:srgbClr val="FF0000"/>
                </a:solidFill>
              </a:rPr>
              <a:t>可燃性、引火性</a:t>
            </a:r>
            <a:r>
              <a:rPr lang="ja-JP" altLang="en-US" dirty="0" smtClean="0"/>
              <a:t>か？</a:t>
            </a:r>
          </a:p>
          <a:p>
            <a:pPr lvl="1"/>
            <a:r>
              <a:rPr lang="ja-JP" altLang="en-US" dirty="0" smtClean="0"/>
              <a:t>表</a:t>
            </a:r>
            <a:r>
              <a:rPr lang="ja-JP" altLang="en-US" dirty="0"/>
              <a:t>４の説明から、火災･爆発を起こす危険性があります</a:t>
            </a:r>
            <a:r>
              <a:rPr lang="ja-JP" altLang="en-US" dirty="0" smtClean="0"/>
              <a:t>。</a:t>
            </a:r>
            <a:endParaRPr lang="ja-JP" altLang="en-US" b="1" dirty="0" smtClean="0">
              <a:solidFill>
                <a:srgbClr val="FF0000"/>
              </a:solidFill>
            </a:endParaRPr>
          </a:p>
          <a:p>
            <a:r>
              <a:rPr lang="ja-JP" altLang="en-US" dirty="0" smtClean="0"/>
              <a:t>５．取り扱い物質は、可燃性（有機物、金属粉など）の粉体（</a:t>
            </a:r>
            <a:r>
              <a:rPr lang="ja-JP" altLang="en-US" b="1" dirty="0" smtClean="0">
                <a:solidFill>
                  <a:srgbClr val="FF0000"/>
                </a:solidFill>
              </a:rPr>
              <a:t>可燃性粉じん</a:t>
            </a:r>
            <a:r>
              <a:rPr lang="ja-JP" altLang="en-US" dirty="0" smtClean="0"/>
              <a:t>）か？</a:t>
            </a:r>
          </a:p>
          <a:p>
            <a:pPr lvl="1"/>
            <a:r>
              <a:rPr lang="ja-JP" altLang="en-US" dirty="0"/>
              <a:t>表４の説明から、可燃性の粉</a:t>
            </a:r>
            <a:r>
              <a:rPr lang="ja-JP" altLang="en-US" dirty="0" err="1"/>
              <a:t>じんが</a:t>
            </a:r>
            <a:r>
              <a:rPr lang="ja-JP" altLang="en-US" dirty="0"/>
              <a:t>大気中に分散され、着火することにより、爆発を引き起こす可能性があります。また、堆積すると自然発火する可能性があります。</a:t>
            </a:r>
          </a:p>
          <a:p>
            <a:r>
              <a:rPr lang="ja-JP" altLang="en-US" dirty="0"/>
              <a:t>１３．対象とするプロセスプラントは、常温・常圧ではない箇所（高温、低温、</a:t>
            </a:r>
            <a:r>
              <a:rPr lang="ja-JP" altLang="en-US" b="1" dirty="0">
                <a:solidFill>
                  <a:srgbClr val="FF0000"/>
                </a:solidFill>
              </a:rPr>
              <a:t>高圧</a:t>
            </a:r>
            <a:r>
              <a:rPr lang="ja-JP" altLang="en-US" dirty="0"/>
              <a:t>、真空（低圧）、繰り返し昇温・降温、</a:t>
            </a:r>
            <a:r>
              <a:rPr lang="ja-JP" altLang="en-US" b="1" dirty="0">
                <a:solidFill>
                  <a:srgbClr val="FF0000"/>
                </a:solidFill>
              </a:rPr>
              <a:t>昇圧</a:t>
            </a:r>
            <a:r>
              <a:rPr lang="ja-JP" altLang="en-US" dirty="0"/>
              <a:t>・降圧）が存在するか？</a:t>
            </a:r>
          </a:p>
          <a:p>
            <a:pPr lvl="1"/>
            <a:r>
              <a:rPr kumimoji="1" lang="ja-JP" altLang="en-US" dirty="0" smtClean="0"/>
              <a:t>表４の説明より、シール部分の劣化などにより内容物が漏洩する可能性があります。また、逆に大気などがプロセス内に侵入し、内容物と反応する可能性があります。</a:t>
            </a:r>
          </a:p>
          <a:p>
            <a:r>
              <a:rPr lang="ja-JP" altLang="en-US" dirty="0"/>
              <a:t>１７．対象とするプロセスプラントは、高電圧／高電流の箇所が存在するか？</a:t>
            </a:r>
          </a:p>
          <a:p>
            <a:pPr lvl="1"/>
            <a:r>
              <a:rPr lang="ja-JP" altLang="en-US" dirty="0" smtClean="0"/>
              <a:t>表４の説明より、短絡･地絡を起こすと着火源となる可能性があります。また、ジュール熱によって電線素材の爆発を引き起こす可能性があります。</a:t>
            </a:r>
          </a:p>
        </p:txBody>
      </p:sp>
      <p:sp>
        <p:nvSpPr>
          <p:cNvPr id="2" name="タイトル 1"/>
          <p:cNvSpPr>
            <a:spLocks noGrp="1"/>
          </p:cNvSpPr>
          <p:nvPr>
            <p:ph type="title"/>
          </p:nvPr>
        </p:nvSpPr>
        <p:spPr>
          <a:xfrm>
            <a:off x="1335601" y="624110"/>
            <a:ext cx="7198799" cy="843743"/>
          </a:xfrm>
        </p:spPr>
        <p:txBody>
          <a:bodyPr>
            <a:normAutofit/>
          </a:bodyPr>
          <a:lstStyle/>
          <a:p>
            <a:pPr algn="ctr"/>
            <a:r>
              <a:rPr lang="en-US" altLang="ja-JP" sz="4000" dirty="0" smtClean="0"/>
              <a:t>STEP1</a:t>
            </a:r>
            <a:r>
              <a:rPr lang="ja-JP" altLang="en-US" sz="4000" dirty="0" smtClean="0"/>
              <a:t>の回答結果</a:t>
            </a:r>
            <a:endParaRPr kumimoji="1" lang="ja-JP" altLang="en-US" dirty="0"/>
          </a:p>
        </p:txBody>
      </p:sp>
      <p:sp>
        <p:nvSpPr>
          <p:cNvPr id="9" name="テキスト ボックス 8"/>
          <p:cNvSpPr txBox="1"/>
          <p:nvPr/>
        </p:nvSpPr>
        <p:spPr>
          <a:xfrm>
            <a:off x="646095" y="4348656"/>
            <a:ext cx="8260839" cy="2554545"/>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質問１３の表４（技術資料</a:t>
            </a:r>
            <a:r>
              <a:rPr lang="en-US" altLang="ja-JP" sz="2000" dirty="0" smtClean="0"/>
              <a:t>P.19</a:t>
            </a:r>
            <a:r>
              <a:rPr lang="ja-JP" altLang="en-US" sz="2000" dirty="0" smtClean="0"/>
              <a:t>）の説明</a:t>
            </a:r>
          </a:p>
          <a:p>
            <a:r>
              <a:rPr lang="ja-JP" altLang="en-US" sz="2800" dirty="0" smtClean="0"/>
              <a:t>常温・常圧ではない箇所は、･･･中略･･･。そのような箇所が存在すると、</a:t>
            </a:r>
            <a:r>
              <a:rPr lang="ja-JP" altLang="en-US" sz="2800" b="1" dirty="0" smtClean="0">
                <a:solidFill>
                  <a:srgbClr val="FF0000"/>
                </a:solidFill>
              </a:rPr>
              <a:t>シール部分の劣化などにより内容物が漏洩する</a:t>
            </a:r>
            <a:r>
              <a:rPr lang="ja-JP" altLang="en-US" sz="2800" dirty="0" smtClean="0"/>
              <a:t>可能性があります。また逆に</a:t>
            </a:r>
            <a:r>
              <a:rPr lang="ja-JP" altLang="en-US" sz="2800" b="1" dirty="0" smtClean="0">
                <a:solidFill>
                  <a:srgbClr val="FF0000"/>
                </a:solidFill>
              </a:rPr>
              <a:t>大気などがプロセス内に侵入し、内容物と反応</a:t>
            </a:r>
            <a:r>
              <a:rPr lang="ja-JP" altLang="en-US" sz="2800" dirty="0" smtClean="0"/>
              <a:t>する可能性があります。</a:t>
            </a:r>
            <a:endParaRPr kumimoji="1" lang="ja-JP" altLang="en-US" dirty="0"/>
          </a:p>
        </p:txBody>
      </p:sp>
      <p:sp>
        <p:nvSpPr>
          <p:cNvPr id="10" name="テキスト ボックス 9"/>
          <p:cNvSpPr txBox="1"/>
          <p:nvPr/>
        </p:nvSpPr>
        <p:spPr>
          <a:xfrm>
            <a:off x="658632" y="2895947"/>
            <a:ext cx="8260839" cy="2123658"/>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質問１７の表４（</a:t>
            </a:r>
            <a:r>
              <a:rPr lang="ja-JP" altLang="en-US" sz="2000" dirty="0"/>
              <a:t>技術資料</a:t>
            </a:r>
            <a:r>
              <a:rPr lang="en-US" altLang="ja-JP" sz="2000" dirty="0" smtClean="0"/>
              <a:t>P.20</a:t>
            </a:r>
            <a:r>
              <a:rPr lang="ja-JP" altLang="en-US" sz="2000" dirty="0" smtClean="0"/>
              <a:t>）の説明</a:t>
            </a:r>
          </a:p>
          <a:p>
            <a:r>
              <a:rPr lang="ja-JP" altLang="en-US" sz="2800" dirty="0" smtClean="0"/>
              <a:t>感電はもちろんのこと、</a:t>
            </a:r>
            <a:r>
              <a:rPr lang="ja-JP" altLang="en-US" sz="2800" b="1" dirty="0" smtClean="0">
                <a:solidFill>
                  <a:srgbClr val="FF0000"/>
                </a:solidFill>
              </a:rPr>
              <a:t>短絡･地絡を起こすとそれ自体が着火の原因</a:t>
            </a:r>
            <a:r>
              <a:rPr lang="ja-JP" altLang="en-US" sz="2800" dirty="0" smtClean="0"/>
              <a:t>となる可能性があります。</a:t>
            </a:r>
            <a:r>
              <a:rPr lang="ja-JP" altLang="en-US" sz="2800" b="1" dirty="0" smtClean="0">
                <a:solidFill>
                  <a:srgbClr val="FF0000"/>
                </a:solidFill>
              </a:rPr>
              <a:t>ジュール熱によって電線素材が爆発</a:t>
            </a:r>
            <a:r>
              <a:rPr lang="ja-JP" altLang="en-US" sz="2800" dirty="0" smtClean="0"/>
              <a:t>を引き起こす可能性もあります。</a:t>
            </a:r>
            <a:endParaRPr kumimoji="1" lang="ja-JP" altLang="en-US" dirty="0"/>
          </a:p>
        </p:txBody>
      </p:sp>
      <p:sp>
        <p:nvSpPr>
          <p:cNvPr id="8" name="テキスト ボックス 7"/>
          <p:cNvSpPr txBox="1"/>
          <p:nvPr/>
        </p:nvSpPr>
        <p:spPr>
          <a:xfrm>
            <a:off x="656681" y="2714463"/>
            <a:ext cx="8260839" cy="1692771"/>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質問５の表４（技術資料</a:t>
            </a:r>
            <a:r>
              <a:rPr lang="en-US" altLang="ja-JP" sz="2000" dirty="0" smtClean="0"/>
              <a:t>P.16</a:t>
            </a:r>
            <a:r>
              <a:rPr lang="ja-JP" altLang="en-US" sz="2000" dirty="0" smtClean="0"/>
              <a:t>）の説明</a:t>
            </a:r>
          </a:p>
          <a:p>
            <a:r>
              <a:rPr lang="ja-JP" altLang="en-US" sz="2800" dirty="0" smtClean="0"/>
              <a:t>可燃性の粉</a:t>
            </a:r>
            <a:r>
              <a:rPr lang="ja-JP" altLang="en-US" sz="2800" dirty="0" err="1" smtClean="0"/>
              <a:t>じんは</a:t>
            </a:r>
            <a:r>
              <a:rPr lang="ja-JP" altLang="en-US" sz="2800" dirty="0" smtClean="0"/>
              <a:t>、</a:t>
            </a:r>
            <a:r>
              <a:rPr lang="ja-JP" altLang="en-US" sz="2800" b="1" dirty="0" smtClean="0">
                <a:solidFill>
                  <a:srgbClr val="FF0000"/>
                </a:solidFill>
              </a:rPr>
              <a:t>大気中に分散され、着火することにより、爆発を引き起こす</a:t>
            </a:r>
            <a:r>
              <a:rPr lang="ja-JP" altLang="en-US" sz="2800" dirty="0" smtClean="0"/>
              <a:t>可能性があります。また、</a:t>
            </a:r>
            <a:r>
              <a:rPr lang="ja-JP" altLang="en-US" sz="2800" b="1" dirty="0" smtClean="0">
                <a:solidFill>
                  <a:srgbClr val="FF0000"/>
                </a:solidFill>
              </a:rPr>
              <a:t>堆積すると自然発火する</a:t>
            </a:r>
            <a:r>
              <a:rPr lang="ja-JP" altLang="en-US" sz="2800" dirty="0" smtClean="0"/>
              <a:t>可能性があります。</a:t>
            </a:r>
            <a:endParaRPr kumimoji="1" lang="ja-JP" altLang="en-US" dirty="0"/>
          </a:p>
        </p:txBody>
      </p:sp>
      <p:sp>
        <p:nvSpPr>
          <p:cNvPr id="7" name="テキスト ボックス 6"/>
          <p:cNvSpPr txBox="1"/>
          <p:nvPr/>
        </p:nvSpPr>
        <p:spPr>
          <a:xfrm>
            <a:off x="655039" y="1731682"/>
            <a:ext cx="8260839" cy="2985433"/>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質問３の表４（技術資料</a:t>
            </a:r>
            <a:r>
              <a:rPr lang="en-US" altLang="ja-JP" sz="2000" dirty="0" smtClean="0"/>
              <a:t>P.16</a:t>
            </a:r>
            <a:r>
              <a:rPr lang="ja-JP" altLang="en-US" sz="2000" dirty="0" smtClean="0"/>
              <a:t>）の説明</a:t>
            </a:r>
          </a:p>
          <a:p>
            <a:r>
              <a:rPr lang="ja-JP" altLang="en-US" sz="2800" dirty="0" smtClean="0"/>
              <a:t>ＳＤＳが存在しない、製品ではない物質（気体・液体・固体）でも、</a:t>
            </a:r>
            <a:r>
              <a:rPr lang="ja-JP" altLang="en-US" sz="2800" b="1" dirty="0" smtClean="0">
                <a:solidFill>
                  <a:srgbClr val="FF0000"/>
                </a:solidFill>
              </a:rPr>
              <a:t>火災･爆発を起こす</a:t>
            </a:r>
            <a:r>
              <a:rPr lang="ja-JP" altLang="en-US" sz="2800" dirty="0" smtClean="0"/>
              <a:t>可能性を持つ物質は存在します。（石油精製時のガス、有機系の廃液、可燃性のごみなど）。その中でも、可燃性ガスなどは、ごく一般に使用されており、それが故に</a:t>
            </a:r>
            <a:r>
              <a:rPr lang="ja-JP" altLang="en-US" sz="2800" b="1" dirty="0" smtClean="0">
                <a:solidFill>
                  <a:srgbClr val="FF0000"/>
                </a:solidFill>
              </a:rPr>
              <a:t>火災･爆発を起こす</a:t>
            </a:r>
            <a:r>
              <a:rPr lang="ja-JP" altLang="en-US" sz="2800" dirty="0" smtClean="0"/>
              <a:t>可能性も高いです。</a:t>
            </a:r>
            <a:endParaRPr kumimoji="1" lang="ja-JP" altLang="en-US" dirty="0"/>
          </a:p>
        </p:txBody>
      </p:sp>
    </p:spTree>
    <p:extLst>
      <p:ext uri="{BB962C8B-B14F-4D97-AF65-F5344CB8AC3E}">
        <p14:creationId xmlns:p14="http://schemas.microsoft.com/office/powerpoint/2010/main" val="3529988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2" fill="hold" nodeType="after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additive="base">
                                        <p:cTn id="12" dur="5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2"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2" presetClass="entr" presetSubtype="2" fill="hold" nodeType="after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 calcmode="lin" valueType="num">
                                      <p:cBhvr additive="base">
                                        <p:cTn id="22" dur="500" fill="hold"/>
                                        <p:tgtEl>
                                          <p:spTgt spid="6">
                                            <p:txEl>
                                              <p:pRg st="3" end="3"/>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par>
                          <p:cTn id="24" fill="hold">
                            <p:stCondLst>
                              <p:cond delay="3000"/>
                            </p:stCondLst>
                            <p:childTnLst>
                              <p:par>
                                <p:cTn id="25" presetID="2" presetClass="entr" presetSubtype="2"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29" fill="hold">
                            <p:stCondLst>
                              <p:cond delay="3500"/>
                            </p:stCondLst>
                            <p:childTnLst>
                              <p:par>
                                <p:cTn id="30" presetID="2" presetClass="entr" presetSubtype="2" fill="hold" nodeType="afterEffect">
                                  <p:stCondLst>
                                    <p:cond delay="0"/>
                                  </p:stCondLst>
                                  <p:childTnLst>
                                    <p:set>
                                      <p:cBhvr>
                                        <p:cTn id="31" dur="1" fill="hold">
                                          <p:stCondLst>
                                            <p:cond delay="0"/>
                                          </p:stCondLst>
                                        </p:cTn>
                                        <p:tgtEl>
                                          <p:spTgt spid="6">
                                            <p:txEl>
                                              <p:pRg st="8" end="8"/>
                                            </p:txEl>
                                          </p:spTgt>
                                        </p:tgtEl>
                                        <p:attrNameLst>
                                          <p:attrName>style.visibility</p:attrName>
                                        </p:attrNameLst>
                                      </p:cBhvr>
                                      <p:to>
                                        <p:strVal val="visible"/>
                                      </p:to>
                                    </p:set>
                                    <p:anim calcmode="lin" valueType="num">
                                      <p:cBhvr additive="base">
                                        <p:cTn id="32" dur="500" fill="hold"/>
                                        <p:tgtEl>
                                          <p:spTgt spid="6">
                                            <p:txEl>
                                              <p:pRg st="8" end="8"/>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6">
                                            <p:txEl>
                                              <p:pRg st="8" end="8"/>
                                            </p:txEl>
                                          </p:spTgt>
                                        </p:tgtEl>
                                        <p:attrNameLst>
                                          <p:attrName>ppt_y</p:attrName>
                                        </p:attrNameLst>
                                      </p:cBhvr>
                                      <p:tavLst>
                                        <p:tav tm="0">
                                          <p:val>
                                            <p:strVal val="#ppt_y"/>
                                          </p:val>
                                        </p:tav>
                                        <p:tav tm="100000">
                                          <p:val>
                                            <p:strVal val="#ppt_y"/>
                                          </p:val>
                                        </p:tav>
                                      </p:tavLst>
                                    </p:anim>
                                  </p:childTnLst>
                                </p:cTn>
                              </p:par>
                            </p:childTnLst>
                          </p:cTn>
                        </p:par>
                        <p:par>
                          <p:cTn id="34" fill="hold">
                            <p:stCondLst>
                              <p:cond delay="4000"/>
                            </p:stCondLst>
                            <p:childTnLst>
                              <p:par>
                                <p:cTn id="35" presetID="2" presetClass="entr" presetSubtype="2" fill="hold"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39" fill="hold">
                            <p:stCondLst>
                              <p:cond delay="4500"/>
                            </p:stCondLst>
                            <p:childTnLst>
                              <p:par>
                                <p:cTn id="40" presetID="2" presetClass="entr" presetSubtype="2" fill="hold" nodeType="afterEffect">
                                  <p:stCondLst>
                                    <p:cond delay="0"/>
                                  </p:stCondLst>
                                  <p:childTnLst>
                                    <p:set>
                                      <p:cBhvr>
                                        <p:cTn id="41" dur="1" fill="hold">
                                          <p:stCondLst>
                                            <p:cond delay="0"/>
                                          </p:stCondLst>
                                        </p:cTn>
                                        <p:tgtEl>
                                          <p:spTgt spid="6">
                                            <p:txEl>
                                              <p:pRg st="14" end="14"/>
                                            </p:txEl>
                                          </p:spTgt>
                                        </p:tgtEl>
                                        <p:attrNameLst>
                                          <p:attrName>style.visibility</p:attrName>
                                        </p:attrNameLst>
                                      </p:cBhvr>
                                      <p:to>
                                        <p:strVal val="visible"/>
                                      </p:to>
                                    </p:set>
                                    <p:anim calcmode="lin" valueType="num">
                                      <p:cBhvr additive="base">
                                        <p:cTn id="42" dur="500" fill="hold"/>
                                        <p:tgtEl>
                                          <p:spTgt spid="6">
                                            <p:txEl>
                                              <p:pRg st="14" end="14"/>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6">
                                            <p:txEl>
                                              <p:pRg st="14" end="14"/>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anim calcmode="lin" valueType="num">
                                      <p:cBhvr additive="base">
                                        <p:cTn id="48" dur="500" fill="hold"/>
                                        <p:tgtEl>
                                          <p:spTgt spid="7"/>
                                        </p:tgtEl>
                                        <p:attrNameLst>
                                          <p:attrName>ppt_x</p:attrName>
                                        </p:attrNameLst>
                                      </p:cBhvr>
                                      <p:tavLst>
                                        <p:tav tm="0">
                                          <p:val>
                                            <p:strVal val="1+#ppt_w/2"/>
                                          </p:val>
                                        </p:tav>
                                        <p:tav tm="100000">
                                          <p:val>
                                            <p:strVal val="#ppt_x"/>
                                          </p:val>
                                        </p:tav>
                                      </p:tavLst>
                                    </p:anim>
                                    <p:anim calcmode="lin" valueType="num">
                                      <p:cBhvr additive="base">
                                        <p:cTn id="49"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xit" presetSubtype="2" fill="hold" grpId="1" nodeType="clickEffect">
                                  <p:stCondLst>
                                    <p:cond delay="0"/>
                                  </p:stCondLst>
                                  <p:childTnLst>
                                    <p:anim calcmode="lin" valueType="num">
                                      <p:cBhvr additive="base">
                                        <p:cTn id="53" dur="500"/>
                                        <p:tgtEl>
                                          <p:spTgt spid="7"/>
                                        </p:tgtEl>
                                        <p:attrNameLst>
                                          <p:attrName>ppt_x</p:attrName>
                                        </p:attrNameLst>
                                      </p:cBhvr>
                                      <p:tavLst>
                                        <p:tav tm="0">
                                          <p:val>
                                            <p:strVal val="ppt_x"/>
                                          </p:val>
                                        </p:tav>
                                        <p:tav tm="100000">
                                          <p:val>
                                            <p:strVal val="1+ppt_w/2"/>
                                          </p:val>
                                        </p:tav>
                                      </p:tavLst>
                                    </p:anim>
                                    <p:anim calcmode="lin" valueType="num">
                                      <p:cBhvr additive="base">
                                        <p:cTn id="54" dur="500"/>
                                        <p:tgtEl>
                                          <p:spTgt spid="7"/>
                                        </p:tgtEl>
                                        <p:attrNameLst>
                                          <p:attrName>ppt_y</p:attrName>
                                        </p:attrNameLst>
                                      </p:cBhvr>
                                      <p:tavLst>
                                        <p:tav tm="0">
                                          <p:val>
                                            <p:strVal val="ppt_y"/>
                                          </p:val>
                                        </p:tav>
                                        <p:tav tm="100000">
                                          <p:val>
                                            <p:strVal val="ppt_y"/>
                                          </p:val>
                                        </p:tav>
                                      </p:tavLst>
                                    </p:anim>
                                    <p:set>
                                      <p:cBhvr>
                                        <p:cTn id="55" dur="1" fill="hold">
                                          <p:stCondLst>
                                            <p:cond delay="499"/>
                                          </p:stCondLst>
                                        </p:cTn>
                                        <p:tgtEl>
                                          <p:spTgt spid="7"/>
                                        </p:tgtEl>
                                        <p:attrNameLst>
                                          <p:attrName>style.visibility</p:attrName>
                                        </p:attrNameLst>
                                      </p:cBhvr>
                                      <p:to>
                                        <p:strVal val="hidden"/>
                                      </p:to>
                                    </p:set>
                                  </p:childTnLst>
                                </p:cTn>
                              </p:par>
                            </p:childTnLst>
                          </p:cTn>
                        </p:par>
                        <p:par>
                          <p:cTn id="56" fill="hold">
                            <p:stCondLst>
                              <p:cond delay="500"/>
                            </p:stCondLst>
                            <p:childTnLst>
                              <p:par>
                                <p:cTn id="57" presetID="2" presetClass="entr" presetSubtype="2" fill="hold" nodeType="afterEffect">
                                  <p:stCondLst>
                                    <p:cond delay="0"/>
                                  </p:stCondLst>
                                  <p:childTnLst>
                                    <p:set>
                                      <p:cBhvr>
                                        <p:cTn id="58" dur="1" fill="hold">
                                          <p:stCondLst>
                                            <p:cond delay="0"/>
                                          </p:stCondLst>
                                        </p:cTn>
                                        <p:tgtEl>
                                          <p:spTgt spid="3">
                                            <p:txEl>
                                              <p:pRg st="1" end="1"/>
                                            </p:txEl>
                                          </p:spTgt>
                                        </p:tgtEl>
                                        <p:attrNameLst>
                                          <p:attrName>style.visibility</p:attrName>
                                        </p:attrNameLst>
                                      </p:cBhvr>
                                      <p:to>
                                        <p:strVal val="visible"/>
                                      </p:to>
                                    </p:set>
                                    <p:anim calcmode="lin" valueType="num">
                                      <p:cBhvr additive="base">
                                        <p:cTn id="5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8"/>
                                        </p:tgtEl>
                                        <p:attrNameLst>
                                          <p:attrName>style.visibility</p:attrName>
                                        </p:attrNameLst>
                                      </p:cBhvr>
                                      <p:to>
                                        <p:strVal val="visible"/>
                                      </p:to>
                                    </p:set>
                                    <p:anim calcmode="lin" valueType="num">
                                      <p:cBhvr additive="base">
                                        <p:cTn id="65" dur="500" fill="hold"/>
                                        <p:tgtEl>
                                          <p:spTgt spid="8"/>
                                        </p:tgtEl>
                                        <p:attrNameLst>
                                          <p:attrName>ppt_x</p:attrName>
                                        </p:attrNameLst>
                                      </p:cBhvr>
                                      <p:tavLst>
                                        <p:tav tm="0">
                                          <p:val>
                                            <p:strVal val="1+#ppt_w/2"/>
                                          </p:val>
                                        </p:tav>
                                        <p:tav tm="100000">
                                          <p:val>
                                            <p:strVal val="#ppt_x"/>
                                          </p:val>
                                        </p:tav>
                                      </p:tavLst>
                                    </p:anim>
                                    <p:anim calcmode="lin" valueType="num">
                                      <p:cBhvr additive="base">
                                        <p:cTn id="66"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xit" presetSubtype="2" fill="hold" grpId="1" nodeType="clickEffect">
                                  <p:stCondLst>
                                    <p:cond delay="0"/>
                                  </p:stCondLst>
                                  <p:childTnLst>
                                    <p:anim calcmode="lin" valueType="num">
                                      <p:cBhvr additive="base">
                                        <p:cTn id="70" dur="500"/>
                                        <p:tgtEl>
                                          <p:spTgt spid="8"/>
                                        </p:tgtEl>
                                        <p:attrNameLst>
                                          <p:attrName>ppt_x</p:attrName>
                                        </p:attrNameLst>
                                      </p:cBhvr>
                                      <p:tavLst>
                                        <p:tav tm="0">
                                          <p:val>
                                            <p:strVal val="ppt_x"/>
                                          </p:val>
                                        </p:tav>
                                        <p:tav tm="100000">
                                          <p:val>
                                            <p:strVal val="1+ppt_w/2"/>
                                          </p:val>
                                        </p:tav>
                                      </p:tavLst>
                                    </p:anim>
                                    <p:anim calcmode="lin" valueType="num">
                                      <p:cBhvr additive="base">
                                        <p:cTn id="71" dur="500"/>
                                        <p:tgtEl>
                                          <p:spTgt spid="8"/>
                                        </p:tgtEl>
                                        <p:attrNameLst>
                                          <p:attrName>ppt_y</p:attrName>
                                        </p:attrNameLst>
                                      </p:cBhvr>
                                      <p:tavLst>
                                        <p:tav tm="0">
                                          <p:val>
                                            <p:strVal val="ppt_y"/>
                                          </p:val>
                                        </p:tav>
                                        <p:tav tm="100000">
                                          <p:val>
                                            <p:strVal val="ppt_y"/>
                                          </p:val>
                                        </p:tav>
                                      </p:tavLst>
                                    </p:anim>
                                    <p:set>
                                      <p:cBhvr>
                                        <p:cTn id="72" dur="1" fill="hold">
                                          <p:stCondLst>
                                            <p:cond delay="499"/>
                                          </p:stCondLst>
                                        </p:cTn>
                                        <p:tgtEl>
                                          <p:spTgt spid="8"/>
                                        </p:tgtEl>
                                        <p:attrNameLst>
                                          <p:attrName>style.visibility</p:attrName>
                                        </p:attrNameLst>
                                      </p:cBhvr>
                                      <p:to>
                                        <p:strVal val="hidden"/>
                                      </p:to>
                                    </p:set>
                                  </p:childTnLst>
                                </p:cTn>
                              </p:par>
                            </p:childTnLst>
                          </p:cTn>
                        </p:par>
                        <p:par>
                          <p:cTn id="73" fill="hold">
                            <p:stCondLst>
                              <p:cond delay="500"/>
                            </p:stCondLst>
                            <p:childTnLst>
                              <p:par>
                                <p:cTn id="74" presetID="2" presetClass="entr" presetSubtype="2" fill="hold" nodeType="afterEffect">
                                  <p:stCondLst>
                                    <p:cond delay="0"/>
                                  </p:stCondLst>
                                  <p:childTnLst>
                                    <p:set>
                                      <p:cBhvr>
                                        <p:cTn id="75" dur="1" fill="hold">
                                          <p:stCondLst>
                                            <p:cond delay="0"/>
                                          </p:stCondLst>
                                        </p:cTn>
                                        <p:tgtEl>
                                          <p:spTgt spid="3">
                                            <p:txEl>
                                              <p:pRg st="3" end="3"/>
                                            </p:txEl>
                                          </p:spTgt>
                                        </p:tgtEl>
                                        <p:attrNameLst>
                                          <p:attrName>style.visibility</p:attrName>
                                        </p:attrNameLst>
                                      </p:cBhvr>
                                      <p:to>
                                        <p:strVal val="visible"/>
                                      </p:to>
                                    </p:set>
                                    <p:anim calcmode="lin" valueType="num">
                                      <p:cBhvr additive="base">
                                        <p:cTn id="76"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77"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2" fill="hold" grpId="0" nodeType="clickEffect">
                                  <p:stCondLst>
                                    <p:cond delay="0"/>
                                  </p:stCondLst>
                                  <p:childTnLst>
                                    <p:set>
                                      <p:cBhvr>
                                        <p:cTn id="81" dur="1" fill="hold">
                                          <p:stCondLst>
                                            <p:cond delay="0"/>
                                          </p:stCondLst>
                                        </p:cTn>
                                        <p:tgtEl>
                                          <p:spTgt spid="9"/>
                                        </p:tgtEl>
                                        <p:attrNameLst>
                                          <p:attrName>style.visibility</p:attrName>
                                        </p:attrNameLst>
                                      </p:cBhvr>
                                      <p:to>
                                        <p:strVal val="visible"/>
                                      </p:to>
                                    </p:set>
                                    <p:anim calcmode="lin" valueType="num">
                                      <p:cBhvr additive="base">
                                        <p:cTn id="82" dur="500" fill="hold"/>
                                        <p:tgtEl>
                                          <p:spTgt spid="9"/>
                                        </p:tgtEl>
                                        <p:attrNameLst>
                                          <p:attrName>ppt_x</p:attrName>
                                        </p:attrNameLst>
                                      </p:cBhvr>
                                      <p:tavLst>
                                        <p:tav tm="0">
                                          <p:val>
                                            <p:strVal val="1+#ppt_w/2"/>
                                          </p:val>
                                        </p:tav>
                                        <p:tav tm="100000">
                                          <p:val>
                                            <p:strVal val="#ppt_x"/>
                                          </p:val>
                                        </p:tav>
                                      </p:tavLst>
                                    </p:anim>
                                    <p:anim calcmode="lin" valueType="num">
                                      <p:cBhvr additive="base">
                                        <p:cTn id="83"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 presetClass="exit" presetSubtype="2" fill="hold" grpId="1" nodeType="clickEffect">
                                  <p:stCondLst>
                                    <p:cond delay="0"/>
                                  </p:stCondLst>
                                  <p:childTnLst>
                                    <p:anim calcmode="lin" valueType="num">
                                      <p:cBhvr additive="base">
                                        <p:cTn id="87" dur="500"/>
                                        <p:tgtEl>
                                          <p:spTgt spid="9"/>
                                        </p:tgtEl>
                                        <p:attrNameLst>
                                          <p:attrName>ppt_x</p:attrName>
                                        </p:attrNameLst>
                                      </p:cBhvr>
                                      <p:tavLst>
                                        <p:tav tm="0">
                                          <p:val>
                                            <p:strVal val="ppt_x"/>
                                          </p:val>
                                        </p:tav>
                                        <p:tav tm="100000">
                                          <p:val>
                                            <p:strVal val="1+ppt_w/2"/>
                                          </p:val>
                                        </p:tav>
                                      </p:tavLst>
                                    </p:anim>
                                    <p:anim calcmode="lin" valueType="num">
                                      <p:cBhvr additive="base">
                                        <p:cTn id="88" dur="500"/>
                                        <p:tgtEl>
                                          <p:spTgt spid="9"/>
                                        </p:tgtEl>
                                        <p:attrNameLst>
                                          <p:attrName>ppt_y</p:attrName>
                                        </p:attrNameLst>
                                      </p:cBhvr>
                                      <p:tavLst>
                                        <p:tav tm="0">
                                          <p:val>
                                            <p:strVal val="ppt_y"/>
                                          </p:val>
                                        </p:tav>
                                        <p:tav tm="100000">
                                          <p:val>
                                            <p:strVal val="ppt_y"/>
                                          </p:val>
                                        </p:tav>
                                      </p:tavLst>
                                    </p:anim>
                                    <p:set>
                                      <p:cBhvr>
                                        <p:cTn id="89" dur="1" fill="hold">
                                          <p:stCondLst>
                                            <p:cond delay="499"/>
                                          </p:stCondLst>
                                        </p:cTn>
                                        <p:tgtEl>
                                          <p:spTgt spid="9"/>
                                        </p:tgtEl>
                                        <p:attrNameLst>
                                          <p:attrName>style.visibility</p:attrName>
                                        </p:attrNameLst>
                                      </p:cBhvr>
                                      <p:to>
                                        <p:strVal val="hidden"/>
                                      </p:to>
                                    </p:set>
                                  </p:childTnLst>
                                </p:cTn>
                              </p:par>
                            </p:childTnLst>
                          </p:cTn>
                        </p:par>
                        <p:par>
                          <p:cTn id="90" fill="hold">
                            <p:stCondLst>
                              <p:cond delay="500"/>
                            </p:stCondLst>
                            <p:childTnLst>
                              <p:par>
                                <p:cTn id="91" presetID="2" presetClass="entr" presetSubtype="2" fill="hold" nodeType="afterEffect">
                                  <p:stCondLst>
                                    <p:cond delay="0"/>
                                  </p:stCondLst>
                                  <p:childTnLst>
                                    <p:set>
                                      <p:cBhvr>
                                        <p:cTn id="92" dur="1" fill="hold">
                                          <p:stCondLst>
                                            <p:cond delay="0"/>
                                          </p:stCondLst>
                                        </p:cTn>
                                        <p:tgtEl>
                                          <p:spTgt spid="3">
                                            <p:txEl>
                                              <p:pRg st="5" end="5"/>
                                            </p:txEl>
                                          </p:spTgt>
                                        </p:tgtEl>
                                        <p:attrNameLst>
                                          <p:attrName>style.visibility</p:attrName>
                                        </p:attrNameLst>
                                      </p:cBhvr>
                                      <p:to>
                                        <p:strVal val="visible"/>
                                      </p:to>
                                    </p:set>
                                    <p:anim calcmode="lin" valueType="num">
                                      <p:cBhvr additive="base">
                                        <p:cTn id="9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9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2" fill="hold" grpId="0" nodeType="clickEffect">
                                  <p:stCondLst>
                                    <p:cond delay="0"/>
                                  </p:stCondLst>
                                  <p:childTnLst>
                                    <p:set>
                                      <p:cBhvr>
                                        <p:cTn id="98" dur="1" fill="hold">
                                          <p:stCondLst>
                                            <p:cond delay="0"/>
                                          </p:stCondLst>
                                        </p:cTn>
                                        <p:tgtEl>
                                          <p:spTgt spid="10"/>
                                        </p:tgtEl>
                                        <p:attrNameLst>
                                          <p:attrName>style.visibility</p:attrName>
                                        </p:attrNameLst>
                                      </p:cBhvr>
                                      <p:to>
                                        <p:strVal val="visible"/>
                                      </p:to>
                                    </p:set>
                                    <p:anim calcmode="lin" valueType="num">
                                      <p:cBhvr additive="base">
                                        <p:cTn id="99" dur="500" fill="hold"/>
                                        <p:tgtEl>
                                          <p:spTgt spid="10"/>
                                        </p:tgtEl>
                                        <p:attrNameLst>
                                          <p:attrName>ppt_x</p:attrName>
                                        </p:attrNameLst>
                                      </p:cBhvr>
                                      <p:tavLst>
                                        <p:tav tm="0">
                                          <p:val>
                                            <p:strVal val="1+#ppt_w/2"/>
                                          </p:val>
                                        </p:tav>
                                        <p:tav tm="100000">
                                          <p:val>
                                            <p:strVal val="#ppt_x"/>
                                          </p:val>
                                        </p:tav>
                                      </p:tavLst>
                                    </p:anim>
                                    <p:anim calcmode="lin" valueType="num">
                                      <p:cBhvr additive="base">
                                        <p:cTn id="100"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xit" presetSubtype="2" fill="hold" grpId="1" nodeType="clickEffect">
                                  <p:stCondLst>
                                    <p:cond delay="0"/>
                                  </p:stCondLst>
                                  <p:childTnLst>
                                    <p:anim calcmode="lin" valueType="num">
                                      <p:cBhvr additive="base">
                                        <p:cTn id="104" dur="500"/>
                                        <p:tgtEl>
                                          <p:spTgt spid="10"/>
                                        </p:tgtEl>
                                        <p:attrNameLst>
                                          <p:attrName>ppt_x</p:attrName>
                                        </p:attrNameLst>
                                      </p:cBhvr>
                                      <p:tavLst>
                                        <p:tav tm="0">
                                          <p:val>
                                            <p:strVal val="ppt_x"/>
                                          </p:val>
                                        </p:tav>
                                        <p:tav tm="100000">
                                          <p:val>
                                            <p:strVal val="1+ppt_w/2"/>
                                          </p:val>
                                        </p:tav>
                                      </p:tavLst>
                                    </p:anim>
                                    <p:anim calcmode="lin" valueType="num">
                                      <p:cBhvr additive="base">
                                        <p:cTn id="105" dur="500"/>
                                        <p:tgtEl>
                                          <p:spTgt spid="10"/>
                                        </p:tgtEl>
                                        <p:attrNameLst>
                                          <p:attrName>ppt_y</p:attrName>
                                        </p:attrNameLst>
                                      </p:cBhvr>
                                      <p:tavLst>
                                        <p:tav tm="0">
                                          <p:val>
                                            <p:strVal val="ppt_y"/>
                                          </p:val>
                                        </p:tav>
                                        <p:tav tm="100000">
                                          <p:val>
                                            <p:strVal val="ppt_y"/>
                                          </p:val>
                                        </p:tav>
                                      </p:tavLst>
                                    </p:anim>
                                    <p:set>
                                      <p:cBhvr>
                                        <p:cTn id="106" dur="1" fill="hold">
                                          <p:stCondLst>
                                            <p:cond delay="499"/>
                                          </p:stCondLst>
                                        </p:cTn>
                                        <p:tgtEl>
                                          <p:spTgt spid="10"/>
                                        </p:tgtEl>
                                        <p:attrNameLst>
                                          <p:attrName>style.visibility</p:attrName>
                                        </p:attrNameLst>
                                      </p:cBhvr>
                                      <p:to>
                                        <p:strVal val="hidden"/>
                                      </p:to>
                                    </p:set>
                                  </p:childTnLst>
                                </p:cTn>
                              </p:par>
                            </p:childTnLst>
                          </p:cTn>
                        </p:par>
                        <p:par>
                          <p:cTn id="107" fill="hold">
                            <p:stCondLst>
                              <p:cond delay="500"/>
                            </p:stCondLst>
                            <p:childTnLst>
                              <p:par>
                                <p:cTn id="108" presetID="2" presetClass="entr" presetSubtype="2" fill="hold" nodeType="afterEffect">
                                  <p:stCondLst>
                                    <p:cond delay="0"/>
                                  </p:stCondLst>
                                  <p:childTnLst>
                                    <p:set>
                                      <p:cBhvr>
                                        <p:cTn id="109" dur="1" fill="hold">
                                          <p:stCondLst>
                                            <p:cond delay="0"/>
                                          </p:stCondLst>
                                        </p:cTn>
                                        <p:tgtEl>
                                          <p:spTgt spid="3">
                                            <p:txEl>
                                              <p:pRg st="7" end="7"/>
                                            </p:txEl>
                                          </p:spTgt>
                                        </p:tgtEl>
                                        <p:attrNameLst>
                                          <p:attrName>style.visibility</p:attrName>
                                        </p:attrNameLst>
                                      </p:cBhvr>
                                      <p:to>
                                        <p:strVal val="visible"/>
                                      </p:to>
                                    </p:set>
                                    <p:anim calcmode="lin" valueType="num">
                                      <p:cBhvr additive="base">
                                        <p:cTn id="110"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111"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par>
                          <p:cTn id="112" fill="hold">
                            <p:stCondLst>
                              <p:cond delay="1000"/>
                            </p:stCondLst>
                            <p:childTnLst>
                              <p:par>
                                <p:cTn id="113" presetID="2" presetClass="entr" presetSubtype="2" fill="hold" nodeType="afterEffect">
                                  <p:stCondLst>
                                    <p:cond delay="1000"/>
                                  </p:stCondLst>
                                  <p:childTnLst>
                                    <p:set>
                                      <p:cBhvr>
                                        <p:cTn id="114" dur="1" fill="hold">
                                          <p:stCondLst>
                                            <p:cond delay="0"/>
                                          </p:stCondLst>
                                        </p:cTn>
                                        <p:tgtEl>
                                          <p:spTgt spid="11">
                                            <p:txEl>
                                              <p:pRg st="0" end="0"/>
                                            </p:txEl>
                                          </p:spTgt>
                                        </p:tgtEl>
                                        <p:attrNameLst>
                                          <p:attrName>style.visibility</p:attrName>
                                        </p:attrNameLst>
                                      </p:cBhvr>
                                      <p:to>
                                        <p:strVal val="visible"/>
                                      </p:to>
                                    </p:set>
                                    <p:anim calcmode="lin" valueType="num">
                                      <p:cBhvr additive="base">
                                        <p:cTn id="115" dur="500" fill="hold"/>
                                        <p:tgtEl>
                                          <p:spTgt spid="11">
                                            <p:txEl>
                                              <p:pRg st="0" end="0"/>
                                            </p:txEl>
                                          </p:spTgt>
                                        </p:tgtEl>
                                        <p:attrNameLst>
                                          <p:attrName>ppt_x</p:attrName>
                                        </p:attrNameLst>
                                      </p:cBhvr>
                                      <p:tavLst>
                                        <p:tav tm="0">
                                          <p:val>
                                            <p:strVal val="1+#ppt_w/2"/>
                                          </p:val>
                                        </p:tav>
                                        <p:tav tm="100000">
                                          <p:val>
                                            <p:strVal val="#ppt_x"/>
                                          </p:val>
                                        </p:tav>
                                      </p:tavLst>
                                    </p:anim>
                                    <p:anim calcmode="lin" valueType="num">
                                      <p:cBhvr additive="base">
                                        <p:cTn id="116"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0" grpId="1" animBg="1"/>
      <p:bldP spid="8" grpId="0" animBg="1"/>
      <p:bldP spid="8" grpId="1" animBg="1"/>
      <p:bldP spid="7" grpId="0" animBg="1"/>
      <p:bldP spid="7"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2043" y="586403"/>
            <a:ext cx="6589199" cy="629655"/>
          </a:xfrm>
        </p:spPr>
        <p:txBody>
          <a:bodyPr>
            <a:normAutofit fontScale="90000"/>
          </a:bodyPr>
          <a:lstStyle/>
          <a:p>
            <a:pPr algn="ctr"/>
            <a:r>
              <a:rPr kumimoji="1" lang="ja-JP" altLang="en-US" dirty="0" smtClean="0"/>
              <a:t>実施シートに記入</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328449715"/>
              </p:ext>
            </p:extLst>
          </p:nvPr>
        </p:nvGraphicFramePr>
        <p:xfrm>
          <a:off x="1282043" y="2061704"/>
          <a:ext cx="6585605" cy="1408761"/>
        </p:xfrm>
        <a:graphic>
          <a:graphicData uri="http://schemas.openxmlformats.org/drawingml/2006/table">
            <a:tbl>
              <a:tblPr>
                <a:tableStyleId>{5C22544A-7EE6-4342-B048-85BDC9FD1C3A}</a:tableStyleId>
              </a:tblPr>
              <a:tblGrid>
                <a:gridCol w="1376816"/>
                <a:gridCol w="4112085"/>
                <a:gridCol w="1096704"/>
              </a:tblGrid>
              <a:tr h="456051">
                <a:tc gridSpan="3">
                  <a:txBody>
                    <a:bodyPr/>
                    <a:lstStyle/>
                    <a:p>
                      <a:pPr algn="l" fontAlgn="b"/>
                      <a:r>
                        <a:rPr lang="en-US" altLang="ja-JP" sz="1800" u="none" strike="noStrike" dirty="0">
                          <a:effectLst/>
                        </a:rPr>
                        <a:t>STEP 1</a:t>
                      </a:r>
                      <a:r>
                        <a:rPr lang="ja-JP" altLang="en-US" sz="1800" u="none" strike="noStrike" dirty="0">
                          <a:effectLst/>
                        </a:rPr>
                        <a:t>　取り扱い物質及びプロセスに係る危険源の把握</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algn="l" fontAlgn="b"/>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r>
              <a:tr h="952710">
                <a:tc>
                  <a:txBody>
                    <a:bodyPr/>
                    <a:lstStyle/>
                    <a:p>
                      <a:pPr marL="36000" algn="l" fontAlgn="ctr"/>
                      <a:r>
                        <a:rPr lang="ja-JP" altLang="en-US" sz="1400" u="none" strike="noStrike" dirty="0">
                          <a:effectLst/>
                        </a:rPr>
                        <a:t>取り扱い物質及びプロセスに係る危険源の把握結果</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t"/>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1400" u="none" strike="noStrike" dirty="0">
                          <a:effectLst/>
                        </a:rPr>
                        <a:t>質問票で「はい」に○が付いた項目</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テキスト ボックス 6"/>
          <p:cNvSpPr txBox="1"/>
          <p:nvPr/>
        </p:nvSpPr>
        <p:spPr>
          <a:xfrm>
            <a:off x="2661205" y="2535808"/>
            <a:ext cx="4091233" cy="923330"/>
          </a:xfrm>
          <a:prstGeom prst="rect">
            <a:avLst/>
          </a:prstGeom>
          <a:noFill/>
        </p:spPr>
        <p:txBody>
          <a:bodyPr wrap="square" rtlCol="0">
            <a:spAutoFit/>
          </a:bodyPr>
          <a:lstStyle/>
          <a:p>
            <a:pPr fontAlgn="t"/>
            <a:r>
              <a:rPr kumimoji="1" lang="en-US" altLang="ja-JP" dirty="0" smtClean="0"/>
              <a:t>3</a:t>
            </a:r>
            <a:r>
              <a:rPr lang="en-US" altLang="ja-JP" dirty="0" smtClean="0"/>
              <a:t> </a:t>
            </a:r>
            <a:r>
              <a:rPr lang="ja-JP" altLang="en-US" dirty="0"/>
              <a:t>可燃性・</a:t>
            </a:r>
            <a:r>
              <a:rPr lang="ja-JP" altLang="en-US" dirty="0" smtClean="0"/>
              <a:t>引火性、</a:t>
            </a:r>
            <a:r>
              <a:rPr lang="en-US" altLang="ja-JP" dirty="0" smtClean="0"/>
              <a:t>5</a:t>
            </a:r>
            <a:r>
              <a:rPr lang="ja-JP" altLang="en-US" dirty="0"/>
              <a:t>　可燃性粉</a:t>
            </a:r>
            <a:r>
              <a:rPr lang="ja-JP" altLang="en-US" dirty="0" err="1" smtClean="0"/>
              <a:t>じん</a:t>
            </a:r>
            <a:r>
              <a:rPr lang="ja-JP" altLang="en-US" dirty="0" smtClean="0"/>
              <a:t>、</a:t>
            </a:r>
            <a:r>
              <a:rPr lang="en-US" altLang="ja-JP" dirty="0" smtClean="0"/>
              <a:t>13</a:t>
            </a:r>
            <a:r>
              <a:rPr lang="ja-JP" altLang="en-US" dirty="0"/>
              <a:t>　高圧・繰り返し昇圧・</a:t>
            </a:r>
            <a:r>
              <a:rPr lang="ja-JP" altLang="en-US" dirty="0" smtClean="0"/>
              <a:t>降圧、</a:t>
            </a:r>
            <a:r>
              <a:rPr lang="en-US" altLang="ja-JP" dirty="0" smtClean="0"/>
              <a:t>17</a:t>
            </a:r>
            <a:r>
              <a:rPr lang="ja-JP" altLang="en-US" dirty="0"/>
              <a:t>　高電圧／高電流</a:t>
            </a:r>
            <a:endParaRPr lang="ja-JP" altLang="en-US" dirty="0">
              <a:solidFill>
                <a:srgbClr val="000000"/>
              </a:solidFill>
              <a:latin typeface="ＭＳ Ｐゴシック" panose="020B0600070205080204" pitchFamily="50" charset="-128"/>
              <a:ea typeface="ＭＳ Ｐゴシック" panose="020B0600070205080204" pitchFamily="50" charset="-128"/>
            </a:endParaRPr>
          </a:p>
        </p:txBody>
      </p:sp>
      <p:sp>
        <p:nvSpPr>
          <p:cNvPr id="8" name="コンテンツ プレースホルダー 3"/>
          <p:cNvSpPr>
            <a:spLocks noGrp="1"/>
          </p:cNvSpPr>
          <p:nvPr>
            <p:ph idx="1"/>
          </p:nvPr>
        </p:nvSpPr>
        <p:spPr>
          <a:xfrm>
            <a:off x="1027525" y="3736153"/>
            <a:ext cx="7786540" cy="2919168"/>
          </a:xfrm>
        </p:spPr>
        <p:txBody>
          <a:bodyPr>
            <a:normAutofit/>
          </a:bodyPr>
          <a:lstStyle/>
          <a:p>
            <a:r>
              <a:rPr kumimoji="1" lang="ja-JP" altLang="en-US" dirty="0" smtClean="0">
                <a:latin typeface="ＤＦ特太ゴシック体" panose="020B0509000000000000" pitchFamily="49" charset="-128"/>
                <a:ea typeface="ＤＦ特太ゴシック体" panose="020B0509000000000000" pitchFamily="49" charset="-128"/>
              </a:rPr>
              <a:t>ポイント</a:t>
            </a:r>
            <a:r>
              <a:rPr kumimoji="1" lang="ja-JP" altLang="en-US" dirty="0" smtClean="0"/>
              <a:t>：事故事例データベースの活用などで、同様な物質やプロセスを扱った場合のプロセス災害発生の可能性についても調査する必要があります。また、作業員の経験なども踏まえてくまなく取り扱い物質及びプロセスに係る危険源を調査します。</a:t>
            </a:r>
          </a:p>
          <a:p>
            <a:r>
              <a:rPr lang="ja-JP" altLang="en-US" dirty="0" smtClean="0"/>
              <a:t>技術資料の表４の質問票で「はい」と回答された質問の右欄に示された説明と事故事例、及び表８に示された「起こりうる事故影響の例」を参考に、特定された取り扱い物質及びプロセスに係る危険源により発生しうるプロセス災害を想定します。</a:t>
            </a:r>
          </a:p>
        </p:txBody>
      </p:sp>
      <p:graphicFrame>
        <p:nvGraphicFramePr>
          <p:cNvPr id="3" name="表 2"/>
          <p:cNvGraphicFramePr>
            <a:graphicFrameLocks noGrp="1"/>
          </p:cNvGraphicFramePr>
          <p:nvPr>
            <p:extLst>
              <p:ext uri="{D42A27DB-BD31-4B8C-83A1-F6EECF244321}">
                <p14:modId xmlns:p14="http://schemas.microsoft.com/office/powerpoint/2010/main" val="2707479621"/>
              </p:ext>
            </p:extLst>
          </p:nvPr>
        </p:nvGraphicFramePr>
        <p:xfrm>
          <a:off x="4244100" y="1452104"/>
          <a:ext cx="3623548" cy="609600"/>
        </p:xfrm>
        <a:graphic>
          <a:graphicData uri="http://schemas.openxmlformats.org/drawingml/2006/table">
            <a:tbl>
              <a:tblPr firstRow="1" bandRow="1">
                <a:tableStyleId>{5C22544A-7EE6-4342-B048-85BDC9FD1C3A}</a:tableStyleId>
              </a:tblPr>
              <a:tblGrid>
                <a:gridCol w="2021071"/>
                <a:gridCol w="1602477"/>
              </a:tblGrid>
              <a:tr h="281690">
                <a:tc>
                  <a:txBody>
                    <a:bodyPr/>
                    <a:lstStyle/>
                    <a:p>
                      <a:pPr algn="ctr"/>
                      <a:r>
                        <a:rPr kumimoji="1" lang="ja-JP" altLang="en-US" sz="1400" b="0" dirty="0" smtClean="0">
                          <a:solidFill>
                            <a:schemeClr val="tx1"/>
                          </a:solidFill>
                        </a:rPr>
                        <a:t>実施日</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smtClean="0">
                          <a:solidFill>
                            <a:schemeClr val="tx1"/>
                          </a:solidFill>
                        </a:rPr>
                        <a:t>○年○月○日</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1690">
                <a:tc>
                  <a:txBody>
                    <a:bodyPr/>
                    <a:lstStyle/>
                    <a:p>
                      <a:pPr algn="ctr"/>
                      <a:r>
                        <a:rPr kumimoji="1" lang="ja-JP" altLang="en-US" sz="1400" dirty="0" smtClean="0">
                          <a:solidFill>
                            <a:schemeClr val="tx1"/>
                          </a:solidFill>
                        </a:rPr>
                        <a:t>実施者（記載者）</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solidFill>
                            <a:schemeClr val="tx1"/>
                          </a:solidFill>
                        </a:rPr>
                        <a:t>○○○○</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748689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3000"/>
                                        <p:tgtEl>
                                          <p:spTgt spid="7"/>
                                        </p:tgtEl>
                                      </p:cBhvr>
                                    </p:animEffect>
                                    <p:anim calcmode="lin" valueType="num">
                                      <p:cBhvr>
                                        <p:cTn id="8" dur="3000" fill="hold"/>
                                        <p:tgtEl>
                                          <p:spTgt spid="7"/>
                                        </p:tgtEl>
                                        <p:attrNameLst>
                                          <p:attrName>ppt_x</p:attrName>
                                        </p:attrNameLst>
                                      </p:cBhvr>
                                      <p:tavLst>
                                        <p:tav tm="0">
                                          <p:val>
                                            <p:strVal val="#ppt_x"/>
                                          </p:val>
                                        </p:tav>
                                        <p:tav tm="100000">
                                          <p:val>
                                            <p:strVal val="#ppt_x"/>
                                          </p:val>
                                        </p:tav>
                                      </p:tavLst>
                                    </p:anim>
                                    <p:anim calcmode="lin" valueType="num">
                                      <p:cBhvr>
                                        <p:cTn id="9" dur="3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 calcmode="lin" valueType="num">
                                      <p:cBhvr additive="base">
                                        <p:cTn id="14"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 calcmode="lin" valueType="num">
                                      <p:cBhvr additive="base">
                                        <p:cTn id="20"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48033" y="624110"/>
            <a:ext cx="7186367" cy="1280890"/>
          </a:xfrm>
        </p:spPr>
        <p:txBody>
          <a:bodyPr>
            <a:normAutofit fontScale="90000"/>
          </a:bodyPr>
          <a:lstStyle/>
          <a:p>
            <a:pPr algn="ctr"/>
            <a:r>
              <a:rPr lang="en-US" altLang="ja-JP" sz="4000" dirty="0" smtClean="0"/>
              <a:t>STEP2</a:t>
            </a:r>
            <a:br>
              <a:rPr lang="en-US" altLang="ja-JP" sz="4000" dirty="0" smtClean="0"/>
            </a:br>
            <a:r>
              <a:rPr lang="ja-JP" altLang="en-US" dirty="0" smtClean="0"/>
              <a:t>リスクアセスメント</a:t>
            </a:r>
            <a:r>
              <a:rPr lang="ja-JP" altLang="en-US" dirty="0"/>
              <a:t>等の実施</a:t>
            </a:r>
            <a:br>
              <a:rPr lang="ja-JP" altLang="en-US" dirty="0"/>
            </a:br>
            <a:r>
              <a:rPr lang="ja-JP" altLang="en-US" sz="2800" dirty="0" smtClean="0"/>
              <a:t>①</a:t>
            </a:r>
            <a:r>
              <a:rPr lang="ja-JP" altLang="en-US" sz="2800" dirty="0"/>
              <a:t>引き金事象の特定とシナリオの</a:t>
            </a:r>
            <a:r>
              <a:rPr lang="ja-JP" altLang="en-US" sz="2800" dirty="0" smtClean="0"/>
              <a:t>同定</a:t>
            </a:r>
            <a:endParaRPr kumimoji="1" lang="ja-JP" altLang="en-US" dirty="0"/>
          </a:p>
        </p:txBody>
      </p:sp>
      <p:sp>
        <p:nvSpPr>
          <p:cNvPr id="4" name="コンテンツ プレースホルダー 3"/>
          <p:cNvSpPr>
            <a:spLocks noGrp="1"/>
          </p:cNvSpPr>
          <p:nvPr>
            <p:ph idx="1"/>
          </p:nvPr>
        </p:nvSpPr>
        <p:spPr>
          <a:xfrm>
            <a:off x="1131217" y="2133600"/>
            <a:ext cx="7799109" cy="4050384"/>
          </a:xfrm>
        </p:spPr>
        <p:txBody>
          <a:bodyPr>
            <a:normAutofit/>
          </a:bodyPr>
          <a:lstStyle/>
          <a:p>
            <a:r>
              <a:rPr kumimoji="1" lang="ja-JP" altLang="en-US" dirty="0" smtClean="0"/>
              <a:t>（１）リスクアセスメント等の対象とする</a:t>
            </a:r>
            <a:r>
              <a:rPr kumimoji="1" lang="ja-JP" altLang="en-US" sz="2400" b="1" dirty="0" smtClean="0">
                <a:solidFill>
                  <a:srgbClr val="FF0000"/>
                </a:solidFill>
              </a:rPr>
              <a:t>作業・操作</a:t>
            </a:r>
            <a:r>
              <a:rPr kumimoji="1" lang="ja-JP" altLang="en-US" dirty="0" smtClean="0"/>
              <a:t>又は設備・装置の目的を確認します。</a:t>
            </a:r>
          </a:p>
          <a:p>
            <a:r>
              <a:rPr lang="en-US" altLang="ja-JP" dirty="0" smtClean="0"/>
              <a:t>【</a:t>
            </a:r>
            <a:r>
              <a:rPr lang="ja-JP" altLang="en-US" dirty="0" smtClean="0"/>
              <a:t>操作手順</a:t>
            </a:r>
            <a:r>
              <a:rPr lang="en-US" altLang="ja-JP" dirty="0" smtClean="0"/>
              <a:t>】</a:t>
            </a:r>
            <a:r>
              <a:rPr lang="ja-JP" altLang="en-US" dirty="0" smtClean="0"/>
              <a:t>の中から</a:t>
            </a:r>
            <a:r>
              <a:rPr lang="ja-JP" altLang="en-US" sz="2400" b="1" dirty="0" smtClean="0">
                <a:solidFill>
                  <a:srgbClr val="FF0000"/>
                </a:solidFill>
              </a:rPr>
              <a:t>２．操作（仕込み・混合・払い出し）：空気ラインを閉（</a:t>
            </a:r>
            <a:r>
              <a:rPr lang="en-US" altLang="ja-JP" sz="2400" b="1" dirty="0" smtClean="0">
                <a:solidFill>
                  <a:srgbClr val="FF0000"/>
                </a:solidFill>
              </a:rPr>
              <a:t>V109</a:t>
            </a:r>
            <a:r>
              <a:rPr lang="ja-JP" altLang="en-US" sz="2400" b="1" dirty="0" smtClean="0">
                <a:solidFill>
                  <a:srgbClr val="FF0000"/>
                </a:solidFill>
              </a:rPr>
              <a:t>）とする</a:t>
            </a:r>
            <a:r>
              <a:rPr lang="ja-JP" altLang="en-US" dirty="0" err="1" smtClean="0"/>
              <a:t>を</a:t>
            </a:r>
            <a:r>
              <a:rPr lang="ja-JP" altLang="en-US" dirty="0" smtClean="0"/>
              <a:t>選んでみましょう。</a:t>
            </a:r>
          </a:p>
          <a:p>
            <a:r>
              <a:rPr lang="ja-JP" altLang="en-US" dirty="0" smtClean="0"/>
              <a:t>本操作の目的は</a:t>
            </a:r>
            <a:r>
              <a:rPr lang="ja-JP" altLang="en-US" sz="2400" b="1" dirty="0" smtClean="0">
                <a:solidFill>
                  <a:srgbClr val="FF0000"/>
                </a:solidFill>
              </a:rPr>
              <a:t>「ライン内を不活性雰囲気にし、粉じん爆発を防ぐ」</a:t>
            </a:r>
            <a:r>
              <a:rPr lang="ja-JP" altLang="en-US" dirty="0" smtClean="0"/>
              <a:t>です。選んだ操作を実施シートに書き入れます。</a:t>
            </a:r>
          </a:p>
        </p:txBody>
      </p:sp>
    </p:spTree>
    <p:extLst>
      <p:ext uri="{BB962C8B-B14F-4D97-AF65-F5344CB8AC3E}">
        <p14:creationId xmlns:p14="http://schemas.microsoft.com/office/powerpoint/2010/main" val="1060608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959917491"/>
              </p:ext>
            </p:extLst>
          </p:nvPr>
        </p:nvGraphicFramePr>
        <p:xfrm>
          <a:off x="1279943" y="1652364"/>
          <a:ext cx="6591299" cy="2134078"/>
        </p:xfrm>
        <a:graphic>
          <a:graphicData uri="http://schemas.openxmlformats.org/drawingml/2006/table">
            <a:tbl>
              <a:tblPr>
                <a:tableStyleId>{5C22544A-7EE6-4342-B048-85BDC9FD1C3A}</a:tableStyleId>
              </a:tblPr>
              <a:tblGrid>
                <a:gridCol w="1381583"/>
                <a:gridCol w="4113750"/>
                <a:gridCol w="1095966"/>
              </a:tblGrid>
              <a:tr h="319152">
                <a:tc gridSpan="3">
                  <a:txBody>
                    <a:bodyPr/>
                    <a:lstStyle/>
                    <a:p>
                      <a:pPr algn="l" fontAlgn="b"/>
                      <a:r>
                        <a:rPr lang="en-US" altLang="ja-JP" sz="1800" u="none" strike="noStrike" dirty="0">
                          <a:effectLst/>
                        </a:rPr>
                        <a:t>STEP 2</a:t>
                      </a:r>
                      <a:r>
                        <a:rPr lang="ja-JP" altLang="en-US" sz="1800" u="none" strike="noStrike" dirty="0">
                          <a:effectLst/>
                        </a:rPr>
                        <a:t>　リスクアセスメント等の実施</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r>
              <a:tr h="957457">
                <a:tc rowSpan="2">
                  <a:txBody>
                    <a:bodyPr/>
                    <a:lstStyle/>
                    <a:p>
                      <a:pPr marL="36000" algn="l" fontAlgn="ctr"/>
                      <a:r>
                        <a:rPr lang="ja-JP" altLang="en-US" sz="1800" u="none" strike="noStrike" dirty="0">
                          <a:effectLst/>
                        </a:rPr>
                        <a:t>作業・</a:t>
                      </a:r>
                      <a:r>
                        <a:rPr lang="ja-JP" altLang="en-US" sz="1800" u="none" strike="noStrike" dirty="0" smtClean="0">
                          <a:effectLst/>
                        </a:rPr>
                        <a:t>操作、設備</a:t>
                      </a:r>
                      <a:r>
                        <a:rPr lang="ja-JP" altLang="en-US" sz="1800" u="none" strike="noStrike" dirty="0">
                          <a:effectLst/>
                        </a:rPr>
                        <a:t>・装置</a:t>
                      </a:r>
                      <a:r>
                        <a:rPr lang="ja-JP" altLang="en-US" sz="1800" u="none" strike="noStrike" dirty="0" smtClean="0">
                          <a:effectLst/>
                        </a:rPr>
                        <a:t>とその</a:t>
                      </a:r>
                      <a:r>
                        <a:rPr lang="ja-JP" altLang="en-US" sz="1800" u="none" strike="noStrike" dirty="0">
                          <a:effectLst/>
                        </a:rPr>
                        <a:t>目的</a:t>
                      </a:r>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algn="l" fontAlgn="t"/>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rowSpan="2">
                  <a:txBody>
                    <a:bodyPr/>
                    <a:lstStyle/>
                    <a:p>
                      <a:pPr algn="ctr" fontAlgn="b"/>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r>
              <a:tr h="857469">
                <a:tc vMerge="1">
                  <a:txBody>
                    <a:bodyPr/>
                    <a:lstStyle/>
                    <a:p>
                      <a:endParaRPr kumimoji="1" lang="ja-JP" altLang="en-US"/>
                    </a:p>
                  </a:txBody>
                  <a:tcPr/>
                </a:tc>
                <a:tc>
                  <a:txBody>
                    <a:bodyPr/>
                    <a:lstStyle/>
                    <a:p>
                      <a:pPr algn="l" fontAlgn="t"/>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vMerge="1">
                  <a:txBody>
                    <a:bodyPr/>
                    <a:lstStyle/>
                    <a:p>
                      <a:endParaRPr kumimoji="1" lang="ja-JP" altLang="en-US"/>
                    </a:p>
                  </a:txBody>
                  <a:tcPr/>
                </a:tc>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mtClean="0"/>
              <a:t>実施シートに記入</a:t>
            </a:r>
            <a:endParaRPr lang="ja-JP" altLang="en-US" dirty="0"/>
          </a:p>
        </p:txBody>
      </p:sp>
      <p:sp>
        <p:nvSpPr>
          <p:cNvPr id="6" name="テキスト ボックス 5"/>
          <p:cNvSpPr txBox="1"/>
          <p:nvPr/>
        </p:nvSpPr>
        <p:spPr>
          <a:xfrm>
            <a:off x="2667787" y="2006962"/>
            <a:ext cx="4072379" cy="1754326"/>
          </a:xfrm>
          <a:prstGeom prst="rect">
            <a:avLst/>
          </a:prstGeom>
          <a:noFill/>
        </p:spPr>
        <p:txBody>
          <a:bodyPr wrap="square" rtlCol="0">
            <a:spAutoFit/>
          </a:bodyPr>
          <a:lstStyle/>
          <a:p>
            <a:pPr marL="360000" indent="-360000"/>
            <a:r>
              <a:rPr lang="ja-JP" altLang="en-US" dirty="0" smtClean="0"/>
              <a:t>（</a:t>
            </a:r>
            <a:r>
              <a:rPr lang="ja-JP" altLang="en-US" dirty="0"/>
              <a:t>操作）２．操作（仕込み・混合・払い出し）：空気ラインを閉（</a:t>
            </a:r>
            <a:r>
              <a:rPr lang="en-US" altLang="ja-JP" dirty="0"/>
              <a:t>V109</a:t>
            </a:r>
            <a:r>
              <a:rPr lang="ja-JP" altLang="en-US" dirty="0"/>
              <a:t>）と</a:t>
            </a:r>
            <a:r>
              <a:rPr lang="ja-JP" altLang="en-US" dirty="0" smtClean="0"/>
              <a:t>する</a:t>
            </a:r>
            <a:r>
              <a:rPr lang="ja-JP" altLang="en-US" dirty="0"/>
              <a:t>。</a:t>
            </a:r>
            <a:endParaRPr lang="ja-JP" altLang="en-US" dirty="0" smtClean="0"/>
          </a:p>
          <a:p>
            <a:endParaRPr lang="ja-JP" altLang="en-US" dirty="0" smtClean="0"/>
          </a:p>
          <a:p>
            <a:pPr marL="360000" indent="-360000"/>
            <a:r>
              <a:rPr lang="ja-JP" altLang="en-US" dirty="0" smtClean="0"/>
              <a:t>（</a:t>
            </a:r>
            <a:r>
              <a:rPr lang="ja-JP" altLang="en-US" dirty="0"/>
              <a:t>目的）ライン内を不活性雰囲気に</a:t>
            </a:r>
            <a:r>
              <a:rPr lang="ja-JP" altLang="en-US" dirty="0" smtClean="0"/>
              <a:t>し、粉</a:t>
            </a:r>
            <a:r>
              <a:rPr lang="ja-JP" altLang="en-US" dirty="0" err="1"/>
              <a:t>じん</a:t>
            </a:r>
            <a:r>
              <a:rPr lang="ja-JP" altLang="en-US" dirty="0"/>
              <a:t>爆発を</a:t>
            </a:r>
            <a:r>
              <a:rPr lang="ja-JP" altLang="en-US" dirty="0" smtClean="0"/>
              <a:t>防ぐ。</a:t>
            </a:r>
            <a:endParaRPr kumimoji="1" lang="ja-JP" altLang="en-US" dirty="0"/>
          </a:p>
        </p:txBody>
      </p:sp>
      <p:sp>
        <p:nvSpPr>
          <p:cNvPr id="7" name="コンテンツ プレースホルダー 3"/>
          <p:cNvSpPr txBox="1">
            <a:spLocks/>
          </p:cNvSpPr>
          <p:nvPr/>
        </p:nvSpPr>
        <p:spPr>
          <a:xfrm>
            <a:off x="1206631" y="4216923"/>
            <a:ext cx="7767686" cy="252324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1600" dirty="0" smtClean="0">
                <a:latin typeface="ＤＦ特太ゴシック体" panose="020B0509000000000000" pitchFamily="49" charset="-128"/>
                <a:ea typeface="ＤＦ特太ゴシック体" panose="020B0509000000000000" pitchFamily="49" charset="-128"/>
              </a:rPr>
              <a:t>ポイント</a:t>
            </a:r>
            <a:r>
              <a:rPr lang="ja-JP" altLang="en-US" sz="1600" dirty="0" smtClean="0"/>
              <a:t>：事故となりそうな操作を選択しがちですが、隠れた引き金事象を見つける際には</a:t>
            </a:r>
            <a:r>
              <a:rPr lang="ja-JP" altLang="en-US" sz="2000" b="1" dirty="0" smtClean="0">
                <a:solidFill>
                  <a:srgbClr val="FF0000"/>
                </a:solidFill>
                <a:latin typeface="+mn-ea"/>
              </a:rPr>
              <a:t>先入観を持たない</a:t>
            </a:r>
            <a:r>
              <a:rPr lang="ja-JP" altLang="en-US" sz="1600" dirty="0" smtClean="0"/>
              <a:t>ことが必要です。ここでは、</a:t>
            </a:r>
            <a:r>
              <a:rPr lang="ja-JP" altLang="en-US" sz="2000" b="1" dirty="0" smtClean="0">
                <a:solidFill>
                  <a:srgbClr val="FF0000"/>
                </a:solidFill>
              </a:rPr>
              <a:t>起こりうる故障・誤操作</a:t>
            </a:r>
            <a:r>
              <a:rPr lang="ja-JP" altLang="en-US" sz="1600" dirty="0" smtClean="0"/>
              <a:t>を想定する対象を選びます。</a:t>
            </a:r>
            <a:r>
              <a:rPr lang="ja-JP" altLang="en-US" sz="2000" b="1" dirty="0" smtClean="0">
                <a:solidFill>
                  <a:srgbClr val="FF0000"/>
                </a:solidFill>
              </a:rPr>
              <a:t>過去に経験した故障・誤操作</a:t>
            </a:r>
            <a:r>
              <a:rPr lang="ja-JP" altLang="en-US" sz="1600" dirty="0" smtClean="0"/>
              <a:t>と同様の故障・誤操作の発生しうる対象がないかを検証します。その際、</a:t>
            </a:r>
            <a:r>
              <a:rPr lang="ja-JP" altLang="en-US" sz="2000" b="1" dirty="0" smtClean="0">
                <a:solidFill>
                  <a:srgbClr val="FF0000"/>
                </a:solidFill>
              </a:rPr>
              <a:t>表５～７</a:t>
            </a:r>
            <a:r>
              <a:rPr lang="ja-JP" altLang="en-US" sz="1600" dirty="0" smtClean="0"/>
              <a:t>を参考にして、不具合が生じうるか可能性を検討します。</a:t>
            </a:r>
            <a:endParaRPr lang="en-US" altLang="ja-JP" sz="1600" dirty="0" smtClean="0"/>
          </a:p>
          <a:p>
            <a:r>
              <a:rPr lang="ja-JP" altLang="en-US" dirty="0" smtClean="0"/>
              <a:t>同じ作業・操作、設備・装置でも、目的が異なっている場合は、それぞれに引き金事象の特定及びシナリオの同定を行います。</a:t>
            </a:r>
            <a:endParaRPr lang="ja-JP" altLang="en-US" dirty="0"/>
          </a:p>
        </p:txBody>
      </p:sp>
      <p:sp>
        <p:nvSpPr>
          <p:cNvPr id="8" name="テキスト ボックス 7"/>
          <p:cNvSpPr txBox="1"/>
          <p:nvPr/>
        </p:nvSpPr>
        <p:spPr>
          <a:xfrm>
            <a:off x="653574" y="4139715"/>
            <a:ext cx="8081949" cy="1938992"/>
          </a:xfrm>
          <a:prstGeom prst="rect">
            <a:avLst/>
          </a:prstGeom>
          <a:solidFill>
            <a:srgbClr val="FFFF00"/>
          </a:solidFill>
          <a:ln w="12700">
            <a:solidFill>
              <a:schemeClr val="tx1"/>
            </a:solidFill>
          </a:ln>
        </p:spPr>
        <p:txBody>
          <a:bodyPr wrap="square" rtlCol="0">
            <a:spAutoFit/>
          </a:bodyPr>
          <a:lstStyle/>
          <a:p>
            <a:pPr indent="-457200"/>
            <a:r>
              <a:rPr kumimoji="1" lang="ja-JP" altLang="en-US" sz="2000" dirty="0" smtClean="0"/>
              <a:t>表５　</a:t>
            </a:r>
            <a:r>
              <a:rPr kumimoji="1" lang="ja-JP" altLang="en-US" sz="2000" dirty="0" smtClean="0">
                <a:hlinkClick r:id="rId2" action="ppaction://hlinksldjump"/>
              </a:rPr>
              <a:t>作業・操作に関する不具合を検討するためのずれの例</a:t>
            </a:r>
            <a:endParaRPr kumimoji="1" lang="ja-JP" altLang="en-US" sz="2000" dirty="0" smtClean="0"/>
          </a:p>
          <a:p>
            <a:r>
              <a:rPr kumimoji="1" lang="ja-JP" altLang="en-US" sz="2000" dirty="0" smtClean="0"/>
              <a:t>表６　設備・装置に関する不具合の例</a:t>
            </a:r>
          </a:p>
          <a:p>
            <a:r>
              <a:rPr kumimoji="1" lang="ja-JP" altLang="en-US" sz="2000" dirty="0" smtClean="0"/>
              <a:t>　　（</a:t>
            </a:r>
            <a:r>
              <a:rPr kumimoji="1" lang="en-US" altLang="ja-JP" sz="2000" dirty="0" smtClean="0"/>
              <a:t>a</a:t>
            </a:r>
            <a:r>
              <a:rPr kumimoji="1" lang="ja-JP" altLang="en-US" sz="2000" dirty="0" smtClean="0"/>
              <a:t>）</a:t>
            </a:r>
            <a:r>
              <a:rPr kumimoji="1" lang="ja-JP" altLang="en-US" sz="2000" dirty="0" smtClean="0">
                <a:hlinkClick r:id="rId3" action="ppaction://hlinksldjump"/>
              </a:rPr>
              <a:t>容器・配管系の破損</a:t>
            </a:r>
            <a:endParaRPr kumimoji="1" lang="ja-JP" altLang="en-US" sz="2000" dirty="0" smtClean="0"/>
          </a:p>
          <a:p>
            <a:r>
              <a:rPr kumimoji="1" lang="ja-JP" altLang="en-US" sz="2000" dirty="0" smtClean="0"/>
              <a:t>　　（</a:t>
            </a:r>
            <a:r>
              <a:rPr kumimoji="1" lang="en-US" altLang="ja-JP" sz="2000" dirty="0" smtClean="0"/>
              <a:t>b</a:t>
            </a:r>
            <a:r>
              <a:rPr kumimoji="1" lang="ja-JP" altLang="en-US" sz="2000" dirty="0" smtClean="0"/>
              <a:t>）</a:t>
            </a:r>
            <a:r>
              <a:rPr kumimoji="1" lang="ja-JP" altLang="en-US" sz="2000" dirty="0" smtClean="0">
                <a:hlinkClick r:id="rId4" action="ppaction://hlinksldjump"/>
              </a:rPr>
              <a:t>機器故障</a:t>
            </a:r>
            <a:endParaRPr kumimoji="1" lang="ja-JP" altLang="en-US" sz="2000" dirty="0" smtClean="0"/>
          </a:p>
          <a:p>
            <a:r>
              <a:rPr kumimoji="1" lang="ja-JP" altLang="en-US" sz="2000" dirty="0" smtClean="0"/>
              <a:t>　　（</a:t>
            </a:r>
            <a:r>
              <a:rPr kumimoji="1" lang="en-US" altLang="ja-JP" sz="2000" dirty="0" smtClean="0"/>
              <a:t>c</a:t>
            </a:r>
            <a:r>
              <a:rPr kumimoji="1" lang="ja-JP" altLang="en-US" sz="2000" dirty="0" smtClean="0"/>
              <a:t>）</a:t>
            </a:r>
            <a:r>
              <a:rPr kumimoji="1" lang="ja-JP" altLang="en-US" sz="2000" dirty="0" smtClean="0">
                <a:hlinkClick r:id="rId5" action="ppaction://hlinksldjump"/>
              </a:rPr>
              <a:t>ユーティリティー喪失</a:t>
            </a:r>
            <a:endParaRPr kumimoji="1" lang="ja-JP" altLang="en-US" sz="2000" dirty="0" smtClean="0"/>
          </a:p>
          <a:p>
            <a:r>
              <a:rPr kumimoji="1" lang="ja-JP" altLang="en-US" sz="2000" dirty="0" smtClean="0"/>
              <a:t>表７　</a:t>
            </a:r>
            <a:r>
              <a:rPr kumimoji="1" lang="ja-JP" altLang="en-US" sz="2000" dirty="0" smtClean="0">
                <a:hlinkClick r:id="rId6" action="ppaction://hlinksldjump"/>
              </a:rPr>
              <a:t>外部要因の例</a:t>
            </a:r>
            <a:r>
              <a:rPr kumimoji="1" lang="ja-JP" altLang="en-US" sz="2000" dirty="0" smtClean="0"/>
              <a:t>　　　　　　　　　　　　見たい表をクリック</a:t>
            </a:r>
            <a:endParaRPr kumimoji="1" lang="ja-JP" altLang="en-US" sz="2000" dirty="0"/>
          </a:p>
        </p:txBody>
      </p:sp>
    </p:spTree>
    <p:extLst>
      <p:ext uri="{BB962C8B-B14F-4D97-AF65-F5344CB8AC3E}">
        <p14:creationId xmlns:p14="http://schemas.microsoft.com/office/powerpoint/2010/main" val="2981484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3000"/>
                            </p:stCondLst>
                            <p:childTnLst>
                              <p:par>
                                <p:cTn id="11" presetID="2" presetClass="entr" presetSubtype="2" fill="hold" grpId="0" nodeType="after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grpId="1" nodeType="clickEffect">
                                  <p:stCondLst>
                                    <p:cond delay="0"/>
                                  </p:stCondLst>
                                  <p:childTnLst>
                                    <p:animEffect transition="out" filter="fade">
                                      <p:cBhvr>
                                        <p:cTn id="23" dur="500"/>
                                        <p:tgtEl>
                                          <p:spTgt spid="8"/>
                                        </p:tgtEl>
                                      </p:cBhvr>
                                    </p:animEffect>
                                    <p:set>
                                      <p:cBhvr>
                                        <p:cTn id="24" dur="1" fill="hold">
                                          <p:stCondLst>
                                            <p:cond delay="499"/>
                                          </p:stCondLst>
                                        </p:cTn>
                                        <p:tgtEl>
                                          <p:spTgt spid="8"/>
                                        </p:tgtEl>
                                        <p:attrNameLst>
                                          <p:attrName>style.visibility</p:attrName>
                                        </p:attrNameLst>
                                      </p:cBhvr>
                                      <p:to>
                                        <p:strVal val="hidden"/>
                                      </p:to>
                                    </p:set>
                                  </p:childTnLst>
                                </p:cTn>
                              </p:par>
                            </p:childTnLst>
                          </p:cTn>
                        </p:par>
                        <p:par>
                          <p:cTn id="25" fill="hold">
                            <p:stCondLst>
                              <p:cond delay="500"/>
                            </p:stCondLst>
                            <p:childTnLst>
                              <p:par>
                                <p:cTn id="26" presetID="2" presetClass="entr" presetSubtype="2" fill="hold" grpId="0" nodeType="after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 calcmode="lin" valueType="num">
                                      <p:cBhvr additive="base">
                                        <p:cTn id="28" dur="500" fill="hold"/>
                                        <p:tgtEl>
                                          <p:spTgt spid="7">
                                            <p:txEl>
                                              <p:pRg st="1" end="1"/>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uiExpand="1" build="p"/>
      <p:bldP spid="8" grpId="0" animBg="1"/>
      <p:bldP spid="8"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66887" y="624110"/>
            <a:ext cx="7167513" cy="1509490"/>
          </a:xfrm>
        </p:spPr>
        <p:txBody>
          <a:bodyPr>
            <a:normAutofit fontScale="90000"/>
          </a:bodyPr>
          <a:lstStyle/>
          <a:p>
            <a:pPr algn="ctr"/>
            <a:r>
              <a:rPr lang="en-US" altLang="ja-JP" sz="4000" dirty="0" smtClean="0"/>
              <a:t>STEP2</a:t>
            </a:r>
            <a:br>
              <a:rPr lang="en-US" altLang="ja-JP" sz="4000" dirty="0" smtClean="0"/>
            </a:br>
            <a:r>
              <a:rPr lang="ja-JP" altLang="en-US" dirty="0" smtClean="0"/>
              <a:t>リスクアセスメント</a:t>
            </a:r>
            <a:r>
              <a:rPr lang="ja-JP" altLang="en-US" dirty="0"/>
              <a:t>等の実施</a:t>
            </a:r>
            <a:br>
              <a:rPr lang="ja-JP" altLang="en-US" dirty="0"/>
            </a:br>
            <a:r>
              <a:rPr lang="ja-JP" altLang="en-US" sz="2800" dirty="0" smtClean="0"/>
              <a:t>①</a:t>
            </a:r>
            <a:r>
              <a:rPr lang="ja-JP" altLang="en-US" sz="2800" dirty="0"/>
              <a:t>引き金事象の特定とシナリオの</a:t>
            </a:r>
            <a:r>
              <a:rPr lang="ja-JP" altLang="en-US" sz="2800" dirty="0" smtClean="0"/>
              <a:t>同定</a:t>
            </a:r>
            <a:endParaRPr kumimoji="1" lang="ja-JP" altLang="en-US" dirty="0"/>
          </a:p>
        </p:txBody>
      </p:sp>
      <p:sp>
        <p:nvSpPr>
          <p:cNvPr id="4" name="コンテンツ プレースホルダー 3"/>
          <p:cNvSpPr>
            <a:spLocks noGrp="1"/>
          </p:cNvSpPr>
          <p:nvPr>
            <p:ph idx="1"/>
          </p:nvPr>
        </p:nvSpPr>
        <p:spPr>
          <a:xfrm>
            <a:off x="1112364" y="2133600"/>
            <a:ext cx="7808536" cy="4050384"/>
          </a:xfrm>
        </p:spPr>
        <p:txBody>
          <a:bodyPr>
            <a:normAutofit lnSpcReduction="10000"/>
          </a:bodyPr>
          <a:lstStyle/>
          <a:p>
            <a:r>
              <a:rPr kumimoji="1" lang="ja-JP" altLang="en-US" sz="2000" dirty="0" smtClean="0"/>
              <a:t>（２）次の３種類を潜在する危険を顕在化させる事象として特定します。（</a:t>
            </a:r>
            <a:r>
              <a:rPr kumimoji="1" lang="en-US" altLang="ja-JP" sz="2000" dirty="0" err="1" smtClean="0"/>
              <a:t>i</a:t>
            </a:r>
            <a:r>
              <a:rPr kumimoji="1" lang="ja-JP" altLang="en-US" sz="2000" dirty="0" smtClean="0"/>
              <a:t>）（</a:t>
            </a:r>
            <a:r>
              <a:rPr kumimoji="1" lang="en-US" altLang="ja-JP" sz="2000" dirty="0" smtClean="0"/>
              <a:t>ii</a:t>
            </a:r>
            <a:r>
              <a:rPr kumimoji="1" lang="ja-JP" altLang="en-US" sz="2000" dirty="0" smtClean="0"/>
              <a:t>）（</a:t>
            </a:r>
            <a:r>
              <a:rPr kumimoji="1" lang="en-US" altLang="ja-JP" sz="2000" dirty="0" smtClean="0"/>
              <a:t>iii</a:t>
            </a:r>
            <a:r>
              <a:rPr kumimoji="1" lang="ja-JP" altLang="en-US" sz="2000" dirty="0" smtClean="0"/>
              <a:t>）はどの順番で実施してもかまいません。</a:t>
            </a:r>
          </a:p>
          <a:p>
            <a:pPr marL="457200" lvl="1" indent="0">
              <a:buNone/>
            </a:pPr>
            <a:r>
              <a:rPr kumimoji="1" lang="ja-JP" altLang="en-US" sz="1800" dirty="0" smtClean="0"/>
              <a:t>（</a:t>
            </a:r>
            <a:r>
              <a:rPr kumimoji="1" lang="en-US" altLang="ja-JP" sz="1800" dirty="0" err="1" smtClean="0"/>
              <a:t>i</a:t>
            </a:r>
            <a:r>
              <a:rPr kumimoji="1" lang="ja-JP" altLang="en-US" sz="1800" dirty="0" smtClean="0"/>
              <a:t>）作業・操作に関する不具合　→　</a:t>
            </a:r>
            <a:r>
              <a:rPr kumimoji="1" lang="ja-JP" altLang="en-US" sz="1800" dirty="0" smtClean="0">
                <a:hlinkClick r:id="rId2" action="ppaction://hlinksldjump" tooltip="表５を表示します"/>
              </a:rPr>
              <a:t>表５</a:t>
            </a:r>
            <a:endParaRPr kumimoji="1" lang="ja-JP" altLang="en-US" sz="1800" dirty="0" smtClean="0"/>
          </a:p>
          <a:p>
            <a:pPr marL="457200" lvl="1" indent="0">
              <a:buNone/>
            </a:pPr>
            <a:r>
              <a:rPr kumimoji="1" lang="ja-JP" altLang="en-US" sz="1800" dirty="0" smtClean="0"/>
              <a:t>（</a:t>
            </a:r>
            <a:r>
              <a:rPr kumimoji="1" lang="en-US" altLang="ja-JP" sz="1800" dirty="0" smtClean="0"/>
              <a:t>ii</a:t>
            </a:r>
            <a:r>
              <a:rPr kumimoji="1" lang="ja-JP" altLang="en-US" sz="1800" dirty="0" smtClean="0"/>
              <a:t>）設備・装置に関する不具合　→　表６</a:t>
            </a:r>
            <a:r>
              <a:rPr kumimoji="1" lang="en-US" altLang="ja-JP" sz="1800" dirty="0" smtClean="0">
                <a:hlinkClick r:id="rId3" action="ppaction://hlinksldjump"/>
              </a:rPr>
              <a:t>(a)</a:t>
            </a:r>
            <a:r>
              <a:rPr kumimoji="1" lang="en-US" altLang="ja-JP" sz="1800" dirty="0" smtClean="0"/>
              <a:t> </a:t>
            </a:r>
            <a:r>
              <a:rPr kumimoji="1" lang="en-US" altLang="ja-JP" sz="1800" dirty="0" smtClean="0">
                <a:hlinkClick r:id="rId4" action="ppaction://hlinksldjump" tooltip="表6(b)を表示します "/>
              </a:rPr>
              <a:t>(b)</a:t>
            </a:r>
            <a:r>
              <a:rPr kumimoji="1" lang="en-US" altLang="ja-JP" sz="1800" dirty="0" smtClean="0"/>
              <a:t> </a:t>
            </a:r>
            <a:r>
              <a:rPr kumimoji="1" lang="en-US" altLang="ja-JP" sz="1800" dirty="0" smtClean="0">
                <a:hlinkClick r:id="rId5" action="ppaction://hlinksldjump" tooltip="表6(c)を表示します"/>
              </a:rPr>
              <a:t>(c)</a:t>
            </a:r>
            <a:endParaRPr kumimoji="1" lang="ja-JP" altLang="en-US" sz="1800" dirty="0" smtClean="0"/>
          </a:p>
          <a:p>
            <a:pPr marL="457200" lvl="1" indent="0">
              <a:buNone/>
            </a:pPr>
            <a:r>
              <a:rPr kumimoji="1" lang="ja-JP" altLang="en-US" sz="1800" dirty="0" smtClean="0"/>
              <a:t>（</a:t>
            </a:r>
            <a:r>
              <a:rPr kumimoji="1" lang="en-US" altLang="ja-JP" sz="1800" dirty="0" smtClean="0"/>
              <a:t>iii</a:t>
            </a:r>
            <a:r>
              <a:rPr kumimoji="1" lang="ja-JP" altLang="en-US" sz="1800" dirty="0" smtClean="0"/>
              <a:t>）外部要因　→　</a:t>
            </a:r>
            <a:r>
              <a:rPr kumimoji="1" lang="ja-JP" altLang="en-US" sz="1800" dirty="0" smtClean="0">
                <a:hlinkClick r:id="rId6" action="ppaction://hlinksldjump" tooltip="表7を表示します"/>
              </a:rPr>
              <a:t>表７</a:t>
            </a:r>
            <a:endParaRPr kumimoji="1" lang="ja-JP" altLang="en-US" sz="1800" dirty="0" smtClean="0"/>
          </a:p>
          <a:p>
            <a:r>
              <a:rPr lang="ja-JP" altLang="en-US" sz="2000" dirty="0" smtClean="0"/>
              <a:t>ここでは最初に（</a:t>
            </a:r>
            <a:r>
              <a:rPr lang="en-US" altLang="ja-JP" sz="2000" dirty="0" err="1" smtClean="0"/>
              <a:t>i</a:t>
            </a:r>
            <a:r>
              <a:rPr lang="ja-JP" altLang="en-US" sz="2000" dirty="0" smtClean="0"/>
              <a:t>）について、</a:t>
            </a:r>
            <a:r>
              <a:rPr lang="ja-JP" altLang="en-US" sz="2800" b="1" dirty="0" smtClean="0">
                <a:solidFill>
                  <a:srgbClr val="FF0000"/>
                </a:solidFill>
              </a:rPr>
              <a:t>空気</a:t>
            </a:r>
            <a:r>
              <a:rPr lang="ja-JP" altLang="en-US" sz="2800" b="1" dirty="0">
                <a:solidFill>
                  <a:srgbClr val="FF0000"/>
                </a:solidFill>
              </a:rPr>
              <a:t>ライン（</a:t>
            </a:r>
            <a:r>
              <a:rPr lang="en-US" altLang="ja-JP" sz="2800" b="1" dirty="0">
                <a:solidFill>
                  <a:srgbClr val="FF0000"/>
                </a:solidFill>
              </a:rPr>
              <a:t>V109</a:t>
            </a:r>
            <a:r>
              <a:rPr lang="ja-JP" altLang="en-US" sz="2800" b="1" dirty="0">
                <a:solidFill>
                  <a:srgbClr val="FF0000"/>
                </a:solidFill>
              </a:rPr>
              <a:t>）</a:t>
            </a:r>
            <a:r>
              <a:rPr lang="ja-JP" altLang="en-US" sz="2800" b="1" dirty="0" smtClean="0">
                <a:solidFill>
                  <a:srgbClr val="FF0000"/>
                </a:solidFill>
              </a:rPr>
              <a:t>を</a:t>
            </a:r>
            <a:r>
              <a:rPr lang="ja-JP" altLang="en-US" sz="2000" dirty="0" smtClean="0">
                <a:solidFill>
                  <a:schemeClr val="tx1"/>
                </a:solidFill>
              </a:rPr>
              <a:t>閉とすべきところ、</a:t>
            </a:r>
            <a:r>
              <a:rPr lang="ja-JP" altLang="en-US" sz="2800" b="1" dirty="0" smtClean="0">
                <a:solidFill>
                  <a:srgbClr val="FF0000"/>
                </a:solidFill>
              </a:rPr>
              <a:t>誤って開とする</a:t>
            </a:r>
            <a:r>
              <a:rPr lang="ja-JP" altLang="en-US" sz="2000" dirty="0" smtClean="0"/>
              <a:t>を引き金事象（初期事象）として特定します。表５でのずれは、準備段階で閉めていた弁を開いたことになるので「余計な作業を実行」にあたります。</a:t>
            </a:r>
          </a:p>
        </p:txBody>
      </p:sp>
      <p:sp>
        <p:nvSpPr>
          <p:cNvPr id="6" name="テキスト ボックス 5"/>
          <p:cNvSpPr txBox="1"/>
          <p:nvPr/>
        </p:nvSpPr>
        <p:spPr>
          <a:xfrm>
            <a:off x="1112364" y="1604246"/>
            <a:ext cx="7555037" cy="2554545"/>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　リスクアセスメント</a:t>
            </a:r>
            <a:r>
              <a:rPr lang="ja-JP" altLang="en-US" sz="2000" dirty="0"/>
              <a:t>等で</a:t>
            </a:r>
            <a:r>
              <a:rPr lang="ja-JP" altLang="en-US" sz="2000" dirty="0" smtClean="0"/>
              <a:t>は、潜在</a:t>
            </a:r>
            <a:r>
              <a:rPr lang="ja-JP" altLang="en-US" sz="2000" dirty="0"/>
              <a:t>する危険を顕在化させる事象（引き金事象）を</a:t>
            </a:r>
            <a:r>
              <a:rPr lang="ja-JP" altLang="en-US" sz="2000" b="1" dirty="0">
                <a:solidFill>
                  <a:srgbClr val="FF0000"/>
                </a:solidFill>
              </a:rPr>
              <a:t>網羅的に特定</a:t>
            </a:r>
            <a:r>
              <a:rPr lang="ja-JP" altLang="en-US" sz="2000" dirty="0" smtClean="0"/>
              <a:t>し、災害</a:t>
            </a:r>
            <a:r>
              <a:rPr lang="ja-JP" altLang="en-US" sz="2000" dirty="0"/>
              <a:t>発生の可能性について検討することが重要で</a:t>
            </a:r>
            <a:r>
              <a:rPr lang="ja-JP" altLang="en-US" sz="2000" dirty="0" smtClean="0"/>
              <a:t>あり、すべて</a:t>
            </a:r>
            <a:r>
              <a:rPr lang="ja-JP" altLang="en-US" sz="2000" dirty="0"/>
              <a:t>の作業・</a:t>
            </a:r>
            <a:r>
              <a:rPr lang="ja-JP" altLang="en-US" sz="2000" dirty="0" smtClean="0"/>
              <a:t>操作、設備</a:t>
            </a:r>
            <a:r>
              <a:rPr lang="ja-JP" altLang="en-US" sz="2000" dirty="0"/>
              <a:t>・装置に関する不具合を特定する必要が</a:t>
            </a:r>
            <a:r>
              <a:rPr lang="ja-JP" altLang="en-US" sz="2000" dirty="0" smtClean="0"/>
              <a:t>あります。</a:t>
            </a:r>
            <a:endParaRPr lang="ja-JP" altLang="en-US" sz="2000" dirty="0"/>
          </a:p>
          <a:p>
            <a:r>
              <a:rPr lang="ja-JP" altLang="en-US" sz="2000" dirty="0" smtClean="0"/>
              <a:t>　必ずしも一度</a:t>
            </a:r>
            <a:r>
              <a:rPr lang="ja-JP" altLang="en-US" sz="2000" dirty="0"/>
              <a:t>にすべての引き金事象を特定</a:t>
            </a:r>
            <a:r>
              <a:rPr lang="ja-JP" altLang="en-US" sz="2000" dirty="0" smtClean="0"/>
              <a:t>し、リスク</a:t>
            </a:r>
            <a:r>
              <a:rPr lang="ja-JP" altLang="en-US" sz="2000" dirty="0"/>
              <a:t>低減措置を検討</a:t>
            </a:r>
            <a:r>
              <a:rPr lang="ja-JP" altLang="en-US" sz="2000" dirty="0" smtClean="0"/>
              <a:t>する必要はありません。リスクアセスメント</a:t>
            </a:r>
            <a:r>
              <a:rPr lang="ja-JP" altLang="en-US" sz="2000" dirty="0"/>
              <a:t>等実施対象の範囲を</a:t>
            </a:r>
            <a:r>
              <a:rPr lang="ja-JP" altLang="en-US" sz="2000" dirty="0" smtClean="0"/>
              <a:t>絞り込み、</a:t>
            </a:r>
            <a:r>
              <a:rPr lang="ja-JP" altLang="en-US" sz="2000" b="1" dirty="0" smtClean="0">
                <a:solidFill>
                  <a:srgbClr val="FF0000"/>
                </a:solidFill>
              </a:rPr>
              <a:t>何回</a:t>
            </a:r>
            <a:r>
              <a:rPr lang="ja-JP" altLang="en-US" sz="2000" b="1" dirty="0">
                <a:solidFill>
                  <a:srgbClr val="FF0000"/>
                </a:solidFill>
              </a:rPr>
              <a:t>かに</a:t>
            </a:r>
            <a:r>
              <a:rPr lang="ja-JP" altLang="en-US" sz="2000" b="1" dirty="0" smtClean="0">
                <a:solidFill>
                  <a:srgbClr val="FF0000"/>
                </a:solidFill>
              </a:rPr>
              <a:t>分けて継続的に実施</a:t>
            </a:r>
            <a:r>
              <a:rPr lang="ja-JP" altLang="en-US" sz="2000" b="1" dirty="0">
                <a:solidFill>
                  <a:srgbClr val="FF0000"/>
                </a:solidFill>
              </a:rPr>
              <a:t>することが重要</a:t>
            </a:r>
            <a:r>
              <a:rPr lang="ja-JP" altLang="en-US" sz="2000" dirty="0" smtClean="0"/>
              <a:t>です。</a:t>
            </a:r>
            <a:endParaRPr kumimoji="1" lang="ja-JP" altLang="en-US" dirty="0"/>
          </a:p>
        </p:txBody>
      </p:sp>
    </p:spTree>
    <p:extLst>
      <p:ext uri="{BB962C8B-B14F-4D97-AF65-F5344CB8AC3E}">
        <p14:creationId xmlns:p14="http://schemas.microsoft.com/office/powerpoint/2010/main" val="3963898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par>
                          <p:cTn id="27" fill="hold">
                            <p:stCondLst>
                              <p:cond delay="500"/>
                            </p:stCondLst>
                            <p:childTnLst>
                              <p:par>
                                <p:cTn id="28" presetID="2" presetClass="entr" presetSubtype="2" fill="hold" grpId="0" nodeType="afterEffect">
                                  <p:stCondLst>
                                    <p:cond delay="100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1+#ppt_w/2"/>
                                          </p:val>
                                        </p:tav>
                                        <p:tav tm="100000">
                                          <p:val>
                                            <p:strVal val="#ppt_x"/>
                                          </p:val>
                                        </p:tav>
                                      </p:tavLst>
                                    </p:anim>
                                    <p:anim calcmode="lin" valueType="num">
                                      <p:cBhvr additive="base">
                                        <p:cTn id="31"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193967639"/>
              </p:ext>
            </p:extLst>
          </p:nvPr>
        </p:nvGraphicFramePr>
        <p:xfrm>
          <a:off x="1279943" y="1652364"/>
          <a:ext cx="6591300" cy="2991547"/>
        </p:xfrm>
        <a:graphic>
          <a:graphicData uri="http://schemas.openxmlformats.org/drawingml/2006/table">
            <a:tbl>
              <a:tblPr>
                <a:tableStyleId>{5C22544A-7EE6-4342-B048-85BDC9FD1C3A}</a:tableStyleId>
              </a:tblPr>
              <a:tblGrid>
                <a:gridCol w="284906"/>
                <a:gridCol w="1096678"/>
                <a:gridCol w="4113750"/>
                <a:gridCol w="1095966"/>
              </a:tblGrid>
              <a:tr h="319152">
                <a:tc gridSpan="4">
                  <a:txBody>
                    <a:bodyPr/>
                    <a:lstStyle/>
                    <a:p>
                      <a:pPr algn="l" fontAlgn="b"/>
                      <a:r>
                        <a:rPr lang="en-US" altLang="ja-JP" sz="1800" u="none" strike="noStrike" dirty="0">
                          <a:effectLst/>
                        </a:rPr>
                        <a:t>STEP 2</a:t>
                      </a:r>
                      <a:r>
                        <a:rPr lang="ja-JP" altLang="en-US" sz="1800" u="none" strike="noStrike" dirty="0">
                          <a:effectLst/>
                        </a:rPr>
                        <a:t>　リスクアセスメント等の実施</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r>
              <a:tr h="957457">
                <a:tc rowSpan="2" gridSpan="2">
                  <a:txBody>
                    <a:bodyPr/>
                    <a:lstStyle/>
                    <a:p>
                      <a:pPr marL="36000" algn="l" fontAlgn="ctr"/>
                      <a:r>
                        <a:rPr lang="ja-JP" altLang="en-US" sz="1800" u="none" strike="noStrike" dirty="0">
                          <a:effectLst/>
                        </a:rPr>
                        <a:t>作業・</a:t>
                      </a:r>
                      <a:r>
                        <a:rPr lang="ja-JP" altLang="en-US" sz="1800" u="none" strike="noStrike" dirty="0" smtClean="0">
                          <a:effectLst/>
                        </a:rPr>
                        <a:t>操作、設備</a:t>
                      </a:r>
                      <a:r>
                        <a:rPr lang="ja-JP" altLang="en-US" sz="1800" u="none" strike="noStrike" dirty="0">
                          <a:effectLst/>
                        </a:rPr>
                        <a:t>・装置</a:t>
                      </a:r>
                      <a:r>
                        <a:rPr lang="ja-JP" altLang="en-US" sz="1800" u="none" strike="noStrike" dirty="0" smtClean="0">
                          <a:effectLst/>
                        </a:rPr>
                        <a:t>とその</a:t>
                      </a:r>
                      <a:r>
                        <a:rPr lang="ja-JP" altLang="en-US" sz="1800" u="none" strike="noStrike" dirty="0">
                          <a:effectLst/>
                        </a:rPr>
                        <a:t>目的</a:t>
                      </a:r>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a:txBody>
                    <a:bodyPr/>
                    <a:lstStyle/>
                    <a:p>
                      <a:pPr marL="360000" marR="0" lvl="0" indent="-360000" algn="l" defTabSz="457200" rtl="0" eaLnBrk="1" fontAlgn="t" latinLnBrk="0" hangingPunct="1">
                        <a:lnSpc>
                          <a:spcPct val="100000"/>
                        </a:lnSpc>
                        <a:spcBef>
                          <a:spcPts val="0"/>
                        </a:spcBef>
                        <a:spcAft>
                          <a:spcPts val="0"/>
                        </a:spcAft>
                        <a:buClrTx/>
                        <a:buSzTx/>
                        <a:buFontTx/>
                        <a:buNone/>
                        <a:tabLst/>
                        <a:defRPr/>
                      </a:pPr>
                      <a:r>
                        <a:rPr lang="ja-JP" altLang="en-US" dirty="0" smtClean="0"/>
                        <a:t>（操作）２．操作（仕込み・混合・払い出し）：空気ラインを閉（</a:t>
                      </a:r>
                      <a:r>
                        <a:rPr lang="en-US" altLang="ja-JP" dirty="0" smtClean="0"/>
                        <a:t>V109</a:t>
                      </a:r>
                      <a:r>
                        <a:rPr lang="ja-JP" altLang="en-US" dirty="0" smtClean="0"/>
                        <a:t>）とする。</a:t>
                      </a:r>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rowSpan="2">
                  <a:txBody>
                    <a:bodyPr/>
                    <a:lstStyle/>
                    <a:p>
                      <a:pPr algn="ctr" fontAlgn="b"/>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57469">
                <a:tc gridSpan="2" vMerge="1">
                  <a:txBody>
                    <a:bodyPr/>
                    <a:lstStyle/>
                    <a:p>
                      <a:endParaRPr kumimoji="1" lang="ja-JP" altLang="en-US"/>
                    </a:p>
                  </a:txBody>
                  <a:tcPr/>
                </a:tc>
                <a:tc hMerge="1" vMerge="1">
                  <a:txBody>
                    <a:bodyPr/>
                    <a:lstStyle/>
                    <a:p>
                      <a:endParaRPr kumimoji="1" lang="ja-JP" altLang="en-US"/>
                    </a:p>
                  </a:txBody>
                  <a:tcPr/>
                </a:tc>
                <a:tc>
                  <a:txBody>
                    <a:bodyPr/>
                    <a:lstStyle/>
                    <a:p>
                      <a:pPr marL="360000" marR="0" lvl="0" indent="-396000" algn="l" defTabSz="457200" rtl="0" eaLnBrk="1" fontAlgn="t" latinLnBrk="0" hangingPunct="1">
                        <a:lnSpc>
                          <a:spcPct val="100000"/>
                        </a:lnSpc>
                        <a:spcBef>
                          <a:spcPts val="0"/>
                        </a:spcBef>
                        <a:spcAft>
                          <a:spcPts val="0"/>
                        </a:spcAft>
                        <a:buClrTx/>
                        <a:buSzTx/>
                        <a:buFontTx/>
                        <a:buNone/>
                        <a:tabLst/>
                        <a:defRPr/>
                      </a:pPr>
                      <a:r>
                        <a:rPr lang="ja-JP" altLang="en-US" dirty="0" smtClean="0"/>
                        <a:t>（目的）ライン内を不活性雰囲気にし、粉</a:t>
                      </a:r>
                      <a:r>
                        <a:rPr lang="ja-JP" altLang="en-US" dirty="0" err="1" smtClean="0"/>
                        <a:t>じん</a:t>
                      </a:r>
                      <a:r>
                        <a:rPr lang="ja-JP" altLang="en-US" dirty="0" smtClean="0"/>
                        <a:t>爆発を防ぐ。</a:t>
                      </a:r>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r>
              <a:tr h="857469">
                <a:tc>
                  <a:txBody>
                    <a:bodyPr/>
                    <a:lstStyle/>
                    <a:p>
                      <a:pPr marL="36000" algn="ctr" fontAlgn="ctr"/>
                      <a:r>
                        <a:rPr lang="ja-JP" altLang="en-US" sz="1400" b="0" i="0" u="none" strike="noStrike" dirty="0" smtClean="0">
                          <a:solidFill>
                            <a:srgbClr val="000000"/>
                          </a:solidFill>
                          <a:effectLst/>
                          <a:latin typeface="+mn-ea"/>
                          <a:ea typeface="+mn-ea"/>
                        </a:rPr>
                        <a:t>①引き金</a:t>
                      </a:r>
                      <a:endParaRPr lang="ja-JP" altLang="en-US" sz="1400" b="0" i="0" u="none" strike="noStrike" dirty="0">
                        <a:solidFill>
                          <a:srgbClr val="000000"/>
                        </a:solidFill>
                        <a:effectLst/>
                        <a:latin typeface="+mn-ea"/>
                        <a:ea typeface="+mn-ea"/>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FFFFCC"/>
                    </a:solidFill>
                  </a:tcPr>
                </a:tc>
                <a:tc>
                  <a:txBody>
                    <a:bodyPr/>
                    <a:lstStyle/>
                    <a:p>
                      <a:pPr marL="36000" algn="l" fontAlgn="ctr"/>
                      <a:r>
                        <a:rPr lang="ja-JP" altLang="en-US" sz="1400" b="0" i="0" u="none" strike="noStrike" dirty="0" smtClean="0">
                          <a:solidFill>
                            <a:srgbClr val="000000"/>
                          </a:solidFill>
                          <a:effectLst/>
                          <a:latin typeface="+mn-ea"/>
                          <a:ea typeface="+mn-ea"/>
                        </a:rPr>
                        <a:t>引き金事象</a:t>
                      </a:r>
                    </a:p>
                    <a:p>
                      <a:pPr marL="36000" marR="0" lvl="0" indent="0" algn="l" defTabSz="457200" rtl="0" eaLnBrk="1" fontAlgn="ctr" latinLnBrk="0" hangingPunct="1">
                        <a:lnSpc>
                          <a:spcPct val="100000"/>
                        </a:lnSpc>
                        <a:spcBef>
                          <a:spcPts val="0"/>
                        </a:spcBef>
                        <a:spcAft>
                          <a:spcPts val="0"/>
                        </a:spcAft>
                        <a:buClrTx/>
                        <a:buSzTx/>
                        <a:buFontTx/>
                        <a:buNone/>
                        <a:tabLst/>
                        <a:defRPr/>
                      </a:pPr>
                      <a:r>
                        <a:rPr lang="en-US" altLang="ja-JP" sz="1400" b="0" i="0" u="none" strike="noStrike" dirty="0" smtClean="0">
                          <a:solidFill>
                            <a:srgbClr val="000000"/>
                          </a:solidFill>
                          <a:effectLst/>
                          <a:latin typeface="+mn-ea"/>
                          <a:ea typeface="+mn-ea"/>
                        </a:rPr>
                        <a:t>(</a:t>
                      </a:r>
                      <a:r>
                        <a:rPr lang="ja-JP" altLang="en-US" sz="1400" b="0" i="0" u="none" strike="noStrike" dirty="0" smtClean="0">
                          <a:solidFill>
                            <a:srgbClr val="000000"/>
                          </a:solidFill>
                          <a:effectLst/>
                          <a:latin typeface="+mn-ea"/>
                          <a:ea typeface="+mn-ea"/>
                        </a:rPr>
                        <a:t>初期事象</a:t>
                      </a:r>
                      <a:r>
                        <a:rPr lang="en-US" altLang="ja-JP" sz="1400" b="0" i="0" u="none" strike="noStrike" dirty="0" smtClean="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FFFFCC"/>
                    </a:solidFill>
                  </a:tcPr>
                </a:tc>
                <a:tc>
                  <a:txBody>
                    <a:bodyPr/>
                    <a:lstStyle/>
                    <a:p>
                      <a:pPr algn="l" fontAlgn="t"/>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marL="36000" algn="ctr" fontAlgn="ctr"/>
                      <a:r>
                        <a:rPr lang="en-US" altLang="ja-JP" sz="1400" b="0" i="0" u="none" strike="noStrike" dirty="0" smtClean="0">
                          <a:solidFill>
                            <a:srgbClr val="000000"/>
                          </a:solidFill>
                          <a:effectLst/>
                          <a:latin typeface="+mn-ea"/>
                          <a:ea typeface="+mn-ea"/>
                        </a:rPr>
                        <a:t>(</a:t>
                      </a:r>
                      <a:r>
                        <a:rPr lang="ja-JP" altLang="en-US" sz="1400" b="0" i="0" u="none" strike="noStrike" dirty="0" smtClean="0">
                          <a:solidFill>
                            <a:srgbClr val="000000"/>
                          </a:solidFill>
                          <a:effectLst/>
                          <a:latin typeface="+mn-ea"/>
                          <a:ea typeface="+mn-ea"/>
                        </a:rPr>
                        <a:t>参考</a:t>
                      </a:r>
                      <a:r>
                        <a:rPr lang="en-US" altLang="ja-JP" sz="1400" b="0" i="0" u="none" strike="noStrike" dirty="0" smtClean="0">
                          <a:solidFill>
                            <a:srgbClr val="000000"/>
                          </a:solidFill>
                          <a:effectLst/>
                          <a:latin typeface="+mn-ea"/>
                          <a:ea typeface="+mn-ea"/>
                        </a:rPr>
                        <a:t>:</a:t>
                      </a:r>
                      <a:endParaRPr lang="ja-JP" altLang="en-US" sz="1400" b="0" i="0" u="none" strike="noStrike" dirty="0" smtClean="0">
                        <a:solidFill>
                          <a:srgbClr val="000000"/>
                        </a:solidFill>
                        <a:effectLst/>
                        <a:latin typeface="+mn-ea"/>
                        <a:ea typeface="+mn-ea"/>
                      </a:endParaRPr>
                    </a:p>
                    <a:p>
                      <a:pPr marL="36000" algn="ctr" fontAlgn="ctr"/>
                      <a:r>
                        <a:rPr lang="ja-JP" altLang="en-US" sz="1400" b="0" i="0" u="none" strike="noStrike" dirty="0" smtClean="0">
                          <a:solidFill>
                            <a:srgbClr val="000000"/>
                          </a:solidFill>
                          <a:effectLst/>
                          <a:latin typeface="+mn-ea"/>
                          <a:ea typeface="+mn-ea"/>
                        </a:rPr>
                        <a:t>表</a:t>
                      </a:r>
                      <a:r>
                        <a:rPr lang="en-US" altLang="ja-JP" sz="1400" b="0" i="0" u="none" strike="noStrike" dirty="0" smtClean="0">
                          <a:solidFill>
                            <a:srgbClr val="000000"/>
                          </a:solidFill>
                          <a:effectLst/>
                          <a:latin typeface="+mn-ea"/>
                          <a:ea typeface="+mn-ea"/>
                        </a:rPr>
                        <a:t>5</a:t>
                      </a:r>
                      <a:r>
                        <a:rPr lang="ja-JP" altLang="en-US" sz="1400" b="0" i="0" u="none" strike="noStrike" dirty="0" smtClean="0">
                          <a:solidFill>
                            <a:srgbClr val="000000"/>
                          </a:solidFill>
                          <a:effectLst/>
                          <a:latin typeface="+mn-ea"/>
                          <a:ea typeface="+mn-ea"/>
                        </a:rPr>
                        <a:t>～</a:t>
                      </a:r>
                      <a:r>
                        <a:rPr lang="en-US" altLang="ja-JP" sz="1400" b="0" i="0" u="none" strike="noStrike" dirty="0" smtClean="0">
                          <a:solidFill>
                            <a:srgbClr val="000000"/>
                          </a:solidFill>
                          <a:effectLst/>
                          <a:latin typeface="+mn-ea"/>
                          <a:ea typeface="+mn-ea"/>
                        </a:rPr>
                        <a:t>7)</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mtClean="0"/>
              <a:t>実施シートに記入</a:t>
            </a:r>
            <a:endParaRPr lang="ja-JP" altLang="en-US" dirty="0"/>
          </a:p>
        </p:txBody>
      </p:sp>
      <p:sp>
        <p:nvSpPr>
          <p:cNvPr id="6" name="テキスト ボックス 5"/>
          <p:cNvSpPr txBox="1"/>
          <p:nvPr/>
        </p:nvSpPr>
        <p:spPr>
          <a:xfrm>
            <a:off x="2775072" y="4033732"/>
            <a:ext cx="3144961" cy="369332"/>
          </a:xfrm>
          <a:prstGeom prst="rect">
            <a:avLst/>
          </a:prstGeom>
          <a:noFill/>
        </p:spPr>
        <p:txBody>
          <a:bodyPr wrap="square" rtlCol="0">
            <a:spAutoFit/>
          </a:bodyPr>
          <a:lstStyle/>
          <a:p>
            <a:r>
              <a:rPr lang="en-US" altLang="ja-JP" dirty="0" smtClean="0"/>
              <a:t>V109</a:t>
            </a:r>
            <a:r>
              <a:rPr lang="ja-JP" altLang="en-US" dirty="0" smtClean="0"/>
              <a:t>を誤って開とする。</a:t>
            </a:r>
          </a:p>
        </p:txBody>
      </p:sp>
    </p:spTree>
    <p:extLst>
      <p:ext uri="{BB962C8B-B14F-4D97-AF65-F5344CB8AC3E}">
        <p14:creationId xmlns:p14="http://schemas.microsoft.com/office/powerpoint/2010/main" val="3110817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66887" y="624110"/>
            <a:ext cx="7167513" cy="1623790"/>
          </a:xfrm>
        </p:spPr>
        <p:txBody>
          <a:bodyPr>
            <a:normAutofit fontScale="90000"/>
          </a:bodyPr>
          <a:lstStyle/>
          <a:p>
            <a:pPr algn="ctr"/>
            <a:r>
              <a:rPr lang="en-US" altLang="ja-JP" sz="4000" dirty="0" smtClean="0"/>
              <a:t>STEP2</a:t>
            </a:r>
            <a:br>
              <a:rPr lang="en-US" altLang="ja-JP" sz="4000" dirty="0" smtClean="0"/>
            </a:br>
            <a:r>
              <a:rPr lang="ja-JP" altLang="en-US" dirty="0" smtClean="0"/>
              <a:t>リスクアセスメント</a:t>
            </a:r>
            <a:r>
              <a:rPr lang="ja-JP" altLang="en-US" dirty="0"/>
              <a:t>等の実施</a:t>
            </a:r>
            <a:br>
              <a:rPr lang="ja-JP" altLang="en-US" dirty="0"/>
            </a:br>
            <a:r>
              <a:rPr lang="ja-JP" altLang="en-US" sz="2700" dirty="0" smtClean="0"/>
              <a:t>①引き金事象の特定とシナリオの同定</a:t>
            </a:r>
            <a:endParaRPr kumimoji="1" lang="ja-JP" altLang="en-US" sz="2700" dirty="0"/>
          </a:p>
        </p:txBody>
      </p:sp>
      <p:sp>
        <p:nvSpPr>
          <p:cNvPr id="3" name="コンテンツ プレースホルダー 3"/>
          <p:cNvSpPr>
            <a:spLocks noGrp="1"/>
          </p:cNvSpPr>
          <p:nvPr>
            <p:ph idx="1"/>
          </p:nvPr>
        </p:nvSpPr>
        <p:spPr>
          <a:xfrm>
            <a:off x="1084083" y="2133600"/>
            <a:ext cx="7751975" cy="4050384"/>
          </a:xfrm>
        </p:spPr>
        <p:txBody>
          <a:bodyPr>
            <a:normAutofit/>
          </a:bodyPr>
          <a:lstStyle/>
          <a:p>
            <a:r>
              <a:rPr kumimoji="1" lang="ja-JP" altLang="en-US" dirty="0" smtClean="0"/>
              <a:t>（３）引き金事象からプロセス災害に至る過程をシナリオとしてまとめます。</a:t>
            </a:r>
          </a:p>
          <a:p>
            <a:r>
              <a:rPr lang="en-US" altLang="ja-JP" dirty="0" smtClean="0"/>
              <a:t>V109</a:t>
            </a:r>
            <a:r>
              <a:rPr lang="ja-JP" altLang="en-US" dirty="0" err="1" smtClean="0"/>
              <a:t>が全閉</a:t>
            </a:r>
            <a:r>
              <a:rPr lang="ja-JP" altLang="en-US" dirty="0" smtClean="0"/>
              <a:t>となっていない場合、常に</a:t>
            </a:r>
            <a:r>
              <a:rPr lang="en-US" altLang="ja-JP" dirty="0" smtClean="0"/>
              <a:t>T100</a:t>
            </a:r>
            <a:r>
              <a:rPr lang="ja-JP" altLang="en-US" dirty="0" smtClean="0"/>
              <a:t>内に</a:t>
            </a:r>
            <a:r>
              <a:rPr lang="ja-JP" altLang="en-US" b="1" dirty="0" smtClean="0">
                <a:solidFill>
                  <a:srgbClr val="FF0000"/>
                </a:solidFill>
              </a:rPr>
              <a:t>空気が流入</a:t>
            </a:r>
            <a:r>
              <a:rPr lang="ja-JP" altLang="en-US" dirty="0" smtClean="0"/>
              <a:t>し続け、その後の「③窒素置換」が不十分となります。</a:t>
            </a:r>
          </a:p>
          <a:p>
            <a:r>
              <a:rPr lang="en-US" altLang="ja-JP" dirty="0" smtClean="0"/>
              <a:t>T100</a:t>
            </a:r>
            <a:r>
              <a:rPr lang="ja-JP" altLang="en-US" dirty="0" smtClean="0"/>
              <a:t>内の酸素濃度が限界酸素濃度（</a:t>
            </a:r>
            <a:r>
              <a:rPr lang="en-US" altLang="ja-JP" dirty="0" smtClean="0"/>
              <a:t>LOC</a:t>
            </a:r>
            <a:r>
              <a:rPr lang="ja-JP" altLang="en-US" dirty="0" smtClean="0"/>
              <a:t>）を上回って残存する可能性があります。</a:t>
            </a:r>
          </a:p>
          <a:p>
            <a:r>
              <a:rPr lang="ja-JP" altLang="en-US" dirty="0" smtClean="0"/>
              <a:t>すると、「⑤払い出し」の間に、空気が</a:t>
            </a:r>
            <a:r>
              <a:rPr lang="en-US" altLang="ja-JP" dirty="0" smtClean="0"/>
              <a:t>T100</a:t>
            </a:r>
            <a:r>
              <a:rPr lang="ja-JP" altLang="en-US" dirty="0" smtClean="0"/>
              <a:t>内で</a:t>
            </a:r>
            <a:r>
              <a:rPr lang="ja-JP" altLang="en-US" b="1" dirty="0" smtClean="0">
                <a:solidFill>
                  <a:srgbClr val="FF0000"/>
                </a:solidFill>
              </a:rPr>
              <a:t>粉体を舞い上げながら</a:t>
            </a:r>
            <a:r>
              <a:rPr lang="ja-JP" altLang="en-US" dirty="0" smtClean="0"/>
              <a:t>（粉</a:t>
            </a:r>
            <a:r>
              <a:rPr lang="ja-JP" altLang="en-US" dirty="0" err="1" smtClean="0"/>
              <a:t>じん</a:t>
            </a:r>
            <a:r>
              <a:rPr lang="ja-JP" altLang="en-US" dirty="0" smtClean="0"/>
              <a:t>雲を形成しながら）大量に混入し、</a:t>
            </a:r>
            <a:r>
              <a:rPr lang="en-US" altLang="ja-JP" dirty="0" smtClean="0"/>
              <a:t>T100</a:t>
            </a:r>
            <a:r>
              <a:rPr lang="ja-JP" altLang="en-US" dirty="0" smtClean="0"/>
              <a:t>から払い出されます。</a:t>
            </a:r>
          </a:p>
          <a:p>
            <a:r>
              <a:rPr lang="ja-JP" altLang="en-US" dirty="0" smtClean="0"/>
              <a:t>その際に撹拌により</a:t>
            </a:r>
            <a:r>
              <a:rPr lang="ja-JP" altLang="en-US" b="1" dirty="0" smtClean="0">
                <a:solidFill>
                  <a:srgbClr val="FF0000"/>
                </a:solidFill>
              </a:rPr>
              <a:t>帯電していた粉体に静電気放電</a:t>
            </a:r>
            <a:r>
              <a:rPr lang="ja-JP" altLang="en-US" dirty="0" smtClean="0"/>
              <a:t>により着火し、「</a:t>
            </a:r>
            <a:r>
              <a:rPr lang="en-US" altLang="ja-JP" dirty="0" smtClean="0"/>
              <a:t>T100</a:t>
            </a:r>
            <a:r>
              <a:rPr lang="ja-JP" altLang="en-US" dirty="0" smtClean="0"/>
              <a:t>内で粉</a:t>
            </a:r>
            <a:r>
              <a:rPr lang="ja-JP" altLang="en-US" dirty="0" err="1" smtClean="0"/>
              <a:t>じん</a:t>
            </a:r>
            <a:r>
              <a:rPr lang="ja-JP" altLang="en-US" dirty="0" smtClean="0"/>
              <a:t>爆発が発生する可能性」があります。</a:t>
            </a:r>
            <a:endParaRPr kumimoji="1" lang="ja-JP" altLang="en-US" dirty="0" smtClean="0"/>
          </a:p>
        </p:txBody>
      </p:sp>
      <p:sp>
        <p:nvSpPr>
          <p:cNvPr id="4" name="テキスト ボックス 3"/>
          <p:cNvSpPr txBox="1"/>
          <p:nvPr/>
        </p:nvSpPr>
        <p:spPr>
          <a:xfrm>
            <a:off x="1366886" y="2809188"/>
            <a:ext cx="7555037" cy="2554545"/>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　</a:t>
            </a:r>
            <a:r>
              <a:rPr lang="en-US" altLang="ja-JP" sz="2000" dirty="0" smtClean="0"/>
              <a:t>【STEP1】</a:t>
            </a:r>
            <a:r>
              <a:rPr lang="ja-JP" altLang="en-US" sz="2000" dirty="0" smtClean="0"/>
              <a:t>の質問３で「可燃性・引火性」、質問５で「可燃性粉</a:t>
            </a:r>
            <a:r>
              <a:rPr lang="ja-JP" altLang="en-US" sz="2000" dirty="0" err="1" smtClean="0"/>
              <a:t>じん</a:t>
            </a:r>
            <a:r>
              <a:rPr lang="ja-JP" altLang="en-US" sz="2000" dirty="0" smtClean="0"/>
              <a:t>」の回答が「はい」より、「火災・爆発を引き起こす可能性」があることがわかります。</a:t>
            </a:r>
          </a:p>
          <a:p>
            <a:r>
              <a:rPr lang="ja-JP" altLang="en-US" sz="2000" dirty="0" smtClean="0"/>
              <a:t>　燃焼の３要素のうちの「可燃物」の要素を満たしていますから、これに「空気」と「着火源」の要素が加われば、「火災・爆発」の可能性があります。</a:t>
            </a:r>
          </a:p>
          <a:p>
            <a:r>
              <a:rPr lang="ja-JP" altLang="en-US" sz="2000" dirty="0" smtClean="0"/>
              <a:t>　残りの「空気」と「着火源」の要素を満たすシナリオを考えましょう。</a:t>
            </a:r>
            <a:endParaRPr kumimoji="1" lang="ja-JP" altLang="en-US" dirty="0"/>
          </a:p>
        </p:txBody>
      </p:sp>
      <p:sp>
        <p:nvSpPr>
          <p:cNvPr id="5" name="テキスト ボックス 4"/>
          <p:cNvSpPr txBox="1"/>
          <p:nvPr/>
        </p:nvSpPr>
        <p:spPr>
          <a:xfrm>
            <a:off x="1366886" y="5136331"/>
            <a:ext cx="7555037" cy="707886"/>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smtClean="0"/>
              <a:t>V109</a:t>
            </a:r>
            <a:r>
              <a:rPr lang="ja-JP" altLang="en-US" sz="2000" dirty="0" err="1" smtClean="0"/>
              <a:t>が全閉</a:t>
            </a:r>
            <a:r>
              <a:rPr lang="ja-JP" altLang="en-US" sz="2000" dirty="0" smtClean="0"/>
              <a:t>ではないことにより、「空気」の要素が満たされ、さらに「粉じん雲の形成」につながりました。</a:t>
            </a:r>
            <a:endParaRPr kumimoji="1" lang="ja-JP" altLang="en-US" dirty="0"/>
          </a:p>
        </p:txBody>
      </p:sp>
      <p:sp>
        <p:nvSpPr>
          <p:cNvPr id="6" name="テキスト ボックス 5"/>
          <p:cNvSpPr txBox="1"/>
          <p:nvPr/>
        </p:nvSpPr>
        <p:spPr>
          <a:xfrm>
            <a:off x="1366886" y="5050713"/>
            <a:ext cx="7555038" cy="1323439"/>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「着火源」の中から、一般的にプラスチックは帯電しやすいこと、撹拌により粉体同士が衝突・摩擦することにより帯電すること、移送中に放電が起きること、から静電気放電が起きることを想定します。</a:t>
            </a:r>
            <a:endParaRPr kumimoji="1" lang="ja-JP" altLang="en-US" dirty="0"/>
          </a:p>
        </p:txBody>
      </p:sp>
      <p:sp>
        <p:nvSpPr>
          <p:cNvPr id="7" name="テキスト ボックス 6"/>
          <p:cNvSpPr txBox="1"/>
          <p:nvPr/>
        </p:nvSpPr>
        <p:spPr>
          <a:xfrm>
            <a:off x="1022273" y="3717735"/>
            <a:ext cx="7899650" cy="1815882"/>
          </a:xfrm>
          <a:prstGeom prst="rect">
            <a:avLst/>
          </a:prstGeom>
          <a:solidFill>
            <a:srgbClr val="FFFF00"/>
          </a:solidFill>
          <a:ln>
            <a:solidFill>
              <a:schemeClr val="tx1"/>
            </a:solidFill>
          </a:ln>
        </p:spPr>
        <p:txBody>
          <a:bodyPr wrap="square" rtlCol="0">
            <a:spAutoFit/>
          </a:bodyPr>
          <a:lstStyle/>
          <a:p>
            <a:r>
              <a:rPr lang="ja-JP" altLang="en-US" sz="2400" dirty="0" smtClean="0"/>
              <a:t>「可燃物」「空気」「着火源」が同時に存在していますから、</a:t>
            </a:r>
            <a:r>
              <a:rPr lang="ja-JP" altLang="en-US" sz="3200" b="1" dirty="0" smtClean="0">
                <a:solidFill>
                  <a:srgbClr val="FF0000"/>
                </a:solidFill>
              </a:rPr>
              <a:t>粉体が燃焼する</a:t>
            </a:r>
            <a:r>
              <a:rPr lang="ja-JP" altLang="en-US" sz="2400" dirty="0" smtClean="0"/>
              <a:t>というプロセス異常が発生して、</a:t>
            </a:r>
            <a:r>
              <a:rPr lang="ja-JP" altLang="en-US" sz="3200" b="1" dirty="0" smtClean="0">
                <a:solidFill>
                  <a:srgbClr val="FF0000"/>
                </a:solidFill>
              </a:rPr>
              <a:t>粉じん爆発</a:t>
            </a:r>
            <a:r>
              <a:rPr lang="ja-JP" altLang="en-US" sz="2400" dirty="0" smtClean="0"/>
              <a:t>が発生するというシナリオを同定できました。</a:t>
            </a:r>
            <a:endParaRPr kumimoji="1" lang="ja-JP" altLang="en-US" sz="2000" dirty="0"/>
          </a:p>
        </p:txBody>
      </p:sp>
    </p:spTree>
    <p:extLst>
      <p:ext uri="{BB962C8B-B14F-4D97-AF65-F5344CB8AC3E}">
        <p14:creationId xmlns:p14="http://schemas.microsoft.com/office/powerpoint/2010/main" val="1555574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10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1+#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xit" presetSubtype="2" fill="hold" grpId="1" nodeType="clickEffect">
                                  <p:stCondLst>
                                    <p:cond delay="0"/>
                                  </p:stCondLst>
                                  <p:childTnLst>
                                    <p:anim calcmode="lin" valueType="num">
                                      <p:cBhvr additive="base">
                                        <p:cTn id="17" dur="500"/>
                                        <p:tgtEl>
                                          <p:spTgt spid="4"/>
                                        </p:tgtEl>
                                        <p:attrNameLst>
                                          <p:attrName>ppt_x</p:attrName>
                                        </p:attrNameLst>
                                      </p:cBhvr>
                                      <p:tavLst>
                                        <p:tav tm="0">
                                          <p:val>
                                            <p:strVal val="ppt_x"/>
                                          </p:val>
                                        </p:tav>
                                        <p:tav tm="100000">
                                          <p:val>
                                            <p:strVal val="1+ppt_w/2"/>
                                          </p:val>
                                        </p:tav>
                                      </p:tavLst>
                                    </p:anim>
                                    <p:anim calcmode="lin" valueType="num">
                                      <p:cBhvr additive="base">
                                        <p:cTn id="18" dur="500"/>
                                        <p:tgtEl>
                                          <p:spTgt spid="4"/>
                                        </p:tgtEl>
                                        <p:attrNameLst>
                                          <p:attrName>ppt_y</p:attrName>
                                        </p:attrNameLst>
                                      </p:cBhvr>
                                      <p:tavLst>
                                        <p:tav tm="0">
                                          <p:val>
                                            <p:strVal val="ppt_y"/>
                                          </p:val>
                                        </p:tav>
                                        <p:tav tm="100000">
                                          <p:val>
                                            <p:strVal val="ppt_y"/>
                                          </p:val>
                                        </p:tav>
                                      </p:tavLst>
                                    </p:anim>
                                    <p:set>
                                      <p:cBhvr>
                                        <p:cTn id="19" dur="1" fill="hold">
                                          <p:stCondLst>
                                            <p:cond delay="499"/>
                                          </p:stCondLst>
                                        </p:cTn>
                                        <p:tgtEl>
                                          <p:spTgt spid="4"/>
                                        </p:tgtEl>
                                        <p:attrNameLst>
                                          <p:attrName>style.visibility</p:attrName>
                                        </p:attrNameLst>
                                      </p:cBhvr>
                                      <p:to>
                                        <p:strVal val="hidden"/>
                                      </p:to>
                                    </p:set>
                                  </p:childTnLst>
                                </p:cTn>
                              </p:par>
                            </p:childTnLst>
                          </p:cTn>
                        </p:par>
                        <p:par>
                          <p:cTn id="20" fill="hold">
                            <p:stCondLst>
                              <p:cond delay="500"/>
                            </p:stCondLst>
                            <p:childTnLst>
                              <p:par>
                                <p:cTn id="21" presetID="2" presetClass="entr" presetSubtype="2"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25" fill="hold">
                            <p:stCondLst>
                              <p:cond delay="1000"/>
                            </p:stCondLst>
                            <p:childTnLst>
                              <p:par>
                                <p:cTn id="26" presetID="2" presetClass="entr" presetSubtype="2" fill="hold" grpId="0"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additive="base">
                                        <p:cTn id="28"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30" fill="hold">
                            <p:stCondLst>
                              <p:cond delay="1500"/>
                            </p:stCondLst>
                            <p:childTnLst>
                              <p:par>
                                <p:cTn id="31" presetID="2" presetClass="entr" presetSubtype="2" fill="hold" grpId="0" nodeType="after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35" fill="hold">
                            <p:stCondLst>
                              <p:cond delay="2000"/>
                            </p:stCondLst>
                            <p:childTnLst>
                              <p:par>
                                <p:cTn id="36" presetID="2" presetClass="entr" presetSubtype="2" fill="hold" grpId="0" nodeType="afterEffect">
                                  <p:stCondLst>
                                    <p:cond delay="100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1+#ppt_w/2"/>
                                          </p:val>
                                        </p:tav>
                                        <p:tav tm="100000">
                                          <p:val>
                                            <p:strVal val="#ppt_x"/>
                                          </p:val>
                                        </p:tav>
                                      </p:tavLst>
                                    </p:anim>
                                    <p:anim calcmode="lin" valueType="num">
                                      <p:cBhvr additive="base">
                                        <p:cTn id="3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xit" presetSubtype="2" fill="hold" grpId="1" nodeType="clickEffect">
                                  <p:stCondLst>
                                    <p:cond delay="0"/>
                                  </p:stCondLst>
                                  <p:childTnLst>
                                    <p:anim calcmode="lin" valueType="num">
                                      <p:cBhvr additive="base">
                                        <p:cTn id="43" dur="500"/>
                                        <p:tgtEl>
                                          <p:spTgt spid="5"/>
                                        </p:tgtEl>
                                        <p:attrNameLst>
                                          <p:attrName>ppt_x</p:attrName>
                                        </p:attrNameLst>
                                      </p:cBhvr>
                                      <p:tavLst>
                                        <p:tav tm="0">
                                          <p:val>
                                            <p:strVal val="ppt_x"/>
                                          </p:val>
                                        </p:tav>
                                        <p:tav tm="100000">
                                          <p:val>
                                            <p:strVal val="1+ppt_w/2"/>
                                          </p:val>
                                        </p:tav>
                                      </p:tavLst>
                                    </p:anim>
                                    <p:anim calcmode="lin" valueType="num">
                                      <p:cBhvr additive="base">
                                        <p:cTn id="44" dur="500"/>
                                        <p:tgtEl>
                                          <p:spTgt spid="5"/>
                                        </p:tgtEl>
                                        <p:attrNameLst>
                                          <p:attrName>ppt_y</p:attrName>
                                        </p:attrNameLst>
                                      </p:cBhvr>
                                      <p:tavLst>
                                        <p:tav tm="0">
                                          <p:val>
                                            <p:strVal val="ppt_y"/>
                                          </p:val>
                                        </p:tav>
                                        <p:tav tm="100000">
                                          <p:val>
                                            <p:strVal val="ppt_y"/>
                                          </p:val>
                                        </p:tav>
                                      </p:tavLst>
                                    </p:anim>
                                    <p:set>
                                      <p:cBhvr>
                                        <p:cTn id="45" dur="1" fill="hold">
                                          <p:stCondLst>
                                            <p:cond delay="499"/>
                                          </p:stCondLst>
                                        </p:cTn>
                                        <p:tgtEl>
                                          <p:spTgt spid="5"/>
                                        </p:tgtEl>
                                        <p:attrNameLst>
                                          <p:attrName>style.visibility</p:attrName>
                                        </p:attrNameLst>
                                      </p:cBhvr>
                                      <p:to>
                                        <p:strVal val="hidden"/>
                                      </p:to>
                                    </p:set>
                                  </p:childTnLst>
                                </p:cTn>
                              </p:par>
                            </p:childTnLst>
                          </p:cTn>
                        </p:par>
                        <p:par>
                          <p:cTn id="46" fill="hold">
                            <p:stCondLst>
                              <p:cond delay="500"/>
                            </p:stCondLst>
                            <p:childTnLst>
                              <p:par>
                                <p:cTn id="47" presetID="2" presetClass="entr" presetSubtype="2" fill="hold" grpId="0" nodeType="after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additive="base">
                                        <p:cTn id="49" dur="500" fill="hold"/>
                                        <p:tgtEl>
                                          <p:spTgt spid="6"/>
                                        </p:tgtEl>
                                        <p:attrNameLst>
                                          <p:attrName>ppt_x</p:attrName>
                                        </p:attrNameLst>
                                      </p:cBhvr>
                                      <p:tavLst>
                                        <p:tav tm="0">
                                          <p:val>
                                            <p:strVal val="1+#ppt_w/2"/>
                                          </p:val>
                                        </p:tav>
                                        <p:tav tm="100000">
                                          <p:val>
                                            <p:strVal val="#ppt_x"/>
                                          </p:val>
                                        </p:tav>
                                      </p:tavLst>
                                    </p:anim>
                                    <p:anim calcmode="lin" valueType="num">
                                      <p:cBhvr additive="base">
                                        <p:cTn id="5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xit" presetSubtype="2" fill="hold" grpId="1" nodeType="clickEffect">
                                  <p:stCondLst>
                                    <p:cond delay="0"/>
                                  </p:stCondLst>
                                  <p:childTnLst>
                                    <p:anim calcmode="lin" valueType="num">
                                      <p:cBhvr additive="base">
                                        <p:cTn id="54" dur="500"/>
                                        <p:tgtEl>
                                          <p:spTgt spid="6"/>
                                        </p:tgtEl>
                                        <p:attrNameLst>
                                          <p:attrName>ppt_x</p:attrName>
                                        </p:attrNameLst>
                                      </p:cBhvr>
                                      <p:tavLst>
                                        <p:tav tm="0">
                                          <p:val>
                                            <p:strVal val="ppt_x"/>
                                          </p:val>
                                        </p:tav>
                                        <p:tav tm="100000">
                                          <p:val>
                                            <p:strVal val="1+ppt_w/2"/>
                                          </p:val>
                                        </p:tav>
                                      </p:tavLst>
                                    </p:anim>
                                    <p:anim calcmode="lin" valueType="num">
                                      <p:cBhvr additive="base">
                                        <p:cTn id="55" dur="500"/>
                                        <p:tgtEl>
                                          <p:spTgt spid="6"/>
                                        </p:tgtEl>
                                        <p:attrNameLst>
                                          <p:attrName>ppt_y</p:attrName>
                                        </p:attrNameLst>
                                      </p:cBhvr>
                                      <p:tavLst>
                                        <p:tav tm="0">
                                          <p:val>
                                            <p:strVal val="ppt_y"/>
                                          </p:val>
                                        </p:tav>
                                        <p:tav tm="100000">
                                          <p:val>
                                            <p:strVal val="ppt_y"/>
                                          </p:val>
                                        </p:tav>
                                      </p:tavLst>
                                    </p:anim>
                                    <p:set>
                                      <p:cBhvr>
                                        <p:cTn id="56" dur="1" fill="hold">
                                          <p:stCondLst>
                                            <p:cond delay="499"/>
                                          </p:stCondLst>
                                        </p:cTn>
                                        <p:tgtEl>
                                          <p:spTgt spid="6"/>
                                        </p:tgtEl>
                                        <p:attrNameLst>
                                          <p:attrName>style.visibility</p:attrName>
                                        </p:attrNameLst>
                                      </p:cBhvr>
                                      <p:to>
                                        <p:strVal val="hidden"/>
                                      </p:to>
                                    </p:set>
                                  </p:childTnLst>
                                </p:cTn>
                              </p:par>
                            </p:childTnLst>
                          </p:cTn>
                        </p:par>
                        <p:par>
                          <p:cTn id="57" fill="hold">
                            <p:stCondLst>
                              <p:cond delay="500"/>
                            </p:stCondLst>
                            <p:childTnLst>
                              <p:par>
                                <p:cTn id="58" presetID="2" presetClass="entr" presetSubtype="2" fill="hold" grpId="0" nodeType="afterEffect">
                                  <p:stCondLst>
                                    <p:cond delay="0"/>
                                  </p:stCondLst>
                                  <p:childTnLst>
                                    <p:set>
                                      <p:cBhvr>
                                        <p:cTn id="59" dur="1" fill="hold">
                                          <p:stCondLst>
                                            <p:cond delay="0"/>
                                          </p:stCondLst>
                                        </p:cTn>
                                        <p:tgtEl>
                                          <p:spTgt spid="3">
                                            <p:txEl>
                                              <p:pRg st="4" end="4"/>
                                            </p:txEl>
                                          </p:spTgt>
                                        </p:tgtEl>
                                        <p:attrNameLst>
                                          <p:attrName>style.visibility</p:attrName>
                                        </p:attrNameLst>
                                      </p:cBhvr>
                                      <p:to>
                                        <p:strVal val="visible"/>
                                      </p:to>
                                    </p:set>
                                    <p:anim calcmode="lin" valueType="num">
                                      <p:cBhvr additive="base">
                                        <p:cTn id="60"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61"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7"/>
                                        </p:tgtEl>
                                        <p:attrNameLst>
                                          <p:attrName>style.visibility</p:attrName>
                                        </p:attrNameLst>
                                      </p:cBhvr>
                                      <p:to>
                                        <p:strVal val="visible"/>
                                      </p:to>
                                    </p:set>
                                    <p:animEffect transition="in" filter="fade">
                                      <p:cBhvr>
                                        <p:cTn id="6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animBg="1"/>
      <p:bldP spid="4" grpId="1" uiExpand="1" animBg="1"/>
      <p:bldP spid="5" grpId="0" uiExpand="1" animBg="1"/>
      <p:bldP spid="5" grpId="1" uiExpand="1" animBg="1"/>
      <p:bldP spid="6" grpId="0" animBg="1"/>
      <p:bldP spid="6" grpId="1"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45201" y="624110"/>
            <a:ext cx="6589199" cy="641272"/>
          </a:xfrm>
        </p:spPr>
        <p:txBody>
          <a:bodyPr/>
          <a:lstStyle/>
          <a:p>
            <a:pPr algn="ctr"/>
            <a:r>
              <a:rPr kumimoji="1" lang="ja-JP" altLang="en-US" dirty="0" smtClean="0"/>
              <a:t>シナリオ同定のポイント</a:t>
            </a:r>
            <a:endParaRPr kumimoji="1" lang="ja-JP" altLang="en-US" dirty="0"/>
          </a:p>
        </p:txBody>
      </p:sp>
      <p:sp>
        <p:nvSpPr>
          <p:cNvPr id="3" name="コンテンツ プレースホルダー 2"/>
          <p:cNvSpPr>
            <a:spLocks noGrp="1"/>
          </p:cNvSpPr>
          <p:nvPr>
            <p:ph idx="1"/>
          </p:nvPr>
        </p:nvSpPr>
        <p:spPr>
          <a:xfrm>
            <a:off x="1349115" y="1616364"/>
            <a:ext cx="7416194" cy="4294858"/>
          </a:xfrm>
        </p:spPr>
        <p:txBody>
          <a:bodyPr>
            <a:normAutofit/>
          </a:bodyPr>
          <a:lstStyle/>
          <a:p>
            <a:r>
              <a:rPr lang="ja-JP" altLang="en-US" dirty="0"/>
              <a:t>シナリオ同定の目的はプロセス災害を発生させる引き金事象が存在することへの気付きを促すことでも</a:t>
            </a:r>
            <a:r>
              <a:rPr lang="ja-JP" altLang="en-US" dirty="0" smtClean="0"/>
              <a:t>あります。リスクアセスメント</a:t>
            </a:r>
            <a:r>
              <a:rPr lang="ja-JP" altLang="en-US" dirty="0"/>
              <a:t>等の実施者だけで</a:t>
            </a:r>
            <a:r>
              <a:rPr lang="ja-JP" altLang="en-US" dirty="0" smtClean="0"/>
              <a:t>なく、現場</a:t>
            </a:r>
            <a:r>
              <a:rPr lang="ja-JP" altLang="en-US" dirty="0"/>
              <a:t>の作業者が</a:t>
            </a:r>
            <a:r>
              <a:rPr lang="ja-JP" altLang="en-US" dirty="0" smtClean="0"/>
              <a:t>普段、不安</a:t>
            </a:r>
            <a:r>
              <a:rPr lang="ja-JP" altLang="en-US" dirty="0"/>
              <a:t>に感じている点なども参考に</a:t>
            </a:r>
            <a:r>
              <a:rPr lang="ja-JP" altLang="en-US" dirty="0" smtClean="0"/>
              <a:t>し、</a:t>
            </a:r>
            <a:r>
              <a:rPr lang="ja-JP" altLang="en-US" sz="2000" b="1" dirty="0" smtClean="0">
                <a:solidFill>
                  <a:srgbClr val="FF0000"/>
                </a:solidFill>
              </a:rPr>
              <a:t>できる限り、網羅的</a:t>
            </a:r>
            <a:r>
              <a:rPr lang="ja-JP" altLang="en-US" sz="2000" b="1" dirty="0">
                <a:solidFill>
                  <a:srgbClr val="FF0000"/>
                </a:solidFill>
              </a:rPr>
              <a:t>に</a:t>
            </a:r>
            <a:r>
              <a:rPr lang="ja-JP" altLang="en-US" dirty="0"/>
              <a:t>検討</a:t>
            </a:r>
            <a:r>
              <a:rPr lang="ja-JP" altLang="en-US" dirty="0" smtClean="0"/>
              <a:t>します。</a:t>
            </a:r>
            <a:endParaRPr lang="ja-JP" altLang="en-US" dirty="0"/>
          </a:p>
          <a:p>
            <a:r>
              <a:rPr lang="ja-JP" altLang="en-US" dirty="0"/>
              <a:t>プロセス災害発生に至るシナリオを検討する際に</a:t>
            </a:r>
            <a:r>
              <a:rPr lang="ja-JP" altLang="en-US" dirty="0" smtClean="0"/>
              <a:t>は、</a:t>
            </a:r>
            <a:r>
              <a:rPr lang="ja-JP" altLang="en-US" sz="2000" b="1" dirty="0" smtClean="0">
                <a:solidFill>
                  <a:srgbClr val="FF0000"/>
                </a:solidFill>
              </a:rPr>
              <a:t>燃焼の３要素</a:t>
            </a:r>
            <a:r>
              <a:rPr lang="ja-JP" altLang="en-US" sz="2000" b="1" dirty="0">
                <a:solidFill>
                  <a:srgbClr val="FF0000"/>
                </a:solidFill>
              </a:rPr>
              <a:t>の有無を念頭に</a:t>
            </a:r>
            <a:r>
              <a:rPr lang="ja-JP" altLang="en-US" dirty="0"/>
              <a:t>入れる</a:t>
            </a:r>
            <a:r>
              <a:rPr lang="ja-JP" altLang="en-US" dirty="0" smtClean="0"/>
              <a:t>と、検討</a:t>
            </a:r>
            <a:r>
              <a:rPr lang="ja-JP" altLang="en-US" dirty="0"/>
              <a:t>しやすく</a:t>
            </a:r>
            <a:r>
              <a:rPr lang="ja-JP" altLang="en-US" dirty="0" smtClean="0"/>
              <a:t>なります。</a:t>
            </a:r>
            <a:endParaRPr lang="ja-JP" altLang="en-US" dirty="0"/>
          </a:p>
          <a:p>
            <a:r>
              <a:rPr lang="ja-JP" altLang="en-US" dirty="0"/>
              <a:t>シナリオを同定する際に</a:t>
            </a:r>
            <a:r>
              <a:rPr lang="ja-JP" altLang="en-US" dirty="0" smtClean="0"/>
              <a:t>は、既存</a:t>
            </a:r>
            <a:r>
              <a:rPr lang="ja-JP" altLang="en-US" dirty="0"/>
              <a:t>のリスク低減措置は設置されていないものとして検討</a:t>
            </a:r>
            <a:r>
              <a:rPr lang="ja-JP" altLang="en-US" dirty="0" smtClean="0"/>
              <a:t>します。この</a:t>
            </a:r>
            <a:r>
              <a:rPr lang="ja-JP" altLang="en-US" dirty="0"/>
              <a:t>こと</a:t>
            </a:r>
            <a:r>
              <a:rPr lang="ja-JP" altLang="en-US" dirty="0" smtClean="0"/>
              <a:t>は、その</a:t>
            </a:r>
            <a:r>
              <a:rPr lang="ja-JP" altLang="en-US" sz="2000" b="1" dirty="0">
                <a:solidFill>
                  <a:srgbClr val="FF0000"/>
                </a:solidFill>
              </a:rPr>
              <a:t>リスク低減措置の有効性を確認</a:t>
            </a:r>
            <a:r>
              <a:rPr lang="ja-JP" altLang="en-US" dirty="0"/>
              <a:t>することに</a:t>
            </a:r>
            <a:r>
              <a:rPr lang="ja-JP" altLang="en-US" dirty="0" smtClean="0"/>
              <a:t>つながります。</a:t>
            </a:r>
            <a:endParaRPr lang="ja-JP" altLang="en-US" dirty="0"/>
          </a:p>
          <a:p>
            <a:r>
              <a:rPr lang="ja-JP" altLang="en-US" dirty="0"/>
              <a:t>シナリオ</a:t>
            </a:r>
            <a:r>
              <a:rPr lang="ja-JP" altLang="en-US" dirty="0" smtClean="0"/>
              <a:t>は、後</a:t>
            </a:r>
            <a:r>
              <a:rPr lang="ja-JP" altLang="en-US" dirty="0"/>
              <a:t>から</a:t>
            </a:r>
            <a:r>
              <a:rPr lang="ja-JP" altLang="en-US" sz="2000" b="1" dirty="0">
                <a:solidFill>
                  <a:srgbClr val="FF0000"/>
                </a:solidFill>
              </a:rPr>
              <a:t>見直す際にも理解できるよう</a:t>
            </a:r>
            <a:r>
              <a:rPr lang="ja-JP" altLang="en-US" sz="2000" b="1" dirty="0" smtClean="0">
                <a:solidFill>
                  <a:srgbClr val="FF0000"/>
                </a:solidFill>
              </a:rPr>
              <a:t>に</a:t>
            </a:r>
            <a:r>
              <a:rPr lang="ja-JP" altLang="en-US" dirty="0" smtClean="0"/>
              <a:t>、引き金</a:t>
            </a:r>
            <a:r>
              <a:rPr lang="ja-JP" altLang="en-US" dirty="0"/>
              <a:t>事象からプロセス災害に至る状況をできるだけ詳しく記載して</a:t>
            </a:r>
            <a:r>
              <a:rPr lang="ja-JP" altLang="en-US" dirty="0" smtClean="0"/>
              <a:t>おきます。箇条書き</a:t>
            </a:r>
            <a:r>
              <a:rPr lang="ja-JP" altLang="en-US" dirty="0"/>
              <a:t>で記載しておいてもよい</a:t>
            </a:r>
            <a:r>
              <a:rPr lang="ja-JP" altLang="en-US" dirty="0" smtClean="0"/>
              <a:t>です</a:t>
            </a:r>
            <a:r>
              <a:rPr lang="ja-JP" altLang="en-US" dirty="0"/>
              <a:t>。</a:t>
            </a:r>
            <a:endParaRPr kumimoji="1" lang="ja-JP" altLang="en-US" dirty="0"/>
          </a:p>
        </p:txBody>
      </p:sp>
    </p:spTree>
    <p:extLst>
      <p:ext uri="{BB962C8B-B14F-4D97-AF65-F5344CB8AC3E}">
        <p14:creationId xmlns:p14="http://schemas.microsoft.com/office/powerpoint/2010/main" val="7206829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002385413"/>
              </p:ext>
            </p:extLst>
          </p:nvPr>
        </p:nvGraphicFramePr>
        <p:xfrm>
          <a:off x="1279942" y="1369564"/>
          <a:ext cx="6591300" cy="4346803"/>
        </p:xfrm>
        <a:graphic>
          <a:graphicData uri="http://schemas.openxmlformats.org/drawingml/2006/table">
            <a:tbl>
              <a:tblPr>
                <a:tableStyleId>{5C22544A-7EE6-4342-B048-85BDC9FD1C3A}</a:tableStyleId>
              </a:tblPr>
              <a:tblGrid>
                <a:gridCol w="284906"/>
                <a:gridCol w="1096678"/>
                <a:gridCol w="4113750"/>
                <a:gridCol w="1095966"/>
              </a:tblGrid>
              <a:tr h="250546">
                <a:tc gridSpan="4">
                  <a:txBody>
                    <a:bodyPr/>
                    <a:lstStyle/>
                    <a:p>
                      <a:pPr algn="l" fontAlgn="b"/>
                      <a:r>
                        <a:rPr lang="en-US" altLang="ja-JP" sz="1800" u="none" strike="noStrike" dirty="0">
                          <a:effectLst/>
                        </a:rPr>
                        <a:t>STEP 2</a:t>
                      </a:r>
                      <a:r>
                        <a:rPr lang="ja-JP" altLang="en-US" sz="1800" u="none" strike="noStrike" dirty="0">
                          <a:effectLst/>
                        </a:rPr>
                        <a:t>　リスクアセスメント等の実施</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r>
              <a:tr h="405189">
                <a:tc rowSpan="3">
                  <a:txBody>
                    <a:bodyPr/>
                    <a:lstStyle/>
                    <a:p>
                      <a:pPr marL="36000" marR="0" lvl="0" indent="0" algn="ctr" defTabSz="4572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n-ea"/>
                          <a:ea typeface="+mn-ea"/>
                        </a:rPr>
                        <a:t>①引き金事象特定とシナリオ同定</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lgDash"/>
                      <a:round/>
                      <a:headEnd type="none" w="med" len="med"/>
                      <a:tailEnd type="none" w="med" len="med"/>
                    </a:lnB>
                    <a:solidFill>
                      <a:srgbClr val="FFFFCC"/>
                    </a:solidFill>
                  </a:tcPr>
                </a:tc>
                <a:tc rowSpan="2">
                  <a:txBody>
                    <a:bodyPr/>
                    <a:lstStyle/>
                    <a:p>
                      <a:pPr marL="36000" algn="l" fontAlgn="ctr"/>
                      <a:r>
                        <a:rPr lang="ja-JP" altLang="en-US" sz="1400" b="0" i="0" u="none" strike="noStrike" dirty="0" smtClean="0">
                          <a:solidFill>
                            <a:srgbClr val="000000"/>
                          </a:solidFill>
                          <a:effectLst/>
                          <a:latin typeface="+mn-ea"/>
                          <a:ea typeface="+mn-ea"/>
                        </a:rPr>
                        <a:t>引き金事象</a:t>
                      </a:r>
                    </a:p>
                    <a:p>
                      <a:pPr marL="36000" marR="0" lvl="0" indent="0" algn="l" defTabSz="457200" rtl="0" eaLnBrk="1" fontAlgn="ctr" latinLnBrk="0" hangingPunct="1">
                        <a:lnSpc>
                          <a:spcPct val="100000"/>
                        </a:lnSpc>
                        <a:spcBef>
                          <a:spcPts val="0"/>
                        </a:spcBef>
                        <a:spcAft>
                          <a:spcPts val="0"/>
                        </a:spcAft>
                        <a:buClrTx/>
                        <a:buSzTx/>
                        <a:buFontTx/>
                        <a:buNone/>
                        <a:tabLst/>
                        <a:defRPr/>
                      </a:pPr>
                      <a:r>
                        <a:rPr lang="en-US" altLang="ja-JP" sz="1400" b="0" i="0" u="none" strike="noStrike" dirty="0" smtClean="0">
                          <a:solidFill>
                            <a:srgbClr val="000000"/>
                          </a:solidFill>
                          <a:effectLst/>
                          <a:latin typeface="+mn-ea"/>
                          <a:ea typeface="+mn-ea"/>
                        </a:rPr>
                        <a:t>(</a:t>
                      </a:r>
                      <a:r>
                        <a:rPr lang="ja-JP" altLang="en-US" sz="1400" b="0" i="0" u="none" strike="noStrike" dirty="0" smtClean="0">
                          <a:solidFill>
                            <a:srgbClr val="000000"/>
                          </a:solidFill>
                          <a:effectLst/>
                          <a:latin typeface="+mn-ea"/>
                          <a:ea typeface="+mn-ea"/>
                        </a:rPr>
                        <a:t>初期事象</a:t>
                      </a:r>
                      <a:r>
                        <a:rPr lang="en-US" altLang="ja-JP" sz="1400" b="0" i="0" u="none" strike="noStrike" dirty="0" smtClean="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r>
                        <a:rPr lang="en-US" altLang="ja-JP" sz="1200" dirty="0" smtClean="0"/>
                        <a:t>  </a:t>
                      </a:r>
                      <a:r>
                        <a:rPr lang="en-US" altLang="ja-JP" sz="1600" dirty="0" smtClean="0"/>
                        <a:t>V109</a:t>
                      </a:r>
                      <a:r>
                        <a:rPr lang="ja-JP" altLang="en-US" sz="1600" dirty="0" smtClean="0"/>
                        <a:t>を誤って開とする</a:t>
                      </a:r>
                      <a:endParaRPr lang="ja-JP" altLang="en-US" sz="16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参考</a:t>
                      </a: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表</a:t>
                      </a:r>
                      <a:r>
                        <a:rPr lang="en-US" altLang="ja-JP" sz="1200" b="0" i="0" u="none" strike="noStrike" dirty="0" smtClean="0">
                          <a:solidFill>
                            <a:srgbClr val="000000"/>
                          </a:solidFill>
                          <a:effectLst/>
                          <a:latin typeface="+mn-ea"/>
                          <a:ea typeface="+mn-ea"/>
                        </a:rPr>
                        <a:t>5</a:t>
                      </a:r>
                      <a:r>
                        <a:rPr lang="ja-JP" altLang="en-US" sz="1200" b="0" i="0" u="none" strike="noStrike" dirty="0" smtClean="0">
                          <a:solidFill>
                            <a:srgbClr val="000000"/>
                          </a:solidFill>
                          <a:effectLst/>
                          <a:latin typeface="+mn-ea"/>
                          <a:ea typeface="+mn-ea"/>
                        </a:rPr>
                        <a:t>～</a:t>
                      </a:r>
                      <a:r>
                        <a:rPr lang="en-US" altLang="ja-JP" sz="1200" b="0" i="0" u="none" strike="noStrike" dirty="0" smtClean="0">
                          <a:solidFill>
                            <a:srgbClr val="000000"/>
                          </a:solidFill>
                          <a:effectLst/>
                          <a:latin typeface="+mn-ea"/>
                          <a:ea typeface="+mn-ea"/>
                        </a:rPr>
                        <a:t>7)</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97724">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36000" marR="0" lvl="0" indent="0" algn="l" defTabSz="457200" rtl="0" eaLnBrk="1" fontAlgn="ctr" latinLnBrk="0" hangingPunct="1">
                        <a:lnSpc>
                          <a:spcPct val="100000"/>
                        </a:lnSpc>
                        <a:spcBef>
                          <a:spcPts val="0"/>
                        </a:spcBef>
                        <a:spcAft>
                          <a:spcPts val="0"/>
                        </a:spcAft>
                        <a:buClrTx/>
                        <a:buSzTx/>
                        <a:buFontTx/>
                        <a:buNone/>
                        <a:tabLst/>
                        <a:defRPr/>
                      </a:pP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9570">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marR="0" lvl="0" indent="0" algn="l" defTabSz="4572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n-ea"/>
                          <a:ea typeface="+mn-ea"/>
                        </a:rPr>
                        <a:t>プロセス災害</a:t>
                      </a:r>
                      <a:r>
                        <a:rPr lang="en-US" altLang="ja-JP" sz="1400" b="0" i="0" u="none" strike="noStrike" dirty="0" smtClean="0">
                          <a:solidFill>
                            <a:srgbClr val="000000"/>
                          </a:solidFill>
                          <a:effectLst/>
                          <a:latin typeface="+mn-ea"/>
                          <a:ea typeface="+mn-ea"/>
                        </a:rPr>
                        <a:t>(</a:t>
                      </a:r>
                      <a:r>
                        <a:rPr lang="ja-JP" altLang="en-US" sz="1400" b="0" i="0" u="none" strike="noStrike" dirty="0" smtClean="0">
                          <a:solidFill>
                            <a:srgbClr val="000000"/>
                          </a:solidFill>
                          <a:effectLst/>
                          <a:latin typeface="+mn-ea"/>
                          <a:ea typeface="+mn-ea"/>
                        </a:rPr>
                        <a:t>結果事象</a:t>
                      </a:r>
                      <a:r>
                        <a:rPr lang="en-US" altLang="ja-JP" sz="1400" b="0" i="0" u="none" strike="noStrike" dirty="0" smtClean="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FFFFCC"/>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marL="36000" algn="l"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dirty="0" smtClean="0"/>
              <a:t>実施シートに記入</a:t>
            </a:r>
            <a:endParaRPr lang="ja-JP" altLang="en-US" dirty="0"/>
          </a:p>
        </p:txBody>
      </p:sp>
      <p:sp>
        <p:nvSpPr>
          <p:cNvPr id="3" name="テキスト ボックス 2"/>
          <p:cNvSpPr txBox="1"/>
          <p:nvPr/>
        </p:nvSpPr>
        <p:spPr>
          <a:xfrm>
            <a:off x="2693513" y="2177918"/>
            <a:ext cx="4046652" cy="3539430"/>
          </a:xfrm>
          <a:prstGeom prst="rect">
            <a:avLst/>
          </a:prstGeom>
          <a:noFill/>
        </p:spPr>
        <p:txBody>
          <a:bodyPr wrap="square" rtlCol="0">
            <a:spAutoFit/>
          </a:bodyPr>
          <a:lstStyle/>
          <a:p>
            <a:r>
              <a:rPr kumimoji="1" lang="en-US" altLang="ja-JP" sz="1600" dirty="0" smtClean="0"/>
              <a:t>V</a:t>
            </a:r>
            <a:r>
              <a:rPr lang="en-US" altLang="ja-JP" sz="1600" dirty="0" smtClean="0"/>
              <a:t>109</a:t>
            </a:r>
            <a:r>
              <a:rPr lang="ja-JP" altLang="en-US" sz="1600" dirty="0" err="1"/>
              <a:t>が全閉</a:t>
            </a:r>
            <a:r>
              <a:rPr lang="ja-JP" altLang="en-US" sz="1600" dirty="0"/>
              <a:t>となっていない場合、常に</a:t>
            </a:r>
            <a:r>
              <a:rPr lang="en-US" altLang="ja-JP" sz="1600" dirty="0" smtClean="0"/>
              <a:t>T 100</a:t>
            </a:r>
            <a:r>
              <a:rPr lang="ja-JP" altLang="en-US" sz="1600" dirty="0"/>
              <a:t>内に</a:t>
            </a:r>
            <a:r>
              <a:rPr lang="ja-JP" altLang="en-US" sz="1600" b="1" dirty="0">
                <a:solidFill>
                  <a:srgbClr val="FF0000"/>
                </a:solidFill>
              </a:rPr>
              <a:t>空気が流入</a:t>
            </a:r>
            <a:r>
              <a:rPr lang="ja-JP" altLang="en-US" sz="1600" dirty="0"/>
              <a:t>し続け、その後の「③窒素置換」が不十分となり、</a:t>
            </a:r>
            <a:r>
              <a:rPr lang="en-US" altLang="ja-JP" sz="1600" dirty="0" smtClean="0"/>
              <a:t>T 100</a:t>
            </a:r>
            <a:r>
              <a:rPr lang="ja-JP" altLang="en-US" sz="1600" dirty="0"/>
              <a:t>内の酸素濃度が限界酸素濃度（</a:t>
            </a:r>
            <a:r>
              <a:rPr lang="en-US" altLang="ja-JP" sz="1600" dirty="0"/>
              <a:t>LOC</a:t>
            </a:r>
            <a:r>
              <a:rPr lang="ja-JP" altLang="en-US" sz="1600" dirty="0"/>
              <a:t>）を上回って残存する可能性がある。その後、「⑤払い出し」の間に、空気が</a:t>
            </a:r>
            <a:r>
              <a:rPr lang="en-US" altLang="ja-JP" sz="1600" dirty="0" smtClean="0"/>
              <a:t>T 100</a:t>
            </a:r>
            <a:r>
              <a:rPr lang="ja-JP" altLang="en-US" sz="1600" dirty="0"/>
              <a:t>内で</a:t>
            </a:r>
            <a:r>
              <a:rPr lang="ja-JP" altLang="en-US" sz="1600" b="1" dirty="0">
                <a:solidFill>
                  <a:srgbClr val="FF0000"/>
                </a:solidFill>
              </a:rPr>
              <a:t>粉体を舞い上げながら</a:t>
            </a:r>
            <a:r>
              <a:rPr lang="ja-JP" altLang="en-US" sz="1600" dirty="0"/>
              <a:t>（粉</a:t>
            </a:r>
            <a:r>
              <a:rPr lang="ja-JP" altLang="en-US" sz="1600" dirty="0" err="1"/>
              <a:t>じん</a:t>
            </a:r>
            <a:r>
              <a:rPr lang="ja-JP" altLang="en-US" sz="1600" dirty="0"/>
              <a:t>雲を形成しながら）大量に混入し、</a:t>
            </a:r>
            <a:r>
              <a:rPr lang="en-US" altLang="ja-JP" sz="1600" dirty="0" smtClean="0"/>
              <a:t>T 100</a:t>
            </a:r>
            <a:r>
              <a:rPr lang="ja-JP" altLang="en-US" sz="1600" dirty="0"/>
              <a:t>から払い出される。その際に撹拌により</a:t>
            </a:r>
            <a:r>
              <a:rPr lang="ja-JP" altLang="en-US" sz="1600" b="1" dirty="0">
                <a:solidFill>
                  <a:srgbClr val="FF0000"/>
                </a:solidFill>
              </a:rPr>
              <a:t>帯電していた粉体に静電気放電</a:t>
            </a:r>
            <a:r>
              <a:rPr lang="ja-JP" altLang="en-US" sz="1600" dirty="0"/>
              <a:t>により着火し、「</a:t>
            </a:r>
            <a:r>
              <a:rPr lang="en-US" altLang="ja-JP" sz="1600" dirty="0" smtClean="0"/>
              <a:t>T 100</a:t>
            </a:r>
            <a:r>
              <a:rPr lang="ja-JP" altLang="en-US" sz="1600" dirty="0"/>
              <a:t>内で粉</a:t>
            </a:r>
            <a:r>
              <a:rPr lang="ja-JP" altLang="en-US" sz="1600" dirty="0" err="1"/>
              <a:t>じん</a:t>
            </a:r>
            <a:r>
              <a:rPr lang="ja-JP" altLang="en-US" sz="1600" dirty="0"/>
              <a:t>爆発が発生する可能性」がある</a:t>
            </a:r>
            <a:r>
              <a:rPr lang="ja-JP" altLang="en-US" sz="1600" dirty="0" smtClean="0"/>
              <a:t>。</a:t>
            </a:r>
          </a:p>
          <a:p>
            <a:endParaRPr kumimoji="1" lang="ja-JP" altLang="en-US" sz="1600" dirty="0"/>
          </a:p>
          <a:p>
            <a:r>
              <a:rPr lang="en-US" altLang="ja-JP" sz="1600" dirty="0" smtClean="0"/>
              <a:t>T 100</a:t>
            </a:r>
            <a:r>
              <a:rPr lang="ja-JP" altLang="en-US" sz="1600" dirty="0" smtClean="0"/>
              <a:t>内で粉</a:t>
            </a:r>
            <a:r>
              <a:rPr lang="ja-JP" altLang="en-US" sz="1600" dirty="0" err="1" smtClean="0"/>
              <a:t>じん</a:t>
            </a:r>
            <a:r>
              <a:rPr lang="ja-JP" altLang="en-US" sz="1600" dirty="0" smtClean="0"/>
              <a:t>爆発が発生する可能性がある。</a:t>
            </a:r>
            <a:endParaRPr kumimoji="1" lang="ja-JP" altLang="en-US" dirty="0"/>
          </a:p>
        </p:txBody>
      </p:sp>
    </p:spTree>
    <p:extLst>
      <p:ext uri="{BB962C8B-B14F-4D97-AF65-F5344CB8AC3E}">
        <p14:creationId xmlns:p14="http://schemas.microsoft.com/office/powerpoint/2010/main" val="387395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anim calcmode="lin" valueType="num">
                                      <p:cBhvr>
                                        <p:cTn id="8" dur="3000" fill="hold"/>
                                        <p:tgtEl>
                                          <p:spTgt spid="3"/>
                                        </p:tgtEl>
                                        <p:attrNameLst>
                                          <p:attrName>ppt_x</p:attrName>
                                        </p:attrNameLst>
                                      </p:cBhvr>
                                      <p:tavLst>
                                        <p:tav tm="0">
                                          <p:val>
                                            <p:strVal val="#ppt_x"/>
                                          </p:val>
                                        </p:tav>
                                        <p:tav tm="100000">
                                          <p:val>
                                            <p:strVal val="#ppt_x"/>
                                          </p:val>
                                        </p:tav>
                                      </p:tavLst>
                                    </p:anim>
                                    <p:anim calcmode="lin" valueType="num">
                                      <p:cBhvr>
                                        <p:cTn id="9" dur="3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
            </a:r>
            <a:r>
              <a:rPr kumimoji="1" lang="ja-JP" altLang="en-US" dirty="0" smtClean="0"/>
              <a:t>工程の概要</a:t>
            </a:r>
            <a:r>
              <a:rPr lang="en-US" altLang="ja-JP" dirty="0"/>
              <a:t>】</a:t>
            </a:r>
            <a:endParaRPr kumimoji="1" lang="ja-JP" altLang="en-US" dirty="0"/>
          </a:p>
        </p:txBody>
      </p:sp>
      <p:pic>
        <p:nvPicPr>
          <p:cNvPr id="4" name="コンテンツ プレースホルダー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35699" y="1430697"/>
            <a:ext cx="6953242" cy="5199610"/>
          </a:xfrm>
          <a:prstGeom prst="rect">
            <a:avLst/>
          </a:prstGeom>
          <a:noFill/>
          <a:ln>
            <a:noFill/>
          </a:ln>
        </p:spPr>
      </p:pic>
      <p:sp>
        <p:nvSpPr>
          <p:cNvPr id="5" name="テキスト ボックス 4"/>
          <p:cNvSpPr txBox="1"/>
          <p:nvPr/>
        </p:nvSpPr>
        <p:spPr>
          <a:xfrm>
            <a:off x="5589037" y="618224"/>
            <a:ext cx="2031325" cy="646331"/>
          </a:xfrm>
          <a:prstGeom prst="rect">
            <a:avLst/>
          </a:prstGeom>
          <a:noFill/>
        </p:spPr>
        <p:txBody>
          <a:bodyPr wrap="none" rtlCol="0">
            <a:spAutoFit/>
          </a:bodyPr>
          <a:lstStyle/>
          <a:p>
            <a:r>
              <a:rPr kumimoji="1" lang="ja-JP" altLang="en-US" sz="3600" dirty="0" smtClean="0"/>
              <a:t>１．準備</a:t>
            </a:r>
            <a:endParaRPr kumimoji="1" lang="ja-JP" altLang="en-US" sz="3600" dirty="0"/>
          </a:p>
        </p:txBody>
      </p:sp>
      <p:sp>
        <p:nvSpPr>
          <p:cNvPr id="7" name="左矢印吹き出し 6"/>
          <p:cNvSpPr/>
          <p:nvPr/>
        </p:nvSpPr>
        <p:spPr>
          <a:xfrm>
            <a:off x="4616342" y="3986205"/>
            <a:ext cx="3470987"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①</a:t>
            </a:r>
            <a:r>
              <a:rPr kumimoji="1" lang="en-US" altLang="ja-JP" sz="2400" dirty="0" smtClean="0">
                <a:solidFill>
                  <a:schemeClr val="tx1"/>
                </a:solidFill>
              </a:rPr>
              <a:t>T100</a:t>
            </a:r>
            <a:r>
              <a:rPr kumimoji="1" lang="ja-JP" altLang="en-US" sz="2400" dirty="0" smtClean="0">
                <a:solidFill>
                  <a:schemeClr val="tx1"/>
                </a:solidFill>
              </a:rPr>
              <a:t>の内部確認</a:t>
            </a:r>
          </a:p>
          <a:p>
            <a:pPr algn="ctr"/>
            <a:r>
              <a:rPr kumimoji="1" lang="ja-JP" altLang="en-US" sz="2400" dirty="0" smtClean="0">
                <a:solidFill>
                  <a:schemeClr val="tx1"/>
                </a:solidFill>
              </a:rPr>
              <a:t>（残留物など含む）</a:t>
            </a:r>
            <a:endParaRPr kumimoji="1" lang="ja-JP" altLang="en-US" sz="2400" dirty="0">
              <a:solidFill>
                <a:schemeClr val="tx1"/>
              </a:solidFill>
            </a:endParaRPr>
          </a:p>
        </p:txBody>
      </p:sp>
      <p:sp>
        <p:nvSpPr>
          <p:cNvPr id="8" name="左矢印吹き出し 7"/>
          <p:cNvSpPr/>
          <p:nvPr/>
        </p:nvSpPr>
        <p:spPr>
          <a:xfrm>
            <a:off x="4616342" y="3987688"/>
            <a:ext cx="3470987"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②窒素置換</a:t>
            </a:r>
            <a:endParaRPr kumimoji="1" lang="ja-JP" altLang="en-US" sz="2400" dirty="0">
              <a:solidFill>
                <a:schemeClr val="tx1"/>
              </a:solidFill>
            </a:endParaRPr>
          </a:p>
        </p:txBody>
      </p:sp>
      <p:sp>
        <p:nvSpPr>
          <p:cNvPr id="10" name="テキスト ボックス 9"/>
          <p:cNvSpPr txBox="1"/>
          <p:nvPr/>
        </p:nvSpPr>
        <p:spPr>
          <a:xfrm>
            <a:off x="4616342" y="3499647"/>
            <a:ext cx="2031325" cy="369332"/>
          </a:xfrm>
          <a:prstGeom prst="rect">
            <a:avLst/>
          </a:prstGeom>
          <a:solidFill>
            <a:srgbClr val="FFFF00"/>
          </a:solidFill>
          <a:ln w="19050">
            <a:solidFill>
              <a:schemeClr val="tx1"/>
            </a:solidFill>
          </a:ln>
        </p:spPr>
        <p:txBody>
          <a:bodyPr wrap="none" rtlCol="0">
            <a:spAutoFit/>
          </a:bodyPr>
          <a:lstStyle/>
          <a:p>
            <a:r>
              <a:rPr kumimoji="1" lang="ja-JP" altLang="en-US" dirty="0" smtClean="0"/>
              <a:t>マンホール　開閉</a:t>
            </a:r>
            <a:endParaRPr kumimoji="1" lang="ja-JP" altLang="en-US" dirty="0"/>
          </a:p>
        </p:txBody>
      </p:sp>
      <p:sp>
        <p:nvSpPr>
          <p:cNvPr id="11" name="右矢印 10"/>
          <p:cNvSpPr/>
          <p:nvPr/>
        </p:nvSpPr>
        <p:spPr>
          <a:xfrm>
            <a:off x="2085653" y="3095507"/>
            <a:ext cx="1985230" cy="486558"/>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smtClean="0"/>
              <a:t>Ｎ</a:t>
            </a:r>
            <a:r>
              <a:rPr kumimoji="1" lang="ja-JP" altLang="en-US" sz="1050" dirty="0" smtClean="0"/>
              <a:t>２</a:t>
            </a:r>
            <a:endParaRPr kumimoji="1" lang="ja-JP" altLang="en-US" dirty="0"/>
          </a:p>
        </p:txBody>
      </p:sp>
      <p:sp>
        <p:nvSpPr>
          <p:cNvPr id="3" name="テキスト ボックス 2"/>
          <p:cNvSpPr txBox="1"/>
          <p:nvPr/>
        </p:nvSpPr>
        <p:spPr>
          <a:xfrm>
            <a:off x="1494056" y="2503824"/>
            <a:ext cx="6458948" cy="2246769"/>
          </a:xfrm>
          <a:prstGeom prst="rect">
            <a:avLst/>
          </a:prstGeom>
          <a:solidFill>
            <a:schemeClr val="accent1">
              <a:lumMod val="20000"/>
              <a:lumOff val="8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sz="2800" dirty="0" smtClean="0"/>
              <a:t>今回取り上げている実施事例は、主原料（粉体）と副原料（粉体）を混合させた後、後工程にある混練機に払い出す」という</a:t>
            </a:r>
            <a:r>
              <a:rPr lang="ja-JP" altLang="en-US" sz="2800" dirty="0"/>
              <a:t>一般的</a:t>
            </a:r>
            <a:r>
              <a:rPr lang="ja-JP" altLang="en-US" sz="2800" dirty="0" smtClean="0"/>
              <a:t>な粉体の混合プロセスです。</a:t>
            </a:r>
            <a:endParaRPr kumimoji="1" lang="ja-JP" altLang="en-US" sz="2800" dirty="0"/>
          </a:p>
        </p:txBody>
      </p:sp>
    </p:spTree>
    <p:extLst>
      <p:ext uri="{BB962C8B-B14F-4D97-AF65-F5344CB8AC3E}">
        <p14:creationId xmlns:p14="http://schemas.microsoft.com/office/powerpoint/2010/main" val="1691060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2" fill="hold" grpId="1" nodeType="clickEffect">
                                  <p:stCondLst>
                                    <p:cond delay="0"/>
                                  </p:stCondLst>
                                  <p:childTnLst>
                                    <p:anim calcmode="lin" valueType="num">
                                      <p:cBhvr additive="base">
                                        <p:cTn id="12" dur="500"/>
                                        <p:tgtEl>
                                          <p:spTgt spid="3"/>
                                        </p:tgtEl>
                                        <p:attrNameLst>
                                          <p:attrName>ppt_x</p:attrName>
                                        </p:attrNameLst>
                                      </p:cBhvr>
                                      <p:tavLst>
                                        <p:tav tm="0">
                                          <p:val>
                                            <p:strVal val="ppt_x"/>
                                          </p:val>
                                        </p:tav>
                                        <p:tav tm="100000">
                                          <p:val>
                                            <p:strVal val="1+ppt_w/2"/>
                                          </p:val>
                                        </p:tav>
                                      </p:tavLst>
                                    </p:anim>
                                    <p:anim calcmode="lin" valueType="num">
                                      <p:cBhvr additive="base">
                                        <p:cTn id="13" dur="500"/>
                                        <p:tgtEl>
                                          <p:spTgt spid="3"/>
                                        </p:tgtEl>
                                        <p:attrNameLst>
                                          <p:attrName>ppt_y</p:attrName>
                                        </p:attrNameLst>
                                      </p:cBhvr>
                                      <p:tavLst>
                                        <p:tav tm="0">
                                          <p:val>
                                            <p:strVal val="ppt_y"/>
                                          </p:val>
                                        </p:tav>
                                        <p:tav tm="100000">
                                          <p:val>
                                            <p:strVal val="ppt_y"/>
                                          </p:val>
                                        </p:tav>
                                      </p:tavLst>
                                    </p:anim>
                                    <p:set>
                                      <p:cBhvr>
                                        <p:cTn id="14" dur="1" fill="hold">
                                          <p:stCondLst>
                                            <p:cond delay="499"/>
                                          </p:stCondLst>
                                        </p:cTn>
                                        <p:tgtEl>
                                          <p:spTgt spid="3"/>
                                        </p:tgtEl>
                                        <p:attrNameLst>
                                          <p:attrName>style.visibility</p:attrName>
                                        </p:attrNameLst>
                                      </p:cBhvr>
                                      <p:to>
                                        <p:strVal val="hidden"/>
                                      </p:to>
                                    </p:set>
                                  </p:childTnLst>
                                </p:cTn>
                              </p:par>
                            </p:childTnLst>
                          </p:cTn>
                        </p:par>
                        <p:par>
                          <p:cTn id="15" fill="hold">
                            <p:stCondLst>
                              <p:cond delay="500"/>
                            </p:stCondLst>
                            <p:childTnLst>
                              <p:par>
                                <p:cTn id="16" presetID="2" presetClass="entr" presetSubtype="2"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1+#ppt_w/2"/>
                                          </p:val>
                                        </p:tav>
                                        <p:tav tm="100000">
                                          <p:val>
                                            <p:strVal val="#ppt_x"/>
                                          </p:val>
                                        </p:tav>
                                      </p:tavLst>
                                    </p:anim>
                                    <p:anim calcmode="lin" valueType="num">
                                      <p:cBhvr additive="base">
                                        <p:cTn id="1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1+#ppt_w/2"/>
                                          </p:val>
                                        </p:tav>
                                        <p:tav tm="100000">
                                          <p:val>
                                            <p:strVal val="#ppt_x"/>
                                          </p:val>
                                        </p:tav>
                                      </p:tavLst>
                                    </p:anim>
                                    <p:anim calcmode="lin" valueType="num">
                                      <p:cBhvr additive="base">
                                        <p:cTn id="25"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grpId="1" nodeType="clickEffect">
                                  <p:stCondLst>
                                    <p:cond delay="0"/>
                                  </p:stCondLst>
                                  <p:childTnLst>
                                    <p:animEffect transition="out" filter="fade">
                                      <p:cBhvr>
                                        <p:cTn id="34" dur="500"/>
                                        <p:tgtEl>
                                          <p:spTgt spid="10"/>
                                        </p:tgtEl>
                                      </p:cBhvr>
                                    </p:animEffect>
                                    <p:set>
                                      <p:cBhvr>
                                        <p:cTn id="35" dur="1" fill="hold">
                                          <p:stCondLst>
                                            <p:cond delay="499"/>
                                          </p:stCondLst>
                                        </p:cTn>
                                        <p:tgtEl>
                                          <p:spTgt spid="10"/>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 presetClass="entr" presetSubtype="2"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additive="base">
                                        <p:cTn id="40" dur="500" fill="hold"/>
                                        <p:tgtEl>
                                          <p:spTgt spid="8"/>
                                        </p:tgtEl>
                                        <p:attrNameLst>
                                          <p:attrName>ppt_x</p:attrName>
                                        </p:attrNameLst>
                                      </p:cBhvr>
                                      <p:tavLst>
                                        <p:tav tm="0">
                                          <p:val>
                                            <p:strVal val="1+#ppt_w/2"/>
                                          </p:val>
                                        </p:tav>
                                        <p:tav tm="100000">
                                          <p:val>
                                            <p:strVal val="#ppt_x"/>
                                          </p:val>
                                        </p:tav>
                                      </p:tavLst>
                                    </p:anim>
                                    <p:anim calcmode="lin" valueType="num">
                                      <p:cBhvr additive="base">
                                        <p:cTn id="41"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2" presetClass="entr" presetSubtype="8" repeatCount="3000" fill="hold" grpId="0" nodeType="clickEffect">
                                  <p:stCondLst>
                                    <p:cond delay="0"/>
                                  </p:stCondLst>
                                  <p:childTnLst>
                                    <p:set>
                                      <p:cBhvr>
                                        <p:cTn id="45" dur="1" fill="hold">
                                          <p:stCondLst>
                                            <p:cond delay="0"/>
                                          </p:stCondLst>
                                        </p:cTn>
                                        <p:tgtEl>
                                          <p:spTgt spid="11">
                                            <p:bg/>
                                          </p:spTgt>
                                        </p:tgtEl>
                                        <p:attrNameLst>
                                          <p:attrName>style.visibility</p:attrName>
                                        </p:attrNameLst>
                                      </p:cBhvr>
                                      <p:to>
                                        <p:strVal val="visible"/>
                                      </p:to>
                                    </p:set>
                                    <p:animEffect transition="in" filter="wipe(left)">
                                      <p:cBhvr>
                                        <p:cTn id="46" dur="1000"/>
                                        <p:tgtEl>
                                          <p:spTgt spid="11">
                                            <p:bg/>
                                          </p:spTgt>
                                        </p:tgtEl>
                                      </p:cBhvr>
                                    </p:animEffect>
                                  </p:childTnLst>
                                </p:cTn>
                              </p:par>
                              <p:par>
                                <p:cTn id="47" presetID="22" presetClass="entr" presetSubtype="8" repeatCount="3000" fill="hold" grpId="0" nodeType="withEffect">
                                  <p:stCondLst>
                                    <p:cond delay="0"/>
                                  </p:stCondLst>
                                  <p:childTnLst>
                                    <p:set>
                                      <p:cBhvr>
                                        <p:cTn id="48" dur="1" fill="hold">
                                          <p:stCondLst>
                                            <p:cond delay="0"/>
                                          </p:stCondLst>
                                        </p:cTn>
                                        <p:tgtEl>
                                          <p:spTgt spid="11">
                                            <p:txEl>
                                              <p:pRg st="0" end="0"/>
                                            </p:txEl>
                                          </p:spTgt>
                                        </p:tgtEl>
                                        <p:attrNameLst>
                                          <p:attrName>style.visibility</p:attrName>
                                        </p:attrNameLst>
                                      </p:cBhvr>
                                      <p:to>
                                        <p:strVal val="visible"/>
                                      </p:to>
                                    </p:set>
                                    <p:animEffect transition="in" filter="wipe(left)">
                                      <p:cBhvr>
                                        <p:cTn id="49" dur="1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animBg="1"/>
      <p:bldP spid="10" grpId="0" animBg="1"/>
      <p:bldP spid="10" grpId="1" animBg="1"/>
      <p:bldP spid="11" grpId="0" build="allAtOnce" animBg="1"/>
      <p:bldP spid="3" grpId="0" animBg="1"/>
      <p:bldP spid="3"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6313" y="624110"/>
            <a:ext cx="7158087" cy="1623790"/>
          </a:xfrm>
        </p:spPr>
        <p:txBody>
          <a:bodyPr>
            <a:normAutofit/>
          </a:bodyPr>
          <a:lstStyle/>
          <a:p>
            <a:pPr algn="ctr"/>
            <a:r>
              <a:rPr lang="en-US" altLang="ja-JP" sz="4000" dirty="0" smtClean="0"/>
              <a:t>STEP2</a:t>
            </a:r>
            <a:br>
              <a:rPr lang="en-US" altLang="ja-JP" sz="4000" dirty="0" smtClean="0"/>
            </a:br>
            <a:r>
              <a:rPr lang="ja-JP" altLang="en-US" dirty="0" smtClean="0"/>
              <a:t>リスクアセスメント</a:t>
            </a:r>
            <a:r>
              <a:rPr lang="ja-JP" altLang="en-US" dirty="0"/>
              <a:t>等の実施</a:t>
            </a:r>
            <a:br>
              <a:rPr lang="ja-JP" altLang="en-US" dirty="0"/>
            </a:br>
            <a:r>
              <a:rPr lang="ja-JP" altLang="en-US" sz="2200" dirty="0" smtClean="0"/>
              <a:t>②</a:t>
            </a:r>
            <a:r>
              <a:rPr lang="ja-JP" altLang="en-US" sz="2200" dirty="0"/>
              <a:t>シナリオに対するリスクの見積りとリスク</a:t>
            </a:r>
            <a:r>
              <a:rPr lang="ja-JP" altLang="en-US" sz="2200" dirty="0" smtClean="0"/>
              <a:t>評価</a:t>
            </a:r>
            <a:endParaRPr kumimoji="1" lang="ja-JP" altLang="en-US" sz="2700" dirty="0"/>
          </a:p>
        </p:txBody>
      </p:sp>
      <p:sp>
        <p:nvSpPr>
          <p:cNvPr id="3" name="コンテンツ プレースホルダー 3"/>
          <p:cNvSpPr>
            <a:spLocks noGrp="1"/>
          </p:cNvSpPr>
          <p:nvPr>
            <p:ph idx="1"/>
          </p:nvPr>
        </p:nvSpPr>
        <p:spPr>
          <a:xfrm>
            <a:off x="1244338" y="2161880"/>
            <a:ext cx="7629426" cy="4550005"/>
          </a:xfrm>
        </p:spPr>
        <p:txBody>
          <a:bodyPr>
            <a:normAutofit/>
          </a:bodyPr>
          <a:lstStyle/>
          <a:p>
            <a:r>
              <a:rPr kumimoji="1" lang="ja-JP" altLang="en-US" dirty="0" smtClean="0"/>
              <a:t>（１）引き金事象、プロセス異常（プロセス変数のずれなどの異常伝播）、及びプロセス災害の発生を防ぐために既に設置されているリスク低減措置の有無を確認します。</a:t>
            </a:r>
            <a:r>
              <a:rPr kumimoji="1" lang="ja-JP" altLang="en-US" b="1" dirty="0" smtClean="0">
                <a:solidFill>
                  <a:srgbClr val="FF0000"/>
                </a:solidFill>
              </a:rPr>
              <a:t>既存のリスク低減措置</a:t>
            </a:r>
            <a:r>
              <a:rPr kumimoji="1" lang="ja-JP" altLang="en-US" dirty="0" smtClean="0"/>
              <a:t>が存在する場合には、その内容と種類及び目的を記入します。</a:t>
            </a:r>
          </a:p>
          <a:p>
            <a:r>
              <a:rPr lang="ja-JP" altLang="en-US" b="1" dirty="0" smtClean="0">
                <a:solidFill>
                  <a:srgbClr val="FF0000"/>
                </a:solidFill>
              </a:rPr>
              <a:t>不活性雰囲気での混合操作</a:t>
            </a:r>
            <a:r>
              <a:rPr lang="ja-JP" altLang="en-US" dirty="0" smtClean="0"/>
              <a:t>は、粉</a:t>
            </a:r>
            <a:r>
              <a:rPr lang="ja-JP" altLang="en-US" dirty="0" err="1" smtClean="0"/>
              <a:t>じん</a:t>
            </a:r>
            <a:r>
              <a:rPr lang="ja-JP" altLang="en-US" dirty="0" smtClean="0"/>
              <a:t>爆発のリスク顕在化に対するリスク低減措置です。（理由：酸素濃度を低く保てば爆発は起きないからです（燃焼の３要素））</a:t>
            </a:r>
          </a:p>
          <a:p>
            <a:r>
              <a:rPr lang="ja-JP" altLang="en-US" dirty="0" smtClean="0"/>
              <a:t>ラインの窒素置換による粉</a:t>
            </a:r>
            <a:r>
              <a:rPr lang="ja-JP" altLang="en-US" dirty="0" err="1" smtClean="0"/>
              <a:t>じん</a:t>
            </a:r>
            <a:r>
              <a:rPr lang="ja-JP" altLang="en-US" dirty="0" smtClean="0"/>
              <a:t>爆発が生じる頻度を低減するプロセスの運転条件の設定であるため、リスクの低減措置の種類は</a:t>
            </a:r>
            <a:r>
              <a:rPr lang="en-US" altLang="ja-JP" b="1" dirty="0" smtClean="0">
                <a:solidFill>
                  <a:srgbClr val="FF0000"/>
                </a:solidFill>
              </a:rPr>
              <a:t>【B)</a:t>
            </a:r>
            <a:r>
              <a:rPr lang="ja-JP" altLang="en-US" b="1" dirty="0" smtClean="0">
                <a:solidFill>
                  <a:srgbClr val="FF0000"/>
                </a:solidFill>
              </a:rPr>
              <a:t>工学的対策</a:t>
            </a:r>
            <a:r>
              <a:rPr lang="en-US" altLang="ja-JP" b="1" dirty="0" smtClean="0">
                <a:solidFill>
                  <a:srgbClr val="FF0000"/>
                </a:solidFill>
              </a:rPr>
              <a:t>】</a:t>
            </a:r>
            <a:r>
              <a:rPr lang="ja-JP" altLang="en-US" dirty="0" smtClean="0"/>
              <a:t>です。また、初期事象（</a:t>
            </a:r>
            <a:r>
              <a:rPr lang="en-US" altLang="ja-JP" dirty="0" smtClean="0"/>
              <a:t>V109</a:t>
            </a:r>
            <a:r>
              <a:rPr lang="ja-JP" altLang="en-US" dirty="0" smtClean="0"/>
              <a:t>の内部漏れ）発生から粉</a:t>
            </a:r>
            <a:r>
              <a:rPr lang="ja-JP" altLang="en-US" dirty="0" err="1" smtClean="0"/>
              <a:t>じん</a:t>
            </a:r>
            <a:r>
              <a:rPr lang="ja-JP" altLang="en-US" dirty="0" smtClean="0"/>
              <a:t>爆発発生までの異常伝播のうちの一つである酸素供給源を断つ対策であることから、リスク低減措置の目的は</a:t>
            </a:r>
            <a:r>
              <a:rPr lang="en-US" altLang="ja-JP" b="1" dirty="0" smtClean="0">
                <a:solidFill>
                  <a:srgbClr val="FF0000"/>
                </a:solidFill>
              </a:rPr>
              <a:t>【c)</a:t>
            </a:r>
            <a:r>
              <a:rPr lang="ja-JP" altLang="en-US" b="1" dirty="0" smtClean="0">
                <a:solidFill>
                  <a:srgbClr val="FF0000"/>
                </a:solidFill>
              </a:rPr>
              <a:t>事故発生防止対策</a:t>
            </a:r>
            <a:r>
              <a:rPr lang="en-US" altLang="ja-JP" b="1" dirty="0" smtClean="0">
                <a:solidFill>
                  <a:srgbClr val="FF0000"/>
                </a:solidFill>
              </a:rPr>
              <a:t>】</a:t>
            </a:r>
            <a:r>
              <a:rPr lang="ja-JP" altLang="en-US" dirty="0" smtClean="0"/>
              <a:t>です。</a:t>
            </a:r>
            <a:endParaRPr lang="en-US" altLang="ja-JP" dirty="0" smtClean="0"/>
          </a:p>
          <a:p>
            <a:pPr marL="0" indent="0">
              <a:buNone/>
            </a:pPr>
            <a:r>
              <a:rPr lang="en-US" altLang="ja-JP" dirty="0" smtClean="0"/>
              <a:t>※</a:t>
            </a:r>
            <a:r>
              <a:rPr lang="ja-JP" altLang="en-US" dirty="0" smtClean="0"/>
              <a:t>　</a:t>
            </a:r>
            <a:r>
              <a:rPr lang="en-US" altLang="ja-JP" dirty="0" smtClean="0"/>
              <a:t>STEP2</a:t>
            </a:r>
            <a:r>
              <a:rPr lang="ja-JP" altLang="en-US" dirty="0" smtClean="0"/>
              <a:t>①</a:t>
            </a:r>
            <a:r>
              <a:rPr lang="en-US" altLang="ja-JP" dirty="0" smtClean="0"/>
              <a:t>(1)</a:t>
            </a:r>
            <a:r>
              <a:rPr lang="ja-JP" altLang="en-US" dirty="0" smtClean="0"/>
              <a:t>で操作目的を明確にしていますが、これが既存のリスク　　　低減措置の有無を判断するヒントになる場合があります。</a:t>
            </a:r>
          </a:p>
        </p:txBody>
      </p:sp>
      <p:sp>
        <p:nvSpPr>
          <p:cNvPr id="4" name="テキスト ボックス 3"/>
          <p:cNvSpPr txBox="1"/>
          <p:nvPr/>
        </p:nvSpPr>
        <p:spPr>
          <a:xfrm>
            <a:off x="1254976" y="3391101"/>
            <a:ext cx="7555037" cy="1015663"/>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　既存のリスク低減措置の設計意図（役割、目的）を把握するために、その「種類（</a:t>
            </a:r>
            <a:r>
              <a:rPr lang="en-US" altLang="ja-JP" sz="2000" dirty="0" smtClean="0"/>
              <a:t>A</a:t>
            </a:r>
            <a:r>
              <a:rPr lang="ja-JP" altLang="en-US" sz="2000" dirty="0" smtClean="0"/>
              <a:t>～</a:t>
            </a:r>
            <a:r>
              <a:rPr lang="en-US" altLang="ja-JP" sz="2000" dirty="0" smtClean="0"/>
              <a:t>D</a:t>
            </a:r>
            <a:r>
              <a:rPr lang="ja-JP" altLang="en-US" sz="2000" dirty="0" smtClean="0"/>
              <a:t>）」「目的（</a:t>
            </a:r>
            <a:r>
              <a:rPr lang="en-US" altLang="ja-JP" sz="2000" dirty="0" smtClean="0"/>
              <a:t>a</a:t>
            </a:r>
            <a:r>
              <a:rPr lang="ja-JP" altLang="en-US" sz="2000" dirty="0" smtClean="0"/>
              <a:t>～</a:t>
            </a:r>
            <a:r>
              <a:rPr lang="en-US" altLang="ja-JP" sz="2000" dirty="0" smtClean="0"/>
              <a:t>d</a:t>
            </a:r>
            <a:r>
              <a:rPr lang="ja-JP" altLang="en-US" sz="2000" dirty="0"/>
              <a:t> ） </a:t>
            </a:r>
            <a:r>
              <a:rPr lang="ja-JP" altLang="en-US" sz="2000" dirty="0" smtClean="0"/>
              <a:t>」を明記しておきます。</a:t>
            </a:r>
            <a:endParaRPr kumimoji="1" lang="ja-JP" altLang="en-US" dirty="0"/>
          </a:p>
        </p:txBody>
      </p:sp>
    </p:spTree>
    <p:extLst>
      <p:ext uri="{BB962C8B-B14F-4D97-AF65-F5344CB8AC3E}">
        <p14:creationId xmlns:p14="http://schemas.microsoft.com/office/powerpoint/2010/main" val="690137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1+#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xit" presetSubtype="2" fill="hold" grpId="1" nodeType="clickEffect">
                                  <p:stCondLst>
                                    <p:cond delay="0"/>
                                  </p:stCondLst>
                                  <p:childTnLst>
                                    <p:anim calcmode="lin" valueType="num">
                                      <p:cBhvr additive="base">
                                        <p:cTn id="17" dur="500"/>
                                        <p:tgtEl>
                                          <p:spTgt spid="4"/>
                                        </p:tgtEl>
                                        <p:attrNameLst>
                                          <p:attrName>ppt_x</p:attrName>
                                        </p:attrNameLst>
                                      </p:cBhvr>
                                      <p:tavLst>
                                        <p:tav tm="0">
                                          <p:val>
                                            <p:strVal val="ppt_x"/>
                                          </p:val>
                                        </p:tav>
                                        <p:tav tm="100000">
                                          <p:val>
                                            <p:strVal val="1+ppt_w/2"/>
                                          </p:val>
                                        </p:tav>
                                      </p:tavLst>
                                    </p:anim>
                                    <p:anim calcmode="lin" valueType="num">
                                      <p:cBhvr additive="base">
                                        <p:cTn id="18" dur="500"/>
                                        <p:tgtEl>
                                          <p:spTgt spid="4"/>
                                        </p:tgtEl>
                                        <p:attrNameLst>
                                          <p:attrName>ppt_y</p:attrName>
                                        </p:attrNameLst>
                                      </p:cBhvr>
                                      <p:tavLst>
                                        <p:tav tm="0">
                                          <p:val>
                                            <p:strVal val="ppt_y"/>
                                          </p:val>
                                        </p:tav>
                                        <p:tav tm="100000">
                                          <p:val>
                                            <p:strVal val="ppt_y"/>
                                          </p:val>
                                        </p:tav>
                                      </p:tavLst>
                                    </p:anim>
                                    <p:set>
                                      <p:cBhvr>
                                        <p:cTn id="19" dur="1" fill="hold">
                                          <p:stCondLst>
                                            <p:cond delay="499"/>
                                          </p:stCondLst>
                                        </p:cTn>
                                        <p:tgtEl>
                                          <p:spTgt spid="4"/>
                                        </p:tgtEl>
                                        <p:attrNameLst>
                                          <p:attrName>style.visibility</p:attrName>
                                        </p:attrNameLst>
                                      </p:cBhvr>
                                      <p:to>
                                        <p:strVal val="hidden"/>
                                      </p:to>
                                    </p:set>
                                  </p:childTnLst>
                                </p:cTn>
                              </p:par>
                            </p:childTnLst>
                          </p:cTn>
                        </p:par>
                        <p:par>
                          <p:cTn id="20" fill="hold">
                            <p:stCondLst>
                              <p:cond delay="500"/>
                            </p:stCondLst>
                            <p:childTnLst>
                              <p:par>
                                <p:cTn id="21" presetID="2" presetClass="entr" presetSubtype="2"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4"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433165430"/>
              </p:ext>
            </p:extLst>
          </p:nvPr>
        </p:nvGraphicFramePr>
        <p:xfrm>
          <a:off x="1279942" y="1369564"/>
          <a:ext cx="6591300" cy="5017363"/>
        </p:xfrm>
        <a:graphic>
          <a:graphicData uri="http://schemas.openxmlformats.org/drawingml/2006/table">
            <a:tbl>
              <a:tblPr>
                <a:tableStyleId>{5C22544A-7EE6-4342-B048-85BDC9FD1C3A}</a:tableStyleId>
              </a:tblPr>
              <a:tblGrid>
                <a:gridCol w="284906"/>
                <a:gridCol w="1096678"/>
                <a:gridCol w="4113750"/>
                <a:gridCol w="1095966"/>
              </a:tblGrid>
              <a:tr h="250546">
                <a:tc gridSpan="4">
                  <a:txBody>
                    <a:bodyPr/>
                    <a:lstStyle/>
                    <a:p>
                      <a:pPr algn="l" fontAlgn="b"/>
                      <a:r>
                        <a:rPr lang="en-US" altLang="ja-JP" sz="1800" u="none" strike="noStrike" dirty="0">
                          <a:effectLst/>
                        </a:rPr>
                        <a:t>STEP 2</a:t>
                      </a:r>
                      <a:r>
                        <a:rPr lang="ja-JP" altLang="en-US" sz="1800" u="none" strike="noStrike" dirty="0">
                          <a:effectLst/>
                        </a:rPr>
                        <a:t>　リスクアセスメント等の実施</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r>
              <a:tr h="405189">
                <a:tc rowSpan="3">
                  <a:txBody>
                    <a:bodyPr/>
                    <a:lstStyle/>
                    <a:p>
                      <a:pPr marL="36000" algn="ctr" fontAlgn="ctr"/>
                      <a:r>
                        <a:rPr lang="ja-JP" altLang="en-US" sz="1400" b="0" i="0" u="none" strike="noStrike" dirty="0" smtClean="0">
                          <a:solidFill>
                            <a:srgbClr val="000000"/>
                          </a:solidFill>
                          <a:effectLst/>
                          <a:latin typeface="+mn-ea"/>
                          <a:ea typeface="+mn-ea"/>
                        </a:rPr>
                        <a:t>①引き金事象特定とシナリオ同定</a:t>
                      </a:r>
                      <a:endParaRPr lang="ja-JP" altLang="en-US" sz="1400" b="0" i="0" u="none" strike="noStrike" dirty="0">
                        <a:solidFill>
                          <a:srgbClr val="000000"/>
                        </a:solidFill>
                        <a:effectLst/>
                        <a:latin typeface="+mn-ea"/>
                        <a:ea typeface="+mn-ea"/>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rowSpan="2">
                  <a:txBody>
                    <a:bodyPr/>
                    <a:lstStyle/>
                    <a:p>
                      <a:pPr marL="36000" algn="l" fontAlgn="ctr"/>
                      <a:r>
                        <a:rPr lang="ja-JP" altLang="en-US" sz="1400" b="0" i="0" u="none" strike="noStrike" dirty="0" smtClean="0">
                          <a:solidFill>
                            <a:srgbClr val="000000"/>
                          </a:solidFill>
                          <a:effectLst/>
                          <a:latin typeface="+mn-ea"/>
                          <a:ea typeface="+mn-ea"/>
                        </a:rPr>
                        <a:t>引き金事象</a:t>
                      </a:r>
                    </a:p>
                    <a:p>
                      <a:pPr marL="36000" marR="0" lvl="0" indent="0" algn="l" defTabSz="457200" rtl="0" eaLnBrk="1" fontAlgn="ctr" latinLnBrk="0" hangingPunct="1">
                        <a:lnSpc>
                          <a:spcPct val="100000"/>
                        </a:lnSpc>
                        <a:spcBef>
                          <a:spcPts val="0"/>
                        </a:spcBef>
                        <a:spcAft>
                          <a:spcPts val="0"/>
                        </a:spcAft>
                        <a:buClrTx/>
                        <a:buSzTx/>
                        <a:buFontTx/>
                        <a:buNone/>
                        <a:tabLst/>
                        <a:defRPr/>
                      </a:pPr>
                      <a:r>
                        <a:rPr lang="en-US" altLang="ja-JP" sz="1400" b="0" i="0" u="none" strike="noStrike" dirty="0" smtClean="0">
                          <a:solidFill>
                            <a:srgbClr val="000000"/>
                          </a:solidFill>
                          <a:effectLst/>
                          <a:latin typeface="+mn-ea"/>
                          <a:ea typeface="+mn-ea"/>
                        </a:rPr>
                        <a:t>(</a:t>
                      </a:r>
                      <a:r>
                        <a:rPr lang="ja-JP" altLang="en-US" sz="1400" b="0" i="0" u="none" strike="noStrike" dirty="0" smtClean="0">
                          <a:solidFill>
                            <a:srgbClr val="000000"/>
                          </a:solidFill>
                          <a:effectLst/>
                          <a:latin typeface="+mn-ea"/>
                          <a:ea typeface="+mn-ea"/>
                        </a:rPr>
                        <a:t>初期事象</a:t>
                      </a:r>
                      <a:r>
                        <a:rPr lang="en-US" altLang="ja-JP" sz="1400" b="0" i="0" u="none" strike="noStrike" dirty="0" smtClean="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r>
                        <a:rPr lang="en-US" altLang="ja-JP" sz="1600" dirty="0" smtClean="0"/>
                        <a:t>V109</a:t>
                      </a:r>
                      <a:r>
                        <a:rPr lang="ja-JP" altLang="en-US" sz="1600" dirty="0" smtClean="0"/>
                        <a:t>を誤って開とする</a:t>
                      </a:r>
                      <a:endParaRPr lang="ja-JP" altLang="en-US" sz="16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参考</a:t>
                      </a: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表</a:t>
                      </a:r>
                      <a:r>
                        <a:rPr lang="en-US" altLang="ja-JP" sz="1200" b="0" i="0" u="none" strike="noStrike" dirty="0" smtClean="0">
                          <a:solidFill>
                            <a:srgbClr val="000000"/>
                          </a:solidFill>
                          <a:effectLst/>
                          <a:latin typeface="+mn-ea"/>
                          <a:ea typeface="+mn-ea"/>
                        </a:rPr>
                        <a:t>5</a:t>
                      </a:r>
                      <a:r>
                        <a:rPr lang="ja-JP" altLang="en-US" sz="1200" b="0" i="0" u="none" strike="noStrike" dirty="0" smtClean="0">
                          <a:solidFill>
                            <a:srgbClr val="000000"/>
                          </a:solidFill>
                          <a:effectLst/>
                          <a:latin typeface="+mn-ea"/>
                          <a:ea typeface="+mn-ea"/>
                        </a:rPr>
                        <a:t>～</a:t>
                      </a:r>
                      <a:r>
                        <a:rPr lang="en-US" altLang="ja-JP" sz="1200" b="0" i="0" u="none" strike="noStrike" dirty="0" smtClean="0">
                          <a:solidFill>
                            <a:srgbClr val="000000"/>
                          </a:solidFill>
                          <a:effectLst/>
                          <a:latin typeface="+mn-ea"/>
                          <a:ea typeface="+mn-ea"/>
                        </a:rPr>
                        <a:t>7)</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97724">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36000" marR="0" lvl="0" indent="0" algn="l" defTabSz="457200" rtl="0" eaLnBrk="1" fontAlgn="ctr" latinLnBrk="0" hangingPunct="1">
                        <a:lnSpc>
                          <a:spcPct val="100000"/>
                        </a:lnSpc>
                        <a:spcBef>
                          <a:spcPts val="0"/>
                        </a:spcBef>
                        <a:spcAft>
                          <a:spcPts val="0"/>
                        </a:spcAft>
                        <a:buClrTx/>
                        <a:buSzTx/>
                        <a:buFontTx/>
                        <a:buNone/>
                        <a:tabLst/>
                        <a:defRPr/>
                      </a:pP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r>
                        <a:rPr kumimoji="1" lang="en-US" altLang="ja-JP" sz="1600" b="0" dirty="0" smtClean="0">
                          <a:solidFill>
                            <a:schemeClr val="tx1"/>
                          </a:solidFill>
                        </a:rPr>
                        <a:t>V</a:t>
                      </a:r>
                      <a:r>
                        <a:rPr lang="en-US" altLang="ja-JP" sz="1600" b="0" dirty="0" smtClean="0">
                          <a:solidFill>
                            <a:schemeClr val="tx1"/>
                          </a:solidFill>
                        </a:rPr>
                        <a:t>109</a:t>
                      </a:r>
                      <a:r>
                        <a:rPr lang="ja-JP" altLang="en-US" sz="1600" b="0" dirty="0" err="1" smtClean="0">
                          <a:solidFill>
                            <a:schemeClr val="tx1"/>
                          </a:solidFill>
                        </a:rPr>
                        <a:t>が全閉</a:t>
                      </a:r>
                      <a:r>
                        <a:rPr lang="ja-JP" altLang="en-US" sz="1600" b="0" dirty="0" smtClean="0">
                          <a:solidFill>
                            <a:schemeClr val="tx1"/>
                          </a:solidFill>
                        </a:rPr>
                        <a:t>となっていない場合、常に</a:t>
                      </a:r>
                      <a:r>
                        <a:rPr lang="en-US" altLang="ja-JP" sz="1600" b="0" dirty="0" smtClean="0">
                          <a:solidFill>
                            <a:schemeClr val="tx1"/>
                          </a:solidFill>
                        </a:rPr>
                        <a:t>T 100</a:t>
                      </a:r>
                      <a:r>
                        <a:rPr lang="ja-JP" altLang="en-US" sz="1600" b="0" dirty="0" smtClean="0">
                          <a:solidFill>
                            <a:schemeClr val="tx1"/>
                          </a:solidFill>
                        </a:rPr>
                        <a:t>内に空気が流入し続け、その後の「③窒素置換」が不十分となり、</a:t>
                      </a:r>
                      <a:r>
                        <a:rPr lang="en-US" altLang="ja-JP" sz="1600" b="0" dirty="0" smtClean="0">
                          <a:solidFill>
                            <a:schemeClr val="tx1"/>
                          </a:solidFill>
                        </a:rPr>
                        <a:t>T 100</a:t>
                      </a:r>
                      <a:r>
                        <a:rPr lang="ja-JP" altLang="en-US" sz="1600" b="0" dirty="0" smtClean="0">
                          <a:solidFill>
                            <a:schemeClr val="tx1"/>
                          </a:solidFill>
                        </a:rPr>
                        <a:t>内の酸素濃度が限界酸素濃度（</a:t>
                      </a:r>
                      <a:r>
                        <a:rPr lang="en-US" altLang="ja-JP" sz="1600" b="0" dirty="0" smtClean="0">
                          <a:solidFill>
                            <a:schemeClr val="tx1"/>
                          </a:solidFill>
                        </a:rPr>
                        <a:t>LOC</a:t>
                      </a:r>
                      <a:r>
                        <a:rPr lang="ja-JP" altLang="en-US" sz="1600" b="0" dirty="0" smtClean="0">
                          <a:solidFill>
                            <a:schemeClr val="tx1"/>
                          </a:solidFill>
                        </a:rPr>
                        <a:t>）を上回って残存する可能性がある。その後、「⑤払い出し」の間に、空気が</a:t>
                      </a:r>
                      <a:r>
                        <a:rPr lang="en-US" altLang="ja-JP" sz="1600" b="0" dirty="0" smtClean="0">
                          <a:solidFill>
                            <a:schemeClr val="tx1"/>
                          </a:solidFill>
                        </a:rPr>
                        <a:t>T 100</a:t>
                      </a:r>
                      <a:r>
                        <a:rPr lang="ja-JP" altLang="en-US" sz="1600" b="0" dirty="0" smtClean="0">
                          <a:solidFill>
                            <a:schemeClr val="tx1"/>
                          </a:solidFill>
                        </a:rPr>
                        <a:t>内で粉体を舞い上げながら（粉</a:t>
                      </a:r>
                      <a:r>
                        <a:rPr lang="ja-JP" altLang="en-US" sz="1600" b="0" dirty="0" err="1" smtClean="0">
                          <a:solidFill>
                            <a:schemeClr val="tx1"/>
                          </a:solidFill>
                        </a:rPr>
                        <a:t>じん</a:t>
                      </a:r>
                      <a:r>
                        <a:rPr lang="ja-JP" altLang="en-US" sz="1600" b="0" dirty="0" smtClean="0">
                          <a:solidFill>
                            <a:schemeClr val="tx1"/>
                          </a:solidFill>
                        </a:rPr>
                        <a:t>雲を形成しながら）大量に混入し、</a:t>
                      </a:r>
                      <a:r>
                        <a:rPr lang="en-US" altLang="ja-JP" sz="1600" b="0" dirty="0" smtClean="0">
                          <a:solidFill>
                            <a:schemeClr val="tx1"/>
                          </a:solidFill>
                        </a:rPr>
                        <a:t>T 100</a:t>
                      </a:r>
                      <a:r>
                        <a:rPr lang="ja-JP" altLang="en-US" sz="1600" b="0" dirty="0" smtClean="0">
                          <a:solidFill>
                            <a:schemeClr val="tx1"/>
                          </a:solidFill>
                        </a:rPr>
                        <a:t>から払い出される。その際に撹拌により帯電していた粉体に静電気放電により着火し、「</a:t>
                      </a:r>
                      <a:r>
                        <a:rPr lang="en-US" altLang="ja-JP" sz="1600" b="0" dirty="0" smtClean="0">
                          <a:solidFill>
                            <a:schemeClr val="tx1"/>
                          </a:solidFill>
                        </a:rPr>
                        <a:t>T 100</a:t>
                      </a:r>
                      <a:r>
                        <a:rPr lang="ja-JP" altLang="en-US" sz="1600" b="0" dirty="0" smtClean="0">
                          <a:solidFill>
                            <a:schemeClr val="tx1"/>
                          </a:solidFill>
                        </a:rPr>
                        <a:t>内で粉</a:t>
                      </a:r>
                      <a:r>
                        <a:rPr lang="ja-JP" altLang="en-US" sz="1600" b="0" dirty="0" err="1" smtClean="0">
                          <a:solidFill>
                            <a:schemeClr val="tx1"/>
                          </a:solidFill>
                        </a:rPr>
                        <a:t>じん</a:t>
                      </a:r>
                      <a:r>
                        <a:rPr lang="ja-JP" altLang="en-US" sz="1600" b="0" dirty="0" smtClean="0">
                          <a:solidFill>
                            <a:schemeClr val="tx1"/>
                          </a:solidFill>
                        </a:rPr>
                        <a:t>爆発が発生する可能性」がある。</a:t>
                      </a:r>
                    </a:p>
                    <a:p>
                      <a:pPr marL="36000" marR="0" lvl="0" indent="0" algn="l" defTabSz="457200" rtl="0" eaLnBrk="1" fontAlgn="t" latinLnBrk="0" hangingPunct="1">
                        <a:lnSpc>
                          <a:spcPct val="100000"/>
                        </a:lnSpc>
                        <a:spcBef>
                          <a:spcPts val="0"/>
                        </a:spcBef>
                        <a:spcAft>
                          <a:spcPts val="0"/>
                        </a:spcAft>
                        <a:buClrTx/>
                        <a:buSzTx/>
                        <a:buFontTx/>
                        <a:buNone/>
                        <a:tabLst/>
                        <a:defRPr/>
                      </a:pPr>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9570">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marR="0" lvl="0" indent="0" algn="l" defTabSz="4572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n-ea"/>
                          <a:ea typeface="+mn-ea"/>
                        </a:rPr>
                        <a:t>プロセス災害</a:t>
                      </a:r>
                      <a:r>
                        <a:rPr lang="en-US" altLang="ja-JP" sz="1400" b="0" i="0" u="none" strike="noStrike" dirty="0" smtClean="0">
                          <a:solidFill>
                            <a:srgbClr val="000000"/>
                          </a:solidFill>
                          <a:effectLst/>
                          <a:latin typeface="+mn-ea"/>
                          <a:ea typeface="+mn-ea"/>
                        </a:rPr>
                        <a:t>(</a:t>
                      </a:r>
                      <a:r>
                        <a:rPr lang="ja-JP" altLang="en-US" sz="1400" b="0" i="0" u="none" strike="noStrike" dirty="0" smtClean="0">
                          <a:solidFill>
                            <a:srgbClr val="000000"/>
                          </a:solidFill>
                          <a:effectLst/>
                          <a:latin typeface="+mn-ea"/>
                          <a:ea typeface="+mn-ea"/>
                        </a:rPr>
                        <a:t>結果事象</a:t>
                      </a:r>
                      <a:r>
                        <a:rPr lang="en-US" altLang="ja-JP" sz="1400" b="0" i="0" u="none" strike="noStrike" dirty="0" smtClean="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r>
                        <a:rPr lang="en-US" altLang="ja-JP" sz="1600" dirty="0" smtClean="0"/>
                        <a:t>T 100</a:t>
                      </a:r>
                      <a:r>
                        <a:rPr lang="ja-JP" altLang="en-US" sz="1600" dirty="0" smtClean="0"/>
                        <a:t>内で粉</a:t>
                      </a:r>
                      <a:r>
                        <a:rPr lang="ja-JP" altLang="en-US" sz="1600" dirty="0" err="1" smtClean="0"/>
                        <a:t>じん</a:t>
                      </a:r>
                      <a:r>
                        <a:rPr lang="ja-JP" altLang="en-US" sz="1600" dirty="0" smtClean="0"/>
                        <a:t>爆発が発生する可能性がある。</a:t>
                      </a:r>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9570">
                <a:tc gridSpan="2">
                  <a:txBody>
                    <a:bodyPr/>
                    <a:lstStyle/>
                    <a:p>
                      <a:pPr marL="36000" algn="ctr" fontAlgn="ctr"/>
                      <a:r>
                        <a:rPr lang="ja-JP" altLang="en-US" sz="1400" b="0" i="0" u="none" strike="noStrike" dirty="0" smtClean="0">
                          <a:solidFill>
                            <a:srgbClr val="000000"/>
                          </a:solidFill>
                          <a:effectLst/>
                          <a:latin typeface="+mn-ea"/>
                          <a:ea typeface="+mn-ea"/>
                        </a:rPr>
                        <a:t>②既存のリスク低減措置</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99FF99"/>
                    </a:solidFill>
                  </a:tcPr>
                </a:tc>
                <a:tc hMerge="1">
                  <a:txBody>
                    <a:bodyPr/>
                    <a:lstStyle/>
                    <a:p>
                      <a:pPr marL="36000" marR="0" lvl="0" indent="0" algn="l" defTabSz="457200" rtl="0" eaLnBrk="1" fontAlgn="ctr" latinLnBrk="0" hangingPunct="1">
                        <a:lnSpc>
                          <a:spcPct val="100000"/>
                        </a:lnSpc>
                        <a:spcBef>
                          <a:spcPts val="0"/>
                        </a:spcBef>
                        <a:spcAft>
                          <a:spcPts val="0"/>
                        </a:spcAft>
                        <a:buClrTx/>
                        <a:buSzTx/>
                        <a:buFontTx/>
                        <a:buNone/>
                        <a:tabLst/>
                        <a:defRPr/>
                      </a:pP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marL="36000" algn="l"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本質安全対策</a:t>
                      </a: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B)</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工学的対策</a:t>
                      </a:r>
                    </a:p>
                    <a:p>
                      <a:pPr marL="36000" algn="l"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C)</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管理的対策</a:t>
                      </a:r>
                    </a:p>
                    <a:p>
                      <a:pPr marL="36000" algn="l"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D)</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保護具着用</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lumMod val="85000"/>
                      </a:schemeClr>
                    </a:solidFill>
                  </a:tcPr>
                </a:tc>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mtClean="0"/>
              <a:t>実施シートに記入</a:t>
            </a:r>
            <a:endParaRPr lang="ja-JP" altLang="en-US" dirty="0"/>
          </a:p>
        </p:txBody>
      </p:sp>
      <p:sp>
        <p:nvSpPr>
          <p:cNvPr id="3" name="テキスト ボックス 2"/>
          <p:cNvSpPr txBox="1"/>
          <p:nvPr/>
        </p:nvSpPr>
        <p:spPr>
          <a:xfrm>
            <a:off x="2614520" y="5890875"/>
            <a:ext cx="3560035" cy="338554"/>
          </a:xfrm>
          <a:prstGeom prst="rect">
            <a:avLst/>
          </a:prstGeom>
          <a:noFill/>
        </p:spPr>
        <p:txBody>
          <a:bodyPr wrap="square" rtlCol="0">
            <a:spAutoFit/>
          </a:bodyPr>
          <a:lstStyle/>
          <a:p>
            <a:r>
              <a:rPr kumimoji="1" lang="ja-JP" altLang="en-US" sz="1600" dirty="0" smtClean="0"/>
              <a:t>・不活性雰囲気での混合操作（</a:t>
            </a:r>
            <a:r>
              <a:rPr kumimoji="1" lang="en-US" altLang="ja-JP" sz="1600" dirty="0" smtClean="0"/>
              <a:t>B-c</a:t>
            </a:r>
            <a:r>
              <a:rPr kumimoji="1" lang="ja-JP" altLang="en-US" sz="1600" dirty="0" smtClean="0"/>
              <a:t>）</a:t>
            </a:r>
            <a:endParaRPr kumimoji="1" lang="ja-JP" altLang="en-US" sz="1600" dirty="0"/>
          </a:p>
        </p:txBody>
      </p:sp>
    </p:spTree>
    <p:extLst>
      <p:ext uri="{BB962C8B-B14F-4D97-AF65-F5344CB8AC3E}">
        <p14:creationId xmlns:p14="http://schemas.microsoft.com/office/powerpoint/2010/main" val="1115300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anim calcmode="lin" valueType="num">
                                      <p:cBhvr>
                                        <p:cTn id="8" dur="3000" fill="hold"/>
                                        <p:tgtEl>
                                          <p:spTgt spid="3"/>
                                        </p:tgtEl>
                                        <p:attrNameLst>
                                          <p:attrName>ppt_x</p:attrName>
                                        </p:attrNameLst>
                                      </p:cBhvr>
                                      <p:tavLst>
                                        <p:tav tm="0">
                                          <p:val>
                                            <p:strVal val="#ppt_x"/>
                                          </p:val>
                                        </p:tav>
                                        <p:tav tm="100000">
                                          <p:val>
                                            <p:strVal val="#ppt_x"/>
                                          </p:val>
                                        </p:tav>
                                      </p:tavLst>
                                    </p:anim>
                                    <p:anim calcmode="lin" valueType="num">
                                      <p:cBhvr>
                                        <p:cTn id="9" dur="3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6313" y="624110"/>
            <a:ext cx="7158087" cy="1623790"/>
          </a:xfrm>
        </p:spPr>
        <p:txBody>
          <a:bodyPr>
            <a:normAutofit/>
          </a:bodyPr>
          <a:lstStyle/>
          <a:p>
            <a:pPr algn="ctr"/>
            <a:r>
              <a:rPr lang="en-US" altLang="ja-JP" sz="4000" dirty="0" smtClean="0"/>
              <a:t>STEP2</a:t>
            </a:r>
            <a:br>
              <a:rPr lang="en-US" altLang="ja-JP" sz="4000" dirty="0" smtClean="0"/>
            </a:br>
            <a:r>
              <a:rPr lang="ja-JP" altLang="en-US" dirty="0" smtClean="0"/>
              <a:t>リスクアセスメント</a:t>
            </a:r>
            <a:r>
              <a:rPr lang="ja-JP" altLang="en-US" dirty="0"/>
              <a:t>等の実施</a:t>
            </a:r>
            <a:br>
              <a:rPr lang="ja-JP" altLang="en-US" dirty="0"/>
            </a:br>
            <a:r>
              <a:rPr lang="ja-JP" altLang="en-US" sz="2200" dirty="0" smtClean="0"/>
              <a:t>②</a:t>
            </a:r>
            <a:r>
              <a:rPr lang="ja-JP" altLang="en-US" sz="2200" dirty="0"/>
              <a:t>シナリオに対するリスクの見積りとリスク</a:t>
            </a:r>
            <a:r>
              <a:rPr lang="ja-JP" altLang="en-US" sz="2200" dirty="0" smtClean="0"/>
              <a:t>評価</a:t>
            </a:r>
            <a:endParaRPr kumimoji="1" lang="ja-JP" altLang="en-US" sz="2700" dirty="0"/>
          </a:p>
        </p:txBody>
      </p:sp>
      <p:sp>
        <p:nvSpPr>
          <p:cNvPr id="3" name="コンテンツ プレースホルダー 3"/>
          <p:cNvSpPr>
            <a:spLocks noGrp="1"/>
          </p:cNvSpPr>
          <p:nvPr>
            <p:ph idx="1"/>
          </p:nvPr>
        </p:nvSpPr>
        <p:spPr>
          <a:xfrm>
            <a:off x="1282045" y="2133600"/>
            <a:ext cx="7506880" cy="4050384"/>
          </a:xfrm>
        </p:spPr>
        <p:txBody>
          <a:bodyPr>
            <a:normAutofit/>
          </a:bodyPr>
          <a:lstStyle/>
          <a:p>
            <a:r>
              <a:rPr kumimoji="1" lang="ja-JP" altLang="en-US" dirty="0" smtClean="0"/>
              <a:t>（２）既存のリスク低減措置が設置されていない（機能しない）場合を想定して、</a:t>
            </a:r>
            <a:r>
              <a:rPr kumimoji="1" lang="ja-JP" altLang="en-US" b="1" dirty="0" smtClean="0">
                <a:solidFill>
                  <a:srgbClr val="FF0000"/>
                </a:solidFill>
              </a:rPr>
              <a:t>リスク見積りとリスク評価（その１）</a:t>
            </a:r>
            <a:r>
              <a:rPr kumimoji="1" lang="ja-JP" altLang="en-US" dirty="0" smtClean="0"/>
              <a:t>を行う。</a:t>
            </a:r>
          </a:p>
          <a:p>
            <a:r>
              <a:rPr lang="en-US" altLang="ja-JP" dirty="0" smtClean="0"/>
              <a:t>V109</a:t>
            </a:r>
            <a:r>
              <a:rPr lang="ja-JP" altLang="en-US" dirty="0"/>
              <a:t>から空気が漏れ込んでいる</a:t>
            </a:r>
            <a:r>
              <a:rPr lang="ja-JP" altLang="en-US" dirty="0" smtClean="0"/>
              <a:t>と、</a:t>
            </a:r>
            <a:r>
              <a:rPr lang="en-US" altLang="ja-JP" dirty="0" smtClean="0"/>
              <a:t>T100</a:t>
            </a:r>
            <a:r>
              <a:rPr lang="ja-JP" altLang="en-US" dirty="0"/>
              <a:t>内に原料を投入した際に粉</a:t>
            </a:r>
            <a:r>
              <a:rPr lang="ja-JP" altLang="en-US" dirty="0" err="1"/>
              <a:t>じん</a:t>
            </a:r>
            <a:r>
              <a:rPr lang="ja-JP" altLang="en-US" dirty="0"/>
              <a:t>雲が形成される可能性が</a:t>
            </a:r>
            <a:r>
              <a:rPr lang="ja-JP" altLang="en-US" dirty="0" smtClean="0"/>
              <a:t>あります。着火源</a:t>
            </a:r>
            <a:r>
              <a:rPr lang="ja-JP" altLang="en-US" dirty="0"/>
              <a:t>を皆無にすることは</a:t>
            </a:r>
            <a:r>
              <a:rPr lang="ja-JP" altLang="en-US" dirty="0" smtClean="0"/>
              <a:t>できませんので、危害</a:t>
            </a:r>
            <a:r>
              <a:rPr lang="ja-JP" altLang="en-US" dirty="0"/>
              <a:t>が発生する可能性があると</a:t>
            </a:r>
            <a:r>
              <a:rPr lang="ja-JP" altLang="en-US" dirty="0" smtClean="0"/>
              <a:t>判定します。これより、危害</a:t>
            </a:r>
            <a:r>
              <a:rPr lang="ja-JP" altLang="en-US" dirty="0"/>
              <a:t>発生の頻度</a:t>
            </a:r>
            <a:r>
              <a:rPr lang="ja-JP" altLang="en-US" dirty="0" smtClean="0"/>
              <a:t>は、</a:t>
            </a:r>
            <a:r>
              <a:rPr lang="ja-JP" altLang="en-US" b="1" dirty="0" smtClean="0">
                <a:solidFill>
                  <a:srgbClr val="FF0000"/>
                </a:solidFill>
              </a:rPr>
              <a:t>「</a:t>
            </a:r>
            <a:r>
              <a:rPr lang="ja-JP" altLang="en-US" b="1" dirty="0">
                <a:solidFill>
                  <a:srgbClr val="FF0000"/>
                </a:solidFill>
              </a:rPr>
              <a:t>可能性がある（△）」</a:t>
            </a:r>
            <a:r>
              <a:rPr lang="ja-JP" altLang="en-US" dirty="0"/>
              <a:t>と評価</a:t>
            </a:r>
            <a:r>
              <a:rPr lang="ja-JP" altLang="en-US" dirty="0" smtClean="0"/>
              <a:t>します。</a:t>
            </a:r>
            <a:r>
              <a:rPr lang="ja-JP" altLang="en-US" dirty="0">
                <a:hlinkClick r:id="rId2" action="ppaction://hlinksldjump"/>
              </a:rPr>
              <a:t>表</a:t>
            </a:r>
            <a:r>
              <a:rPr lang="en-US" altLang="ja-JP" dirty="0">
                <a:hlinkClick r:id="rId2" action="ppaction://hlinksldjump"/>
              </a:rPr>
              <a:t>11</a:t>
            </a:r>
            <a:r>
              <a:rPr lang="ja-JP" altLang="en-US" dirty="0" smtClean="0">
                <a:hlinkClick r:id="rId2" action="ppaction://hlinksldjump"/>
              </a:rPr>
              <a:t>（</a:t>
            </a:r>
            <a:r>
              <a:rPr lang="en-US" altLang="ja-JP" dirty="0" smtClean="0">
                <a:hlinkClick r:id="rId2" action="ppaction://hlinksldjump"/>
              </a:rPr>
              <a:t>a</a:t>
            </a:r>
            <a:r>
              <a:rPr lang="ja-JP" altLang="en-US" dirty="0" smtClean="0">
                <a:hlinkClick r:id="rId2" action="ppaction://hlinksldjump"/>
              </a:rPr>
              <a:t>）</a:t>
            </a:r>
            <a:endParaRPr lang="ja-JP" altLang="en-US" dirty="0"/>
          </a:p>
          <a:p>
            <a:r>
              <a:rPr lang="ja-JP" altLang="en-US" dirty="0"/>
              <a:t>結果として</a:t>
            </a:r>
            <a:r>
              <a:rPr lang="ja-JP" altLang="en-US" dirty="0" smtClean="0"/>
              <a:t>は、粉</a:t>
            </a:r>
            <a:r>
              <a:rPr lang="ja-JP" altLang="en-US" dirty="0" err="1"/>
              <a:t>じん</a:t>
            </a:r>
            <a:r>
              <a:rPr lang="ja-JP" altLang="en-US" dirty="0"/>
              <a:t>爆発が想定</a:t>
            </a:r>
            <a:r>
              <a:rPr lang="ja-JP" altLang="en-US" dirty="0" smtClean="0"/>
              <a:t>されます。粉</a:t>
            </a:r>
            <a:r>
              <a:rPr lang="ja-JP" altLang="en-US" dirty="0"/>
              <a:t>じん爆発は事業場内外の</a:t>
            </a:r>
            <a:r>
              <a:rPr lang="ja-JP" altLang="en-US" dirty="0" smtClean="0"/>
              <a:t>施設、生産</a:t>
            </a:r>
            <a:r>
              <a:rPr lang="ja-JP" altLang="en-US" dirty="0"/>
              <a:t>に壊滅的なダメージを与える可能性が</a:t>
            </a:r>
            <a:r>
              <a:rPr lang="ja-JP" altLang="en-US" dirty="0" smtClean="0"/>
              <a:t>あります。これより、危害</a:t>
            </a:r>
            <a:r>
              <a:rPr lang="ja-JP" altLang="en-US" dirty="0"/>
              <a:t>の重篤度は</a:t>
            </a:r>
            <a:r>
              <a:rPr lang="ja-JP" altLang="en-US" b="1" dirty="0">
                <a:solidFill>
                  <a:srgbClr val="FF0000"/>
                </a:solidFill>
              </a:rPr>
              <a:t>「致命的・重大（</a:t>
            </a:r>
            <a:r>
              <a:rPr lang="en-US" altLang="ja-JP" b="1" dirty="0">
                <a:solidFill>
                  <a:srgbClr val="FF0000"/>
                </a:solidFill>
              </a:rPr>
              <a:t>×</a:t>
            </a:r>
            <a:r>
              <a:rPr lang="ja-JP" altLang="en-US" b="1" dirty="0">
                <a:solidFill>
                  <a:srgbClr val="FF0000"/>
                </a:solidFill>
              </a:rPr>
              <a:t>）」</a:t>
            </a:r>
            <a:r>
              <a:rPr lang="ja-JP" altLang="en-US" dirty="0" smtClean="0"/>
              <a:t>と評価します。</a:t>
            </a:r>
            <a:r>
              <a:rPr lang="ja-JP" altLang="en-US" dirty="0">
                <a:hlinkClick r:id="rId3" action="ppaction://hlinksldjump"/>
              </a:rPr>
              <a:t>表</a:t>
            </a:r>
            <a:r>
              <a:rPr lang="en-US" altLang="ja-JP" dirty="0">
                <a:hlinkClick r:id="rId3" action="ppaction://hlinksldjump"/>
              </a:rPr>
              <a:t>11</a:t>
            </a:r>
            <a:r>
              <a:rPr lang="ja-JP" altLang="en-US" dirty="0" smtClean="0">
                <a:hlinkClick r:id="rId3" action="ppaction://hlinksldjump"/>
              </a:rPr>
              <a:t>（</a:t>
            </a:r>
            <a:r>
              <a:rPr lang="en-US" altLang="ja-JP" dirty="0" smtClean="0">
                <a:hlinkClick r:id="rId3" action="ppaction://hlinksldjump"/>
              </a:rPr>
              <a:t>b</a:t>
            </a:r>
            <a:r>
              <a:rPr lang="ja-JP" altLang="en-US" dirty="0" smtClean="0">
                <a:hlinkClick r:id="rId3" action="ppaction://hlinksldjump"/>
              </a:rPr>
              <a:t>）</a:t>
            </a:r>
            <a:endParaRPr lang="ja-JP" altLang="en-US" dirty="0"/>
          </a:p>
          <a:p>
            <a:pPr marL="0" indent="0">
              <a:buNone/>
            </a:pPr>
            <a:r>
              <a:rPr lang="ja-JP" altLang="en-US" sz="2400" dirty="0">
                <a:latin typeface="HGP創英角ﾎﾟｯﾌﾟ体" panose="040B0A00000000000000" pitchFamily="50" charset="-128"/>
                <a:ea typeface="HGP創英角ﾎﾟｯﾌﾟ体" panose="040B0A00000000000000" pitchFamily="50" charset="-128"/>
              </a:rPr>
              <a:t>以上</a:t>
            </a:r>
            <a:r>
              <a:rPr lang="ja-JP" altLang="en-US" sz="2400" dirty="0" smtClean="0">
                <a:latin typeface="HGP創英角ﾎﾟｯﾌﾟ体" panose="040B0A00000000000000" pitchFamily="50" charset="-128"/>
                <a:ea typeface="HGP創英角ﾎﾟｯﾌﾟ体" panose="040B0A00000000000000" pitchFamily="50" charset="-128"/>
              </a:rPr>
              <a:t>より、リスクレベル</a:t>
            </a:r>
            <a:r>
              <a:rPr lang="ja-JP" altLang="en-US" sz="2400" dirty="0">
                <a:latin typeface="HGP創英角ﾎﾟｯﾌﾟ体" panose="040B0A00000000000000" pitchFamily="50" charset="-128"/>
                <a:ea typeface="HGP創英角ﾎﾟｯﾌﾟ体" panose="040B0A00000000000000" pitchFamily="50" charset="-128"/>
              </a:rPr>
              <a:t>は</a:t>
            </a:r>
            <a:r>
              <a:rPr lang="en-US" altLang="ja-JP" sz="2400" dirty="0">
                <a:latin typeface="HGP創英角ﾎﾟｯﾌﾟ体" panose="040B0A00000000000000" pitchFamily="50" charset="-128"/>
                <a:ea typeface="HGP創英角ﾎﾟｯﾌﾟ体" panose="040B0A00000000000000" pitchFamily="50" charset="-128"/>
              </a:rPr>
              <a:t>Ⅲ</a:t>
            </a:r>
            <a:r>
              <a:rPr lang="ja-JP" altLang="en-US" sz="2400" dirty="0" smtClean="0">
                <a:latin typeface="HGP創英角ﾎﾟｯﾌﾟ体" panose="040B0A00000000000000" pitchFamily="50" charset="-128"/>
                <a:ea typeface="HGP創英角ﾎﾟｯﾌﾟ体" panose="040B0A00000000000000" pitchFamily="50" charset="-128"/>
              </a:rPr>
              <a:t>となります。</a:t>
            </a:r>
            <a:r>
              <a:rPr lang="ja-JP" altLang="en-US" dirty="0" smtClean="0"/>
              <a:t>　</a:t>
            </a:r>
            <a:r>
              <a:rPr lang="ja-JP" altLang="en-US" dirty="0" smtClean="0">
                <a:hlinkClick r:id="rId4" action="ppaction://hlinksldjump"/>
              </a:rPr>
              <a:t>表</a:t>
            </a:r>
            <a:r>
              <a:rPr lang="en-US" altLang="ja-JP" dirty="0" smtClean="0">
                <a:hlinkClick r:id="rId4" action="ppaction://hlinksldjump"/>
              </a:rPr>
              <a:t>11</a:t>
            </a:r>
            <a:r>
              <a:rPr lang="ja-JP" altLang="en-US" dirty="0" smtClean="0">
                <a:hlinkClick r:id="rId4" action="ppaction://hlinksldjump"/>
              </a:rPr>
              <a:t>（</a:t>
            </a:r>
            <a:r>
              <a:rPr lang="en-US" altLang="ja-JP" dirty="0" smtClean="0">
                <a:hlinkClick r:id="rId4" action="ppaction://hlinksldjump"/>
              </a:rPr>
              <a:t>c</a:t>
            </a:r>
            <a:r>
              <a:rPr lang="ja-JP" altLang="en-US" dirty="0" smtClean="0">
                <a:hlinkClick r:id="rId4" action="ppaction://hlinksldjump"/>
              </a:rPr>
              <a:t>）</a:t>
            </a:r>
            <a:endParaRPr lang="ja-JP" altLang="en-US" dirty="0"/>
          </a:p>
        </p:txBody>
      </p:sp>
      <p:sp>
        <p:nvSpPr>
          <p:cNvPr id="5" name="テキスト ボックス 4"/>
          <p:cNvSpPr txBox="1"/>
          <p:nvPr/>
        </p:nvSpPr>
        <p:spPr>
          <a:xfrm>
            <a:off x="1254976" y="2901996"/>
            <a:ext cx="7555037" cy="3816429"/>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　リスク評価（その１）ではリスク低減措置が無い場合または機能しなかった場合を想定しているので、リスクを過小評価しないようにします。</a:t>
            </a:r>
          </a:p>
          <a:p>
            <a:r>
              <a:rPr kumimoji="1" lang="ja-JP" altLang="en-US" sz="2000" dirty="0" smtClean="0"/>
              <a:t>　また、以下の点にも注意します。</a:t>
            </a:r>
          </a:p>
          <a:p>
            <a:pPr marL="457200" indent="-457200">
              <a:buFont typeface="Wingdings" panose="05000000000000000000" pitchFamily="2" charset="2"/>
              <a:buChar char="Ø"/>
            </a:pPr>
            <a:r>
              <a:rPr kumimoji="1" lang="ja-JP" altLang="en-US" dirty="0" smtClean="0"/>
              <a:t>危害の重篤度を下げることができるのは、Ａ）本質安全対策を実施する場合のみです。</a:t>
            </a:r>
          </a:p>
          <a:p>
            <a:pPr marL="457200" indent="-457200">
              <a:buFont typeface="Wingdings" panose="05000000000000000000" pitchFamily="2" charset="2"/>
              <a:buChar char="Ø"/>
            </a:pPr>
            <a:r>
              <a:rPr lang="ja-JP" altLang="en-US" dirty="0" smtClean="0"/>
              <a:t>Ｂ）</a:t>
            </a:r>
            <a:r>
              <a:rPr lang="ja-JP" altLang="en-US" dirty="0"/>
              <a:t>工学的</a:t>
            </a:r>
            <a:r>
              <a:rPr lang="ja-JP" altLang="en-US" dirty="0" smtClean="0"/>
              <a:t>対策、Ｃ）管理的対策を実施する場合、これらの対策は危害発生の頻度（可能性）を下げるのみで、重篤度を下げることにはつながりません。</a:t>
            </a:r>
          </a:p>
          <a:p>
            <a:pPr marL="457200" indent="-457200">
              <a:buFont typeface="Wingdings" panose="05000000000000000000" pitchFamily="2" charset="2"/>
              <a:buChar char="Ø"/>
            </a:pPr>
            <a:r>
              <a:rPr kumimoji="1" lang="ja-JP" altLang="en-US" dirty="0" smtClean="0"/>
              <a:t>作業者による作業・操作に対する信頼性やインターロックなどの工学的対策の信頼性についても考慮します。</a:t>
            </a:r>
          </a:p>
          <a:p>
            <a:pPr marL="457200" indent="-457200">
              <a:buFont typeface="Wingdings" panose="05000000000000000000" pitchFamily="2" charset="2"/>
              <a:buChar char="Ø"/>
            </a:pPr>
            <a:r>
              <a:rPr lang="ja-JP" altLang="en-US" dirty="0" smtClean="0"/>
              <a:t>重篤度の見積もりについては、最悪の状況（Ａ本質安全対策以外のすべての対策が失敗）を想定します。</a:t>
            </a:r>
            <a:endParaRPr kumimoji="1" lang="ja-JP" altLang="en-US" sz="1600" dirty="0"/>
          </a:p>
        </p:txBody>
      </p:sp>
    </p:spTree>
    <p:extLst>
      <p:ext uri="{BB962C8B-B14F-4D97-AF65-F5344CB8AC3E}">
        <p14:creationId xmlns:p14="http://schemas.microsoft.com/office/powerpoint/2010/main" val="1859922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xit" presetSubtype="2" fill="hold" grpId="1" nodeType="clickEffect">
                                  <p:stCondLst>
                                    <p:cond delay="0"/>
                                  </p:stCondLst>
                                  <p:childTnLst>
                                    <p:anim calcmode="lin" valueType="num">
                                      <p:cBhvr additive="base">
                                        <p:cTn id="17" dur="500"/>
                                        <p:tgtEl>
                                          <p:spTgt spid="5"/>
                                        </p:tgtEl>
                                        <p:attrNameLst>
                                          <p:attrName>ppt_x</p:attrName>
                                        </p:attrNameLst>
                                      </p:cBhvr>
                                      <p:tavLst>
                                        <p:tav tm="0">
                                          <p:val>
                                            <p:strVal val="ppt_x"/>
                                          </p:val>
                                        </p:tav>
                                        <p:tav tm="100000">
                                          <p:val>
                                            <p:strVal val="1+ppt_w/2"/>
                                          </p:val>
                                        </p:tav>
                                      </p:tavLst>
                                    </p:anim>
                                    <p:anim calcmode="lin" valueType="num">
                                      <p:cBhvr additive="base">
                                        <p:cTn id="18" dur="500"/>
                                        <p:tgtEl>
                                          <p:spTgt spid="5"/>
                                        </p:tgtEl>
                                        <p:attrNameLst>
                                          <p:attrName>ppt_y</p:attrName>
                                        </p:attrNameLst>
                                      </p:cBhvr>
                                      <p:tavLst>
                                        <p:tav tm="0">
                                          <p:val>
                                            <p:strVal val="ppt_y"/>
                                          </p:val>
                                        </p:tav>
                                        <p:tav tm="100000">
                                          <p:val>
                                            <p:strVal val="ppt_y"/>
                                          </p:val>
                                        </p:tav>
                                      </p:tavLst>
                                    </p:anim>
                                    <p:set>
                                      <p:cBhvr>
                                        <p:cTn id="19" dur="1" fill="hold">
                                          <p:stCondLst>
                                            <p:cond delay="499"/>
                                          </p:stCondLst>
                                        </p:cTn>
                                        <p:tgtEl>
                                          <p:spTgt spid="5"/>
                                        </p:tgtEl>
                                        <p:attrNameLst>
                                          <p:attrName>style.visibility</p:attrName>
                                        </p:attrNameLst>
                                      </p:cBhvr>
                                      <p:to>
                                        <p:strVal val="hidden"/>
                                      </p:to>
                                    </p:set>
                                  </p:childTnLst>
                                </p:cTn>
                              </p:par>
                            </p:childTnLst>
                          </p:cTn>
                        </p:par>
                        <p:par>
                          <p:cTn id="20" fill="hold">
                            <p:stCondLst>
                              <p:cond delay="500"/>
                            </p:stCondLst>
                            <p:childTnLst>
                              <p:par>
                                <p:cTn id="21" presetID="2" presetClass="entr" presetSubtype="2"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5"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369807479"/>
              </p:ext>
            </p:extLst>
          </p:nvPr>
        </p:nvGraphicFramePr>
        <p:xfrm>
          <a:off x="1279942" y="1369564"/>
          <a:ext cx="6591300" cy="3504465"/>
        </p:xfrm>
        <a:graphic>
          <a:graphicData uri="http://schemas.openxmlformats.org/drawingml/2006/table">
            <a:tbl>
              <a:tblPr>
                <a:tableStyleId>{5C22544A-7EE6-4342-B048-85BDC9FD1C3A}</a:tableStyleId>
              </a:tblPr>
              <a:tblGrid>
                <a:gridCol w="1878894"/>
                <a:gridCol w="1127895"/>
                <a:gridCol w="1244272"/>
                <a:gridCol w="1244273"/>
                <a:gridCol w="1095966"/>
              </a:tblGrid>
              <a:tr h="223566">
                <a:tc gridSpan="5">
                  <a:txBody>
                    <a:bodyPr/>
                    <a:lstStyle/>
                    <a:p>
                      <a:pPr algn="l" fontAlgn="b"/>
                      <a:r>
                        <a:rPr lang="en-US" altLang="ja-JP" sz="1800" u="none" strike="noStrike" dirty="0">
                          <a:effectLst/>
                        </a:rPr>
                        <a:t>STEP 2</a:t>
                      </a:r>
                      <a:r>
                        <a:rPr lang="ja-JP" altLang="en-US" sz="1800" u="none" strike="noStrike" dirty="0">
                          <a:effectLst/>
                        </a:rPr>
                        <a:t>　リスクアセスメント等の実施</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r>
              <a:tr h="960771">
                <a:tc>
                  <a:txBody>
                    <a:bodyPr/>
                    <a:lstStyle/>
                    <a:p>
                      <a:pPr marL="36000" algn="ctr" fontAlgn="ctr"/>
                      <a:r>
                        <a:rPr lang="ja-JP" altLang="en-US" sz="1400" b="0" i="0" u="none" strike="noStrike" dirty="0" smtClean="0">
                          <a:solidFill>
                            <a:srgbClr val="000000"/>
                          </a:solidFill>
                          <a:effectLst/>
                          <a:latin typeface="+mn-ea"/>
                          <a:ea typeface="+mn-ea"/>
                        </a:rPr>
                        <a:t>②既存のリスク低減措置</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gridSpan="3">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r>
                        <a:rPr kumimoji="1" lang="ja-JP" altLang="en-US" sz="1600" dirty="0" smtClean="0"/>
                        <a:t>・不活性雰囲気での混合操作（</a:t>
                      </a:r>
                      <a:r>
                        <a:rPr kumimoji="1" lang="en-US" altLang="ja-JP" sz="1600" dirty="0" smtClean="0"/>
                        <a:t>B-c</a:t>
                      </a:r>
                      <a:r>
                        <a:rPr kumimoji="1" lang="ja-JP" altLang="en-US" sz="1600" dirty="0" smtClean="0"/>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rowSpan="5">
                  <a:txBody>
                    <a:bodyPr/>
                    <a:lstStyle/>
                    <a:p>
                      <a:pPr marL="36000" algn="l"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●リスク低減措置実施（実装）の種類</a:t>
                      </a:r>
                    </a:p>
                    <a:p>
                      <a:pPr marL="36000" algn="l"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本質安全対策</a:t>
                      </a: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B)</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工学的対策</a:t>
                      </a:r>
                    </a:p>
                    <a:p>
                      <a:pPr marL="36000" algn="l"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C)</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管理的対策</a:t>
                      </a:r>
                    </a:p>
                    <a:p>
                      <a:pPr marL="36000" algn="l"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D)</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保護具着用</a:t>
                      </a:r>
                    </a:p>
                    <a:p>
                      <a:pPr marL="36000" algn="l"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●リスク低減措置の目的</a:t>
                      </a:r>
                    </a:p>
                    <a:p>
                      <a:pPr marL="36000" algn="l"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 </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異常発生防止</a:t>
                      </a:r>
                    </a:p>
                    <a:p>
                      <a:pPr marL="36000" algn="l"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b) </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異常発生検知</a:t>
                      </a:r>
                    </a:p>
                    <a:p>
                      <a:pPr marL="36000" algn="l"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c) </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事故発生防止</a:t>
                      </a:r>
                    </a:p>
                    <a:p>
                      <a:pPr marL="36000" algn="l"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d) </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被害の局限化</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lgDash"/>
                      <a:round/>
                      <a:headEnd type="none" w="med" len="med"/>
                      <a:tailEnd type="none" w="med" len="med"/>
                    </a:lnB>
                    <a:solidFill>
                      <a:schemeClr val="bg1">
                        <a:lumMod val="85000"/>
                      </a:schemeClr>
                    </a:solidFill>
                  </a:tcPr>
                </a:tc>
              </a:tr>
              <a:tr h="339374">
                <a:tc rowSpan="2">
                  <a:txBody>
                    <a:bodyPr/>
                    <a:lstStyle/>
                    <a:p>
                      <a:pPr marL="36000" algn="ctr" fontAlgn="ctr"/>
                      <a:r>
                        <a:rPr lang="ja-JP" altLang="en-US" sz="1400" b="0" i="0" u="none" strike="noStrike" dirty="0" smtClean="0">
                          <a:solidFill>
                            <a:srgbClr val="000000"/>
                          </a:solidFill>
                          <a:effectLst/>
                          <a:latin typeface="+mn-ea"/>
                          <a:ea typeface="+mn-ea"/>
                        </a:rPr>
                        <a:t>②リスク見積りと評価（その１）</a:t>
                      </a:r>
                    </a:p>
                    <a:p>
                      <a:pPr marL="36000" algn="ctr" fontAlgn="ctr"/>
                      <a:r>
                        <a:rPr lang="ja-JP" altLang="en-US" sz="1400" b="0" i="0" u="none" strike="noStrike" dirty="0" smtClean="0">
                          <a:solidFill>
                            <a:srgbClr val="000000"/>
                          </a:solidFill>
                          <a:effectLst/>
                          <a:latin typeface="+mn-ea"/>
                          <a:ea typeface="+mn-ea"/>
                        </a:rPr>
                        <a:t>既存のリスク低減措置が無いと仮定した場合</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algn="ctr"/>
                      <a:r>
                        <a:rPr kumimoji="1" lang="ja-JP" altLang="en-US" sz="1400" dirty="0" smtClean="0"/>
                        <a:t>重篤度</a:t>
                      </a: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algn="ctr"/>
                      <a:r>
                        <a:rPr kumimoji="1" lang="ja-JP" altLang="en-US" sz="1400" dirty="0" smtClean="0"/>
                        <a:t>頻度</a:t>
                      </a: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1400" dirty="0" smtClean="0"/>
                        <a:t>リスクレベル</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vMerge="1">
                  <a:txBody>
                    <a:bodyPr/>
                    <a:lstStyle/>
                    <a:p>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82844">
                <a:tc vMerge="1">
                  <a:txBody>
                    <a:bodyPr/>
                    <a:lstStyle/>
                    <a:p>
                      <a:endParaRPr kumimoji="1" lang="ja-JP" altLang="en-US"/>
                    </a:p>
                  </a:txBody>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r>
              <a:tr h="339374">
                <a:tc rowSpan="2">
                  <a:txBody>
                    <a:bodyPr/>
                    <a:lstStyle/>
                    <a:p>
                      <a:pPr marL="36000" algn="ctr" fontAlgn="ctr"/>
                      <a:r>
                        <a:rPr lang="ja-JP" altLang="en-US" sz="1400" b="0" i="0" u="none" strike="noStrike" dirty="0" smtClean="0">
                          <a:solidFill>
                            <a:srgbClr val="000000"/>
                          </a:solidFill>
                          <a:effectLst/>
                          <a:latin typeface="+mn-ea"/>
                          <a:ea typeface="+mn-ea"/>
                        </a:rPr>
                        <a:t>②リスク見積りと評価（その２）</a:t>
                      </a:r>
                    </a:p>
                    <a:p>
                      <a:pPr marL="36000" algn="ctr" fontAlgn="ctr"/>
                      <a:r>
                        <a:rPr lang="ja-JP" altLang="en-US" sz="1400" b="0" i="0" u="none" strike="noStrike" dirty="0" smtClean="0">
                          <a:solidFill>
                            <a:srgbClr val="000000"/>
                          </a:solidFill>
                          <a:effectLst/>
                          <a:latin typeface="+mn-ea"/>
                          <a:ea typeface="+mn-ea"/>
                        </a:rPr>
                        <a:t>既存のリスク低減措置の有効性確認</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99FF99"/>
                    </a:solidFill>
                  </a:tcPr>
                </a:tc>
                <a:tc>
                  <a:txBody>
                    <a:bodyPr/>
                    <a:lstStyle/>
                    <a:p>
                      <a:pPr algn="ctr"/>
                      <a:r>
                        <a:rPr kumimoji="1" lang="ja-JP" altLang="en-US" sz="1400" dirty="0" smtClean="0"/>
                        <a:t>重篤度</a:t>
                      </a: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algn="ctr"/>
                      <a:r>
                        <a:rPr kumimoji="1" lang="ja-JP" altLang="en-US" sz="1400" dirty="0" smtClean="0"/>
                        <a:t>頻度</a:t>
                      </a: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1400" dirty="0" smtClean="0"/>
                        <a:t>リスクレベル</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vMerge="1">
                  <a:txBody>
                    <a:bodyPr/>
                    <a:lstStyle/>
                    <a:p>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07782">
                <a:tc vMerge="1">
                  <a:txBody>
                    <a:bodyPr/>
                    <a:lstStyle/>
                    <a:p>
                      <a:endParaRPr kumimoji="1" lang="ja-JP" altLang="en-US"/>
                    </a:p>
                  </a:txBody>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vMerge="1">
                  <a:txBody>
                    <a:bodyPr/>
                    <a:lstStyle/>
                    <a:p>
                      <a:endParaRPr kumimoji="1" lang="ja-JP" altLang="en-US"/>
                    </a:p>
                  </a:txBody>
                  <a:tcPr/>
                </a:tc>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mtClean="0"/>
              <a:t>実施シートに記入</a:t>
            </a:r>
            <a:endParaRPr lang="ja-JP" altLang="en-US" dirty="0"/>
          </a:p>
        </p:txBody>
      </p:sp>
      <p:sp>
        <p:nvSpPr>
          <p:cNvPr id="6" name="テキスト ボックス 5"/>
          <p:cNvSpPr txBox="1"/>
          <p:nvPr/>
        </p:nvSpPr>
        <p:spPr>
          <a:xfrm>
            <a:off x="3529054" y="3161648"/>
            <a:ext cx="2941506" cy="369332"/>
          </a:xfrm>
          <a:prstGeom prst="rect">
            <a:avLst/>
          </a:prstGeom>
          <a:noFill/>
        </p:spPr>
        <p:txBody>
          <a:bodyPr wrap="square" rtlCol="0">
            <a:spAutoFit/>
          </a:bodyPr>
          <a:lstStyle/>
          <a:p>
            <a:r>
              <a:rPr kumimoji="1" lang="en-US" altLang="ja-JP" dirty="0" smtClean="0"/>
              <a:t>×</a:t>
            </a:r>
            <a:r>
              <a:rPr kumimoji="1" lang="ja-JP" altLang="en-US" dirty="0" smtClean="0"/>
              <a:t>　　　　 △　　　 　</a:t>
            </a:r>
            <a:r>
              <a:rPr kumimoji="1" lang="en-US" altLang="ja-JP" dirty="0" smtClean="0"/>
              <a:t>Ⅲ</a:t>
            </a:r>
            <a:endParaRPr kumimoji="1" lang="ja-JP" altLang="en-US" sz="1600" dirty="0"/>
          </a:p>
        </p:txBody>
      </p:sp>
    </p:spTree>
    <p:extLst>
      <p:ext uri="{BB962C8B-B14F-4D97-AF65-F5344CB8AC3E}">
        <p14:creationId xmlns:p14="http://schemas.microsoft.com/office/powerpoint/2010/main" val="227638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6313" y="624110"/>
            <a:ext cx="7158087" cy="1623790"/>
          </a:xfrm>
        </p:spPr>
        <p:txBody>
          <a:bodyPr>
            <a:normAutofit/>
          </a:bodyPr>
          <a:lstStyle/>
          <a:p>
            <a:pPr algn="ctr"/>
            <a:r>
              <a:rPr lang="en-US" altLang="ja-JP" sz="4000" dirty="0" smtClean="0"/>
              <a:t>STEP2</a:t>
            </a:r>
            <a:br>
              <a:rPr lang="en-US" altLang="ja-JP" sz="4000" dirty="0" smtClean="0"/>
            </a:br>
            <a:r>
              <a:rPr lang="ja-JP" altLang="en-US" dirty="0" smtClean="0"/>
              <a:t>リスクアセスメント</a:t>
            </a:r>
            <a:r>
              <a:rPr lang="ja-JP" altLang="en-US" dirty="0"/>
              <a:t>等の実施</a:t>
            </a:r>
            <a:br>
              <a:rPr lang="ja-JP" altLang="en-US" dirty="0"/>
            </a:br>
            <a:r>
              <a:rPr lang="ja-JP" altLang="en-US" sz="2200" dirty="0" smtClean="0"/>
              <a:t>②</a:t>
            </a:r>
            <a:r>
              <a:rPr lang="ja-JP" altLang="en-US" sz="2200" dirty="0"/>
              <a:t>シナリオに対するリスクの見積りとリスク</a:t>
            </a:r>
            <a:r>
              <a:rPr lang="ja-JP" altLang="en-US" sz="2200" dirty="0" smtClean="0"/>
              <a:t>評価</a:t>
            </a:r>
            <a:endParaRPr kumimoji="1" lang="ja-JP" altLang="en-US" sz="2700" dirty="0"/>
          </a:p>
        </p:txBody>
      </p:sp>
      <p:sp>
        <p:nvSpPr>
          <p:cNvPr id="3" name="コンテンツ プレースホルダー 3"/>
          <p:cNvSpPr>
            <a:spLocks noGrp="1"/>
          </p:cNvSpPr>
          <p:nvPr>
            <p:ph idx="1"/>
          </p:nvPr>
        </p:nvSpPr>
        <p:spPr>
          <a:xfrm>
            <a:off x="1253765" y="2133600"/>
            <a:ext cx="7535160" cy="4050384"/>
          </a:xfrm>
        </p:spPr>
        <p:txBody>
          <a:bodyPr>
            <a:normAutofit/>
          </a:bodyPr>
          <a:lstStyle/>
          <a:p>
            <a:r>
              <a:rPr kumimoji="1" lang="ja-JP" altLang="en-US" dirty="0" smtClean="0"/>
              <a:t>（１）で確認した低減措置が機能した場合の</a:t>
            </a:r>
            <a:r>
              <a:rPr kumimoji="1" lang="ja-JP" altLang="en-US" b="1" dirty="0" smtClean="0">
                <a:solidFill>
                  <a:srgbClr val="FF0000"/>
                </a:solidFill>
              </a:rPr>
              <a:t>リスク見積りとリスク評価（その</a:t>
            </a:r>
            <a:r>
              <a:rPr lang="ja-JP" altLang="en-US" b="1" dirty="0" smtClean="0">
                <a:solidFill>
                  <a:srgbClr val="FF0000"/>
                </a:solidFill>
              </a:rPr>
              <a:t>２</a:t>
            </a:r>
            <a:r>
              <a:rPr kumimoji="1" lang="ja-JP" altLang="en-US" b="1" dirty="0" smtClean="0">
                <a:solidFill>
                  <a:srgbClr val="FF0000"/>
                </a:solidFill>
              </a:rPr>
              <a:t>）</a:t>
            </a:r>
            <a:r>
              <a:rPr kumimoji="1" lang="ja-JP" altLang="en-US" dirty="0" smtClean="0"/>
              <a:t>を行います。</a:t>
            </a:r>
          </a:p>
          <a:p>
            <a:r>
              <a:rPr lang="ja-JP" altLang="en-US" dirty="0" smtClean="0"/>
              <a:t>ラインの</a:t>
            </a:r>
            <a:r>
              <a:rPr lang="ja-JP" altLang="en-US" dirty="0"/>
              <a:t>窒素置換を</a:t>
            </a:r>
            <a:r>
              <a:rPr lang="ja-JP" altLang="en-US" dirty="0" smtClean="0"/>
              <a:t>行い、不活性</a:t>
            </a:r>
            <a:r>
              <a:rPr lang="ja-JP" altLang="en-US" dirty="0"/>
              <a:t>雰囲気で混合操作を行う操作手順となって</a:t>
            </a:r>
            <a:r>
              <a:rPr lang="ja-JP" altLang="en-US" dirty="0" smtClean="0"/>
              <a:t>いますが、</a:t>
            </a:r>
            <a:r>
              <a:rPr lang="ja-JP" altLang="en-US" b="1" dirty="0" smtClean="0">
                <a:solidFill>
                  <a:srgbClr val="FF0000"/>
                </a:solidFill>
              </a:rPr>
              <a:t>操作</a:t>
            </a:r>
            <a:r>
              <a:rPr lang="ja-JP" altLang="en-US" b="1" dirty="0">
                <a:solidFill>
                  <a:srgbClr val="FF0000"/>
                </a:solidFill>
              </a:rPr>
              <a:t>を間違えたことに気付く方策</a:t>
            </a:r>
            <a:r>
              <a:rPr lang="ja-JP" altLang="en-US" b="1" dirty="0" smtClean="0">
                <a:solidFill>
                  <a:srgbClr val="FF0000"/>
                </a:solidFill>
              </a:rPr>
              <a:t>がありません</a:t>
            </a:r>
            <a:r>
              <a:rPr lang="ja-JP" altLang="en-US" dirty="0" smtClean="0"/>
              <a:t>。このため、空気</a:t>
            </a:r>
            <a:r>
              <a:rPr lang="ja-JP" altLang="en-US" dirty="0"/>
              <a:t>が</a:t>
            </a:r>
            <a:r>
              <a:rPr lang="en-US" altLang="ja-JP" dirty="0"/>
              <a:t>T100</a:t>
            </a:r>
            <a:r>
              <a:rPr lang="ja-JP" altLang="en-US" dirty="0"/>
              <a:t>内に流入することには気付かないと</a:t>
            </a:r>
            <a:r>
              <a:rPr lang="ja-JP" altLang="en-US" dirty="0" smtClean="0"/>
              <a:t>思われます。したがって、危害</a:t>
            </a:r>
            <a:r>
              <a:rPr lang="ja-JP" altLang="en-US" dirty="0"/>
              <a:t>発生の頻度及び危害の重篤度のレベルは</a:t>
            </a:r>
            <a:r>
              <a:rPr lang="ja-JP" altLang="en-US" b="1" dirty="0" smtClean="0">
                <a:solidFill>
                  <a:srgbClr val="FF0000"/>
                </a:solidFill>
              </a:rPr>
              <a:t>変わらない</a:t>
            </a:r>
            <a:r>
              <a:rPr lang="ja-JP" altLang="en-US" dirty="0" smtClean="0"/>
              <a:t>と考えます。</a:t>
            </a:r>
            <a:endParaRPr lang="ja-JP" altLang="en-US" dirty="0"/>
          </a:p>
          <a:p>
            <a:pPr marL="0" indent="0">
              <a:buNone/>
            </a:pPr>
            <a:r>
              <a:rPr lang="ja-JP" altLang="en-US" sz="2400" dirty="0">
                <a:latin typeface="HGP創英角ﾎﾟｯﾌﾟ体" panose="040B0A00000000000000" pitchFamily="50" charset="-128"/>
                <a:ea typeface="HGP創英角ﾎﾟｯﾌﾟ体" panose="040B0A00000000000000" pitchFamily="50" charset="-128"/>
              </a:rPr>
              <a:t>以上</a:t>
            </a:r>
            <a:r>
              <a:rPr lang="ja-JP" altLang="en-US" sz="2400" dirty="0" smtClean="0">
                <a:latin typeface="HGP創英角ﾎﾟｯﾌﾟ体" panose="040B0A00000000000000" pitchFamily="50" charset="-128"/>
                <a:ea typeface="HGP創英角ﾎﾟｯﾌﾟ体" panose="040B0A00000000000000" pitchFamily="50" charset="-128"/>
              </a:rPr>
              <a:t>より、リスクレベル</a:t>
            </a:r>
            <a:r>
              <a:rPr lang="ja-JP" altLang="en-US" sz="2400" dirty="0">
                <a:latin typeface="HGP創英角ﾎﾟｯﾌﾟ体" panose="040B0A00000000000000" pitchFamily="50" charset="-128"/>
                <a:ea typeface="HGP創英角ﾎﾟｯﾌﾟ体" panose="040B0A00000000000000" pitchFamily="50" charset="-128"/>
              </a:rPr>
              <a:t>は</a:t>
            </a:r>
            <a:r>
              <a:rPr lang="en-US" altLang="ja-JP" sz="2400" dirty="0">
                <a:latin typeface="HGP創英角ﾎﾟｯﾌﾟ体" panose="040B0A00000000000000" pitchFamily="50" charset="-128"/>
                <a:ea typeface="HGP創英角ﾎﾟｯﾌﾟ体" panose="040B0A00000000000000" pitchFamily="50" charset="-128"/>
              </a:rPr>
              <a:t>Ⅲ</a:t>
            </a:r>
            <a:r>
              <a:rPr lang="ja-JP" altLang="en-US" sz="2400" dirty="0" smtClean="0">
                <a:latin typeface="HGP創英角ﾎﾟｯﾌﾟ体" panose="040B0A00000000000000" pitchFamily="50" charset="-128"/>
                <a:ea typeface="HGP創英角ﾎﾟｯﾌﾟ体" panose="040B0A00000000000000" pitchFamily="50" charset="-128"/>
              </a:rPr>
              <a:t>のまま変わらないとします。</a:t>
            </a:r>
          </a:p>
          <a:p>
            <a:r>
              <a:rPr lang="ja-JP" altLang="en-US" dirty="0" smtClean="0"/>
              <a:t>なお、もし（１）で</a:t>
            </a:r>
            <a:r>
              <a:rPr lang="ja-JP" altLang="en-US" dirty="0"/>
              <a:t>既存のリスク低減措置が存在しない場合に</a:t>
            </a:r>
            <a:r>
              <a:rPr lang="ja-JP" altLang="en-US" dirty="0" smtClean="0"/>
              <a:t>は、リスクアセスメント</a:t>
            </a:r>
            <a:r>
              <a:rPr lang="ja-JP" altLang="en-US" dirty="0"/>
              <a:t>等実施シート</a:t>
            </a:r>
            <a:r>
              <a:rPr lang="ja-JP" altLang="en-US" dirty="0" smtClean="0"/>
              <a:t>に「</a:t>
            </a:r>
            <a:r>
              <a:rPr lang="ja-JP" altLang="en-US" dirty="0"/>
              <a:t>無」と記載</a:t>
            </a:r>
            <a:r>
              <a:rPr lang="ja-JP" altLang="en-US" dirty="0" smtClean="0"/>
              <a:t>します。</a:t>
            </a:r>
            <a:endParaRPr lang="ja-JP" altLang="en-US" dirty="0"/>
          </a:p>
        </p:txBody>
      </p:sp>
      <p:sp>
        <p:nvSpPr>
          <p:cNvPr id="4" name="テキスト ボックス 3"/>
          <p:cNvSpPr txBox="1"/>
          <p:nvPr/>
        </p:nvSpPr>
        <p:spPr>
          <a:xfrm>
            <a:off x="1179473" y="2740908"/>
            <a:ext cx="7555037" cy="2893100"/>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　リスク評価（その１）と同様に</a:t>
            </a:r>
            <a:r>
              <a:rPr kumimoji="1" lang="ja-JP" altLang="en-US" sz="2000" dirty="0" smtClean="0"/>
              <a:t>、以下の点に注意します。</a:t>
            </a:r>
          </a:p>
          <a:p>
            <a:pPr marL="457200" indent="-457200">
              <a:buFont typeface="Wingdings" panose="05000000000000000000" pitchFamily="2" charset="2"/>
              <a:buChar char="Ø"/>
            </a:pPr>
            <a:r>
              <a:rPr kumimoji="1" lang="ja-JP" altLang="en-US" dirty="0" smtClean="0"/>
              <a:t>危害の重篤度を下げることができるのは、Ａ）本質安全対策を実施する場合のみです。</a:t>
            </a:r>
          </a:p>
          <a:p>
            <a:pPr marL="457200" indent="-457200">
              <a:buFont typeface="Wingdings" panose="05000000000000000000" pitchFamily="2" charset="2"/>
              <a:buChar char="Ø"/>
            </a:pPr>
            <a:r>
              <a:rPr lang="ja-JP" altLang="en-US" dirty="0" smtClean="0"/>
              <a:t>Ｂ）</a:t>
            </a:r>
            <a:r>
              <a:rPr lang="ja-JP" altLang="en-US" dirty="0"/>
              <a:t>工学的</a:t>
            </a:r>
            <a:r>
              <a:rPr lang="ja-JP" altLang="en-US" dirty="0" smtClean="0"/>
              <a:t>対策、Ｃ）管理的対策を実施する場合、これらの対策は危害発生の頻度（可能性）を下げるのみで、重篤度を下げることにはつながりません。</a:t>
            </a:r>
          </a:p>
          <a:p>
            <a:pPr marL="457200" indent="-457200">
              <a:buFont typeface="Wingdings" panose="05000000000000000000" pitchFamily="2" charset="2"/>
              <a:buChar char="Ø"/>
            </a:pPr>
            <a:r>
              <a:rPr kumimoji="1" lang="ja-JP" altLang="en-US" dirty="0" smtClean="0"/>
              <a:t>作業者による作業・操作に対する信頼性やインターロックなどの工学的対策の信頼性についても考慮します。</a:t>
            </a:r>
          </a:p>
          <a:p>
            <a:pPr marL="457200" indent="-457200">
              <a:buFont typeface="Wingdings" panose="05000000000000000000" pitchFamily="2" charset="2"/>
              <a:buChar char="Ø"/>
            </a:pPr>
            <a:r>
              <a:rPr lang="ja-JP" altLang="en-US" dirty="0" smtClean="0"/>
              <a:t>重篤度の見積もりについては、最悪の状況（Ａ本質安全対策以外のすべての対策が失敗）を想定します。</a:t>
            </a:r>
            <a:endParaRPr kumimoji="1" lang="ja-JP" altLang="en-US" sz="1600" dirty="0"/>
          </a:p>
        </p:txBody>
      </p:sp>
      <p:sp>
        <p:nvSpPr>
          <p:cNvPr id="6" name="テキスト ボックス 5"/>
          <p:cNvSpPr txBox="1"/>
          <p:nvPr/>
        </p:nvSpPr>
        <p:spPr>
          <a:xfrm>
            <a:off x="1179473" y="5393227"/>
            <a:ext cx="7555037" cy="1323439"/>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リスク評価（その２）の結果より、既存のリスク低減措置がどのように機能しているか、リスクレベルを下げることに効果があるかを確認し、リスクレベルを下げることができていない場合には、</a:t>
            </a:r>
            <a:r>
              <a:rPr lang="en-US" altLang="ja-JP" sz="2000" dirty="0" smtClean="0"/>
              <a:t>STEP 2</a:t>
            </a:r>
            <a:r>
              <a:rPr lang="ja-JP" altLang="en-US" sz="2000" dirty="0" smtClean="0"/>
              <a:t>③で、リスク低減措置を検討します。</a:t>
            </a:r>
            <a:endParaRPr kumimoji="1" lang="ja-JP" altLang="en-US" sz="1600" dirty="0"/>
          </a:p>
        </p:txBody>
      </p:sp>
      <p:sp>
        <p:nvSpPr>
          <p:cNvPr id="7" name="テキスト ボックス 6"/>
          <p:cNvSpPr txBox="1"/>
          <p:nvPr/>
        </p:nvSpPr>
        <p:spPr>
          <a:xfrm>
            <a:off x="1182382" y="2740908"/>
            <a:ext cx="7555037" cy="3046988"/>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リスク低減措置を実装しても「危害の重篤度」「危害発生の頻度」を下げる（</a:t>
            </a:r>
            <a:r>
              <a:rPr lang="en-US" altLang="ja-JP" sz="2000" dirty="0" smtClean="0"/>
              <a:t>×</a:t>
            </a:r>
            <a:r>
              <a:rPr lang="ja-JP" altLang="en-US" sz="2000" dirty="0" smtClean="0"/>
              <a:t>→△→○）ことができず、その結果「リスクレベルが下がっていない」と判断される場合もありますが、</a:t>
            </a:r>
            <a:r>
              <a:rPr lang="ja-JP" altLang="en-US" sz="2400" b="1" dirty="0" smtClean="0">
                <a:solidFill>
                  <a:srgbClr val="FF0000"/>
                </a:solidFill>
                <a:latin typeface="HGP創英角ﾎﾟｯﾌﾟ体" panose="040B0A00000000000000" pitchFamily="50" charset="-128"/>
                <a:ea typeface="HGP創英角ﾎﾟｯﾌﾟ体" panose="040B0A00000000000000" pitchFamily="50" charset="-128"/>
              </a:rPr>
              <a:t>効果があるリスク低減措置を実装している場合には、その機能を維持することにより相対的にリスクは下がっています。</a:t>
            </a:r>
            <a:r>
              <a:rPr lang="ja-JP" altLang="en-US" sz="2000" dirty="0" smtClean="0"/>
              <a:t>備考欄にこれを明記することでリスクアセスメント等実施の意義を示します。</a:t>
            </a:r>
          </a:p>
          <a:p>
            <a:pPr marL="342900" indent="-342900">
              <a:buFont typeface="Wingdings" panose="05000000000000000000" pitchFamily="2" charset="2"/>
              <a:buChar char="Ø"/>
            </a:pPr>
            <a:r>
              <a:rPr kumimoji="1" lang="ja-JP" altLang="en-US" dirty="0" smtClean="0"/>
              <a:t>この事例では、既存のリスク低減措置は同定したシナリオに対して効果がないことを示しています。</a:t>
            </a:r>
            <a:endParaRPr kumimoji="1" lang="ja-JP" altLang="en-US" sz="1400" dirty="0"/>
          </a:p>
        </p:txBody>
      </p:sp>
    </p:spTree>
    <p:extLst>
      <p:ext uri="{BB962C8B-B14F-4D97-AF65-F5344CB8AC3E}">
        <p14:creationId xmlns:p14="http://schemas.microsoft.com/office/powerpoint/2010/main" val="1648830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1+#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xit" presetSubtype="2" fill="hold" grpId="1" nodeType="clickEffect">
                                  <p:stCondLst>
                                    <p:cond delay="0"/>
                                  </p:stCondLst>
                                  <p:childTnLst>
                                    <p:anim calcmode="lin" valueType="num">
                                      <p:cBhvr additive="base">
                                        <p:cTn id="17" dur="500"/>
                                        <p:tgtEl>
                                          <p:spTgt spid="4"/>
                                        </p:tgtEl>
                                        <p:attrNameLst>
                                          <p:attrName>ppt_x</p:attrName>
                                        </p:attrNameLst>
                                      </p:cBhvr>
                                      <p:tavLst>
                                        <p:tav tm="0">
                                          <p:val>
                                            <p:strVal val="ppt_x"/>
                                          </p:val>
                                        </p:tav>
                                        <p:tav tm="100000">
                                          <p:val>
                                            <p:strVal val="1+ppt_w/2"/>
                                          </p:val>
                                        </p:tav>
                                      </p:tavLst>
                                    </p:anim>
                                    <p:anim calcmode="lin" valueType="num">
                                      <p:cBhvr additive="base">
                                        <p:cTn id="18" dur="500"/>
                                        <p:tgtEl>
                                          <p:spTgt spid="4"/>
                                        </p:tgtEl>
                                        <p:attrNameLst>
                                          <p:attrName>ppt_y</p:attrName>
                                        </p:attrNameLst>
                                      </p:cBhvr>
                                      <p:tavLst>
                                        <p:tav tm="0">
                                          <p:val>
                                            <p:strVal val="ppt_y"/>
                                          </p:val>
                                        </p:tav>
                                        <p:tav tm="100000">
                                          <p:val>
                                            <p:strVal val="ppt_y"/>
                                          </p:val>
                                        </p:tav>
                                      </p:tavLst>
                                    </p:anim>
                                    <p:set>
                                      <p:cBhvr>
                                        <p:cTn id="19" dur="1" fill="hold">
                                          <p:stCondLst>
                                            <p:cond delay="499"/>
                                          </p:stCondLst>
                                        </p:cTn>
                                        <p:tgtEl>
                                          <p:spTgt spid="4"/>
                                        </p:tgtEl>
                                        <p:attrNameLst>
                                          <p:attrName>style.visibility</p:attrName>
                                        </p:attrNameLst>
                                      </p:cBhvr>
                                      <p:to>
                                        <p:strVal val="hidden"/>
                                      </p:to>
                                    </p:set>
                                  </p:childTnLst>
                                </p:cTn>
                              </p:par>
                            </p:childTnLst>
                          </p:cTn>
                        </p:par>
                        <p:par>
                          <p:cTn id="20" fill="hold">
                            <p:stCondLst>
                              <p:cond delay="500"/>
                            </p:stCondLst>
                            <p:childTnLst>
                              <p:par>
                                <p:cTn id="21" presetID="2" presetClass="entr" presetSubtype="2"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37" fill="hold">
                            <p:stCondLst>
                              <p:cond delay="500"/>
                            </p:stCondLst>
                            <p:childTnLst>
                              <p:par>
                                <p:cTn id="38" presetID="2" presetClass="entr" presetSubtype="2" fill="hold" grpId="0" nodeType="afterEffect">
                                  <p:stCondLst>
                                    <p:cond delay="0"/>
                                  </p:stCondLst>
                                  <p:childTnLst>
                                    <p:set>
                                      <p:cBhvr>
                                        <p:cTn id="39" dur="1" fill="hold">
                                          <p:stCondLst>
                                            <p:cond delay="0"/>
                                          </p:stCondLst>
                                        </p:cTn>
                                        <p:tgtEl>
                                          <p:spTgt spid="6"/>
                                        </p:tgtEl>
                                        <p:attrNameLst>
                                          <p:attrName>style.visibility</p:attrName>
                                        </p:attrNameLst>
                                      </p:cBhvr>
                                      <p:to>
                                        <p:strVal val="visible"/>
                                      </p:to>
                                    </p:set>
                                    <p:anim calcmode="lin" valueType="num">
                                      <p:cBhvr additive="base">
                                        <p:cTn id="40" dur="500" fill="hold"/>
                                        <p:tgtEl>
                                          <p:spTgt spid="6"/>
                                        </p:tgtEl>
                                        <p:attrNameLst>
                                          <p:attrName>ppt_x</p:attrName>
                                        </p:attrNameLst>
                                      </p:cBhvr>
                                      <p:tavLst>
                                        <p:tav tm="0">
                                          <p:val>
                                            <p:strVal val="1+#ppt_w/2"/>
                                          </p:val>
                                        </p:tav>
                                        <p:tav tm="100000">
                                          <p:val>
                                            <p:strVal val="#ppt_x"/>
                                          </p:val>
                                        </p:tav>
                                      </p:tavLst>
                                    </p:anim>
                                    <p:anim calcmode="lin" valueType="num">
                                      <p:cBhvr additive="base">
                                        <p:cTn id="41"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xit" presetSubtype="2" fill="hold" grpId="1" nodeType="clickEffect">
                                  <p:stCondLst>
                                    <p:cond delay="0"/>
                                  </p:stCondLst>
                                  <p:childTnLst>
                                    <p:anim calcmode="lin" valueType="num">
                                      <p:cBhvr additive="base">
                                        <p:cTn id="45" dur="500"/>
                                        <p:tgtEl>
                                          <p:spTgt spid="6"/>
                                        </p:tgtEl>
                                        <p:attrNameLst>
                                          <p:attrName>ppt_x</p:attrName>
                                        </p:attrNameLst>
                                      </p:cBhvr>
                                      <p:tavLst>
                                        <p:tav tm="0">
                                          <p:val>
                                            <p:strVal val="ppt_x"/>
                                          </p:val>
                                        </p:tav>
                                        <p:tav tm="100000">
                                          <p:val>
                                            <p:strVal val="1+ppt_w/2"/>
                                          </p:val>
                                        </p:tav>
                                      </p:tavLst>
                                    </p:anim>
                                    <p:anim calcmode="lin" valueType="num">
                                      <p:cBhvr additive="base">
                                        <p:cTn id="46" dur="500"/>
                                        <p:tgtEl>
                                          <p:spTgt spid="6"/>
                                        </p:tgtEl>
                                        <p:attrNameLst>
                                          <p:attrName>ppt_y</p:attrName>
                                        </p:attrNameLst>
                                      </p:cBhvr>
                                      <p:tavLst>
                                        <p:tav tm="0">
                                          <p:val>
                                            <p:strVal val="ppt_y"/>
                                          </p:val>
                                        </p:tav>
                                        <p:tav tm="100000">
                                          <p:val>
                                            <p:strVal val="ppt_y"/>
                                          </p:val>
                                        </p:tav>
                                      </p:tavLst>
                                    </p:anim>
                                    <p:set>
                                      <p:cBhvr>
                                        <p:cTn id="47" dur="1" fill="hold">
                                          <p:stCondLst>
                                            <p:cond delay="499"/>
                                          </p:stCondLst>
                                        </p:cTn>
                                        <p:tgtEl>
                                          <p:spTgt spid="6"/>
                                        </p:tgtEl>
                                        <p:attrNameLst>
                                          <p:attrName>style.visibility</p:attrName>
                                        </p:attrNameLst>
                                      </p:cBhvr>
                                      <p:to>
                                        <p:strVal val="hidden"/>
                                      </p:to>
                                    </p:set>
                                  </p:childTnLst>
                                </p:cTn>
                              </p:par>
                            </p:childTnLst>
                          </p:cTn>
                        </p:par>
                        <p:par>
                          <p:cTn id="48" fill="hold">
                            <p:stCondLst>
                              <p:cond delay="500"/>
                            </p:stCondLst>
                            <p:childTnLst>
                              <p:par>
                                <p:cTn id="49" presetID="2" presetClass="entr" presetSubtype="2" fill="hold" grpId="0" nodeType="afterEffect">
                                  <p:stCondLst>
                                    <p:cond delay="0"/>
                                  </p:stCondLst>
                                  <p:childTnLst>
                                    <p:set>
                                      <p:cBhvr>
                                        <p:cTn id="50" dur="1" fill="hold">
                                          <p:stCondLst>
                                            <p:cond delay="0"/>
                                          </p:stCondLst>
                                        </p:cTn>
                                        <p:tgtEl>
                                          <p:spTgt spid="7"/>
                                        </p:tgtEl>
                                        <p:attrNameLst>
                                          <p:attrName>style.visibility</p:attrName>
                                        </p:attrNameLst>
                                      </p:cBhvr>
                                      <p:to>
                                        <p:strVal val="visible"/>
                                      </p:to>
                                    </p:set>
                                    <p:anim calcmode="lin" valueType="num">
                                      <p:cBhvr additive="base">
                                        <p:cTn id="51" dur="500" fill="hold"/>
                                        <p:tgtEl>
                                          <p:spTgt spid="7"/>
                                        </p:tgtEl>
                                        <p:attrNameLst>
                                          <p:attrName>ppt_x</p:attrName>
                                        </p:attrNameLst>
                                      </p:cBhvr>
                                      <p:tavLst>
                                        <p:tav tm="0">
                                          <p:val>
                                            <p:strVal val="1+#ppt_w/2"/>
                                          </p:val>
                                        </p:tav>
                                        <p:tav tm="100000">
                                          <p:val>
                                            <p:strVal val="#ppt_x"/>
                                          </p:val>
                                        </p:tav>
                                      </p:tavLst>
                                    </p:anim>
                                    <p:anim calcmode="lin" valueType="num">
                                      <p:cBhvr additive="base">
                                        <p:cTn id="5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4" grpId="1" animBg="1"/>
      <p:bldP spid="6" grpId="0" animBg="1"/>
      <p:bldP spid="6" grpId="1" animBg="1"/>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249846449"/>
              </p:ext>
            </p:extLst>
          </p:nvPr>
        </p:nvGraphicFramePr>
        <p:xfrm>
          <a:off x="1279942" y="1369564"/>
          <a:ext cx="6591300" cy="3504465"/>
        </p:xfrm>
        <a:graphic>
          <a:graphicData uri="http://schemas.openxmlformats.org/drawingml/2006/table">
            <a:tbl>
              <a:tblPr>
                <a:tableStyleId>{5C22544A-7EE6-4342-B048-85BDC9FD1C3A}</a:tableStyleId>
              </a:tblPr>
              <a:tblGrid>
                <a:gridCol w="1878894"/>
                <a:gridCol w="1127895"/>
                <a:gridCol w="1244272"/>
                <a:gridCol w="1244273"/>
                <a:gridCol w="1095966"/>
              </a:tblGrid>
              <a:tr h="250546">
                <a:tc gridSpan="5">
                  <a:txBody>
                    <a:bodyPr/>
                    <a:lstStyle/>
                    <a:p>
                      <a:pPr algn="l" fontAlgn="b"/>
                      <a:r>
                        <a:rPr lang="en-US" altLang="ja-JP" sz="1800" u="none" strike="noStrike" dirty="0">
                          <a:effectLst/>
                        </a:rPr>
                        <a:t>STEP 2</a:t>
                      </a:r>
                      <a:r>
                        <a:rPr lang="ja-JP" altLang="en-US" sz="1800" u="none" strike="noStrike" dirty="0">
                          <a:effectLst/>
                        </a:rPr>
                        <a:t>　リスクアセスメント等の実施</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r>
              <a:tr h="960771">
                <a:tc>
                  <a:txBody>
                    <a:bodyPr/>
                    <a:lstStyle/>
                    <a:p>
                      <a:pPr marL="36000" algn="ctr" fontAlgn="ctr"/>
                      <a:r>
                        <a:rPr lang="ja-JP" altLang="en-US" sz="1400" b="0" i="0" u="none" strike="noStrike" dirty="0" smtClean="0">
                          <a:solidFill>
                            <a:srgbClr val="000000"/>
                          </a:solidFill>
                          <a:effectLst/>
                          <a:latin typeface="+mn-ea"/>
                          <a:ea typeface="+mn-ea"/>
                        </a:rPr>
                        <a:t>②既存のリスク低減措置</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gridSpan="3">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r>
                        <a:rPr kumimoji="1" lang="ja-JP" altLang="en-US" sz="1600" dirty="0" smtClean="0"/>
                        <a:t>・不活性雰囲気での混合操作（</a:t>
                      </a:r>
                      <a:r>
                        <a:rPr kumimoji="1" lang="en-US" altLang="ja-JP" sz="1600" dirty="0" smtClean="0"/>
                        <a:t>B-c</a:t>
                      </a:r>
                      <a:r>
                        <a:rPr kumimoji="1" lang="ja-JP" altLang="en-US" sz="1600" dirty="0" smtClean="0"/>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rowSpan="5">
                  <a:txBody>
                    <a:bodyPr/>
                    <a:lstStyle/>
                    <a:p>
                      <a:pPr marL="36000" algn="l"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●リスク低減措置実施（実装）の種類</a:t>
                      </a:r>
                    </a:p>
                    <a:p>
                      <a:pPr marL="36000" algn="l"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本質安全対策</a:t>
                      </a: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B)</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工学的対策</a:t>
                      </a:r>
                    </a:p>
                    <a:p>
                      <a:pPr marL="36000" algn="l"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C)</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管理的対策</a:t>
                      </a:r>
                    </a:p>
                    <a:p>
                      <a:pPr marL="36000" algn="l"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D)</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保護具着用</a:t>
                      </a:r>
                    </a:p>
                    <a:p>
                      <a:pPr marL="36000" algn="l"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●リスク低減措置の目的</a:t>
                      </a:r>
                    </a:p>
                    <a:p>
                      <a:pPr marL="36000" algn="l"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 </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異常発生防止</a:t>
                      </a:r>
                    </a:p>
                    <a:p>
                      <a:pPr marL="36000" algn="l"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b) </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異常発生検知</a:t>
                      </a:r>
                    </a:p>
                    <a:p>
                      <a:pPr marL="36000" algn="l"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c) </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事故発生防止</a:t>
                      </a:r>
                    </a:p>
                    <a:p>
                      <a:pPr marL="36000" algn="l" fontAlgn="ct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d) </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被害の局限化</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lgDash"/>
                      <a:round/>
                      <a:headEnd type="none" w="med" len="med"/>
                      <a:tailEnd type="none" w="med" len="med"/>
                    </a:lnB>
                    <a:solidFill>
                      <a:schemeClr val="bg1">
                        <a:lumMod val="85000"/>
                      </a:schemeClr>
                    </a:solidFill>
                  </a:tcPr>
                </a:tc>
              </a:tr>
              <a:tr h="339374">
                <a:tc rowSpan="2">
                  <a:txBody>
                    <a:bodyPr/>
                    <a:lstStyle/>
                    <a:p>
                      <a:pPr marL="36000" algn="ctr" fontAlgn="ctr"/>
                      <a:r>
                        <a:rPr lang="ja-JP" altLang="en-US" sz="1400" b="0" i="0" u="none" strike="noStrike" dirty="0" smtClean="0">
                          <a:solidFill>
                            <a:srgbClr val="000000"/>
                          </a:solidFill>
                          <a:effectLst/>
                          <a:latin typeface="+mn-ea"/>
                          <a:ea typeface="+mn-ea"/>
                        </a:rPr>
                        <a:t>②リスク見積りと評価（その１）</a:t>
                      </a:r>
                    </a:p>
                    <a:p>
                      <a:pPr marL="36000" algn="ctr" fontAlgn="ctr"/>
                      <a:r>
                        <a:rPr lang="ja-JP" altLang="en-US" sz="1400" b="0" i="0" u="none" strike="noStrike" dirty="0" smtClean="0">
                          <a:solidFill>
                            <a:srgbClr val="000000"/>
                          </a:solidFill>
                          <a:effectLst/>
                          <a:latin typeface="+mn-ea"/>
                          <a:ea typeface="+mn-ea"/>
                        </a:rPr>
                        <a:t>既存のリスク低減措置が無いと仮定した場合</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algn="ctr"/>
                      <a:r>
                        <a:rPr kumimoji="1" lang="ja-JP" altLang="en-US" sz="1400" dirty="0" smtClean="0"/>
                        <a:t>重篤度</a:t>
                      </a: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algn="ctr"/>
                      <a:r>
                        <a:rPr kumimoji="1" lang="ja-JP" altLang="en-US" sz="1400" dirty="0" smtClean="0"/>
                        <a:t>頻度</a:t>
                      </a: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1400" dirty="0" smtClean="0"/>
                        <a:t>リスクレベル</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vMerge="1">
                  <a:txBody>
                    <a:bodyPr/>
                    <a:lstStyle/>
                    <a:p>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82844">
                <a:tc vMerge="1">
                  <a:txBody>
                    <a:bodyPr/>
                    <a:lstStyle/>
                    <a:p>
                      <a:endParaRPr kumimoji="1" lang="ja-JP" altLang="en-US"/>
                    </a:p>
                  </a:txBody>
                  <a:tcPr/>
                </a:tc>
                <a:tc>
                  <a:txBody>
                    <a:bodyPr/>
                    <a:lstStyle/>
                    <a:p>
                      <a:pPr algn="ctr"/>
                      <a:r>
                        <a:rPr kumimoji="1" lang="en-US" altLang="ja-JP" dirty="0" smtClean="0"/>
                        <a:t>×</a:t>
                      </a: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dirty="0" smtClean="0"/>
                        <a:t>△</a:t>
                      </a: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dirty="0" smtClean="0"/>
                        <a:t>Ⅲ</a:t>
                      </a: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r>
              <a:tr h="339374">
                <a:tc rowSpan="2">
                  <a:txBody>
                    <a:bodyPr/>
                    <a:lstStyle/>
                    <a:p>
                      <a:pPr marL="36000" algn="ctr" fontAlgn="ctr"/>
                      <a:r>
                        <a:rPr lang="ja-JP" altLang="en-US" sz="1400" b="0" i="0" u="none" strike="noStrike" dirty="0" smtClean="0">
                          <a:solidFill>
                            <a:srgbClr val="000000"/>
                          </a:solidFill>
                          <a:effectLst/>
                          <a:latin typeface="+mn-ea"/>
                          <a:ea typeface="+mn-ea"/>
                        </a:rPr>
                        <a:t>②リスク見積りと評価（その２）</a:t>
                      </a:r>
                    </a:p>
                    <a:p>
                      <a:pPr marL="36000" algn="ctr" fontAlgn="ctr"/>
                      <a:r>
                        <a:rPr lang="ja-JP" altLang="en-US" sz="1400" b="0" i="0" u="none" strike="noStrike" dirty="0" smtClean="0">
                          <a:solidFill>
                            <a:srgbClr val="000000"/>
                          </a:solidFill>
                          <a:effectLst/>
                          <a:latin typeface="+mn-ea"/>
                          <a:ea typeface="+mn-ea"/>
                        </a:rPr>
                        <a:t>既存のリスク低減措置の有効性確認</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99FF99"/>
                    </a:solidFill>
                  </a:tcPr>
                </a:tc>
                <a:tc>
                  <a:txBody>
                    <a:bodyPr/>
                    <a:lstStyle/>
                    <a:p>
                      <a:pPr algn="ctr"/>
                      <a:r>
                        <a:rPr kumimoji="1" lang="ja-JP" altLang="en-US" sz="1400" dirty="0" smtClean="0"/>
                        <a:t>重篤度</a:t>
                      </a: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algn="ctr"/>
                      <a:r>
                        <a:rPr kumimoji="1" lang="ja-JP" altLang="en-US" sz="1400" dirty="0" smtClean="0"/>
                        <a:t>頻度</a:t>
                      </a:r>
                      <a:endParaRPr kumimoji="1" lang="ja-JP" altLang="en-US" sz="14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1400" dirty="0" smtClean="0"/>
                        <a:t>リスクレベル</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vMerge="1">
                  <a:txBody>
                    <a:bodyPr/>
                    <a:lstStyle/>
                    <a:p>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07782">
                <a:tc vMerge="1">
                  <a:txBody>
                    <a:bodyPr/>
                    <a:lstStyle/>
                    <a:p>
                      <a:endParaRPr kumimoji="1" lang="ja-JP" altLang="en-US"/>
                    </a:p>
                  </a:txBody>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vMerge="1">
                  <a:txBody>
                    <a:bodyPr/>
                    <a:lstStyle/>
                    <a:p>
                      <a:endParaRPr kumimoji="1" lang="ja-JP" altLang="en-US"/>
                    </a:p>
                  </a:txBody>
                  <a:tcPr/>
                </a:tc>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mtClean="0"/>
              <a:t>実施シートに記入</a:t>
            </a:r>
            <a:endParaRPr lang="ja-JP" altLang="en-US" dirty="0"/>
          </a:p>
        </p:txBody>
      </p:sp>
      <p:sp>
        <p:nvSpPr>
          <p:cNvPr id="6" name="テキスト ボックス 5"/>
          <p:cNvSpPr txBox="1"/>
          <p:nvPr/>
        </p:nvSpPr>
        <p:spPr>
          <a:xfrm>
            <a:off x="3538481" y="4282752"/>
            <a:ext cx="2941506" cy="369332"/>
          </a:xfrm>
          <a:prstGeom prst="rect">
            <a:avLst/>
          </a:prstGeom>
          <a:noFill/>
        </p:spPr>
        <p:txBody>
          <a:bodyPr wrap="square" rtlCol="0">
            <a:spAutoFit/>
          </a:bodyPr>
          <a:lstStyle/>
          <a:p>
            <a:r>
              <a:rPr kumimoji="1" lang="en-US" altLang="ja-JP" dirty="0" smtClean="0"/>
              <a:t>×</a:t>
            </a:r>
            <a:r>
              <a:rPr kumimoji="1" lang="ja-JP" altLang="en-US" dirty="0" smtClean="0"/>
              <a:t>　　　　 △　　　 　</a:t>
            </a:r>
            <a:r>
              <a:rPr kumimoji="1" lang="en-US" altLang="ja-JP" dirty="0" smtClean="0"/>
              <a:t>Ⅲ</a:t>
            </a:r>
            <a:endParaRPr kumimoji="1" lang="ja-JP" altLang="en-US" sz="1600" dirty="0"/>
          </a:p>
        </p:txBody>
      </p:sp>
    </p:spTree>
    <p:extLst>
      <p:ext uri="{BB962C8B-B14F-4D97-AF65-F5344CB8AC3E}">
        <p14:creationId xmlns:p14="http://schemas.microsoft.com/office/powerpoint/2010/main" val="3053375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3"/>
          <p:cNvSpPr>
            <a:spLocks noGrp="1"/>
          </p:cNvSpPr>
          <p:nvPr>
            <p:ph idx="1"/>
          </p:nvPr>
        </p:nvSpPr>
        <p:spPr>
          <a:xfrm>
            <a:off x="747461" y="2382980"/>
            <a:ext cx="7836816" cy="4272343"/>
          </a:xfrm>
          <a:noFill/>
        </p:spPr>
        <p:txBody>
          <a:bodyPr>
            <a:normAutofit lnSpcReduction="10000"/>
          </a:bodyPr>
          <a:lstStyle/>
          <a:p>
            <a:pPr marL="0" indent="0">
              <a:buNone/>
            </a:pPr>
            <a:r>
              <a:rPr lang="ja-JP" altLang="en-US" sz="2000" dirty="0" smtClean="0"/>
              <a:t>（１）リスクレベル</a:t>
            </a:r>
            <a:r>
              <a:rPr lang="en-US" altLang="ja-JP" sz="2000" dirty="0" smtClean="0"/>
              <a:t>Ⅲ</a:t>
            </a:r>
            <a:r>
              <a:rPr lang="ja-JP" altLang="en-US" sz="2000" dirty="0" smtClean="0"/>
              <a:t>は許容できません。リスクレベルを下げる</a:t>
            </a:r>
            <a:r>
              <a:rPr lang="ja-JP" altLang="en-US" sz="2000" dirty="0"/>
              <a:t>ために</a:t>
            </a:r>
            <a:r>
              <a:rPr lang="ja-JP" altLang="en-US" sz="2000" dirty="0">
                <a:solidFill>
                  <a:srgbClr val="FF0000"/>
                </a:solidFill>
              </a:rPr>
              <a:t>追加すべきリスク低減措置を</a:t>
            </a:r>
            <a:r>
              <a:rPr lang="ja-JP" altLang="en-US" sz="2000" dirty="0" smtClean="0">
                <a:solidFill>
                  <a:srgbClr val="FF0000"/>
                </a:solidFill>
              </a:rPr>
              <a:t>検討</a:t>
            </a:r>
            <a:r>
              <a:rPr lang="ja-JP" altLang="en-US" sz="2000" dirty="0" smtClean="0"/>
              <a:t>しましょう</a:t>
            </a:r>
            <a:r>
              <a:rPr lang="ja-JP" altLang="en-US" sz="2000" dirty="0"/>
              <a:t>。</a:t>
            </a:r>
          </a:p>
          <a:p>
            <a:r>
              <a:rPr lang="ja-JP" altLang="en-US" sz="2000" dirty="0" smtClean="0"/>
              <a:t>イ）　異常発生</a:t>
            </a:r>
            <a:r>
              <a:rPr lang="ja-JP" altLang="en-US" sz="2000" dirty="0"/>
              <a:t>防止</a:t>
            </a:r>
            <a:r>
              <a:rPr lang="ja-JP" altLang="en-US" sz="2000" dirty="0" smtClean="0"/>
              <a:t>対策</a:t>
            </a:r>
          </a:p>
          <a:p>
            <a:pPr marL="457200" lvl="1" indent="0">
              <a:buNone/>
            </a:pPr>
            <a:r>
              <a:rPr lang="ja-JP" altLang="en-US" dirty="0" smtClean="0"/>
              <a:t>異常発生防止のために、</a:t>
            </a:r>
            <a:r>
              <a:rPr lang="en-US" altLang="ja-JP" dirty="0" smtClean="0"/>
              <a:t>V109</a:t>
            </a:r>
            <a:r>
              <a:rPr lang="ja-JP" altLang="en-US" dirty="0"/>
              <a:t>にリミットスイッチを設置</a:t>
            </a:r>
            <a:r>
              <a:rPr lang="ja-JP" altLang="en-US" dirty="0" smtClean="0"/>
              <a:t>し、</a:t>
            </a:r>
            <a:r>
              <a:rPr lang="en-US" altLang="ja-JP" dirty="0" smtClean="0"/>
              <a:t>V109</a:t>
            </a:r>
            <a:r>
              <a:rPr lang="ja-JP" altLang="en-US" dirty="0"/>
              <a:t>の開閉状態を</a:t>
            </a:r>
            <a:r>
              <a:rPr lang="ja-JP" altLang="en-US" dirty="0" smtClean="0"/>
              <a:t>検知します。</a:t>
            </a:r>
            <a:r>
              <a:rPr lang="en-US" altLang="ja-JP" dirty="0" smtClean="0"/>
              <a:t>【</a:t>
            </a:r>
            <a:r>
              <a:rPr lang="en-US" altLang="ja-JP" dirty="0"/>
              <a:t>B)</a:t>
            </a:r>
            <a:r>
              <a:rPr lang="ja-JP" altLang="en-US" dirty="0"/>
              <a:t>工学的</a:t>
            </a:r>
            <a:r>
              <a:rPr lang="ja-JP" altLang="en-US" dirty="0" smtClean="0"/>
              <a:t>対策、</a:t>
            </a:r>
            <a:r>
              <a:rPr lang="en-US" altLang="ja-JP" dirty="0" smtClean="0"/>
              <a:t>b</a:t>
            </a:r>
            <a:r>
              <a:rPr lang="en-US" altLang="ja-JP" dirty="0"/>
              <a:t>)</a:t>
            </a:r>
            <a:r>
              <a:rPr lang="ja-JP" altLang="en-US" dirty="0"/>
              <a:t>異常発生検知手段</a:t>
            </a:r>
            <a:r>
              <a:rPr lang="en-US" altLang="ja-JP" dirty="0" smtClean="0"/>
              <a:t>】</a:t>
            </a:r>
            <a:r>
              <a:rPr lang="ja-JP" altLang="en-US" dirty="0" smtClean="0"/>
              <a:t>併せて、異常</a:t>
            </a:r>
            <a:r>
              <a:rPr lang="ja-JP" altLang="en-US" dirty="0"/>
              <a:t>発生防止のため</a:t>
            </a:r>
            <a:r>
              <a:rPr lang="ja-JP" altLang="en-US" dirty="0" smtClean="0"/>
              <a:t>に、リミットスイッチ</a:t>
            </a:r>
            <a:r>
              <a:rPr lang="ja-JP" altLang="en-US" dirty="0"/>
              <a:t>の</a:t>
            </a:r>
            <a:r>
              <a:rPr lang="en-US" altLang="ja-JP" dirty="0" smtClean="0"/>
              <a:t>ON</a:t>
            </a:r>
            <a:r>
              <a:rPr lang="ja-JP" altLang="en-US" dirty="0" err="1" smtClean="0"/>
              <a:t>、</a:t>
            </a:r>
            <a:r>
              <a:rPr lang="en-US" altLang="ja-JP" dirty="0" smtClean="0"/>
              <a:t> </a:t>
            </a:r>
            <a:r>
              <a:rPr lang="en-US" altLang="ja-JP" dirty="0"/>
              <a:t>OFF</a:t>
            </a:r>
            <a:r>
              <a:rPr lang="ja-JP" altLang="en-US" dirty="0"/>
              <a:t>状態からアンサーバックを取得するインターロックシステムを</a:t>
            </a:r>
            <a:r>
              <a:rPr lang="ja-JP" altLang="en-US" dirty="0" smtClean="0"/>
              <a:t>構築します。</a:t>
            </a:r>
            <a:r>
              <a:rPr lang="en-US" altLang="ja-JP" dirty="0" smtClean="0"/>
              <a:t>【</a:t>
            </a:r>
            <a:r>
              <a:rPr lang="en-US" altLang="ja-JP" dirty="0"/>
              <a:t>B)</a:t>
            </a:r>
            <a:r>
              <a:rPr lang="ja-JP" altLang="en-US" dirty="0"/>
              <a:t>工学的</a:t>
            </a:r>
            <a:r>
              <a:rPr lang="ja-JP" altLang="en-US" dirty="0" smtClean="0"/>
              <a:t>対策、</a:t>
            </a:r>
            <a:r>
              <a:rPr lang="en-US" altLang="ja-JP" dirty="0" smtClean="0"/>
              <a:t>a</a:t>
            </a:r>
            <a:r>
              <a:rPr lang="en-US" altLang="ja-JP" dirty="0"/>
              <a:t>)</a:t>
            </a:r>
            <a:r>
              <a:rPr lang="ja-JP" altLang="en-US" dirty="0"/>
              <a:t>異常発生防止対策</a:t>
            </a:r>
            <a:r>
              <a:rPr lang="en-US" altLang="ja-JP" dirty="0" smtClean="0"/>
              <a:t>】</a:t>
            </a:r>
            <a:r>
              <a:rPr lang="ja-JP" altLang="en-US" dirty="0" smtClean="0"/>
              <a:t>ただし、どの操作をしているかが</a:t>
            </a:r>
            <a:r>
              <a:rPr lang="ja-JP" altLang="en-US" dirty="0"/>
              <a:t>分からないと的確に</a:t>
            </a:r>
            <a:r>
              <a:rPr lang="ja-JP" altLang="en-US" dirty="0" smtClean="0"/>
              <a:t>動作できないため、シーケンス</a:t>
            </a:r>
            <a:r>
              <a:rPr lang="ja-JP" altLang="en-US" dirty="0"/>
              <a:t>の製作導入が必要と</a:t>
            </a:r>
            <a:r>
              <a:rPr lang="ja-JP" altLang="en-US" dirty="0" smtClean="0"/>
              <a:t>なります。</a:t>
            </a:r>
          </a:p>
          <a:p>
            <a:r>
              <a:rPr lang="ja-JP" altLang="en-US" sz="2000" dirty="0" smtClean="0"/>
              <a:t>ロ</a:t>
            </a:r>
            <a:r>
              <a:rPr lang="ja-JP" altLang="en-US" sz="2000" dirty="0"/>
              <a:t>）　異常</a:t>
            </a:r>
            <a:r>
              <a:rPr lang="ja-JP" altLang="en-US" sz="2000" dirty="0" smtClean="0"/>
              <a:t>発生防止対策</a:t>
            </a:r>
          </a:p>
          <a:p>
            <a:pPr marL="457200" lvl="1" indent="0">
              <a:buNone/>
            </a:pPr>
            <a:r>
              <a:rPr lang="ja-JP" altLang="en-US" dirty="0"/>
              <a:t>異常発生検知のため</a:t>
            </a:r>
            <a:r>
              <a:rPr lang="ja-JP" altLang="en-US" dirty="0" smtClean="0"/>
              <a:t>に、</a:t>
            </a:r>
            <a:r>
              <a:rPr lang="en-US" altLang="ja-JP" dirty="0" smtClean="0"/>
              <a:t>V109</a:t>
            </a:r>
            <a:r>
              <a:rPr lang="ja-JP" altLang="en-US" dirty="0"/>
              <a:t>のラインに流量計（ロータメーター）を設置</a:t>
            </a:r>
            <a:r>
              <a:rPr lang="ja-JP" altLang="en-US" dirty="0" smtClean="0"/>
              <a:t>して、</a:t>
            </a:r>
            <a:r>
              <a:rPr lang="en-US" altLang="ja-JP" dirty="0" smtClean="0"/>
              <a:t>V109</a:t>
            </a:r>
            <a:r>
              <a:rPr lang="ja-JP" altLang="en-US" dirty="0"/>
              <a:t>閉時の漏れを</a:t>
            </a:r>
            <a:r>
              <a:rPr lang="ja-JP" altLang="en-US" dirty="0" smtClean="0"/>
              <a:t>検知します。</a:t>
            </a:r>
            <a:r>
              <a:rPr lang="en-US" altLang="ja-JP" dirty="0" smtClean="0"/>
              <a:t>【</a:t>
            </a:r>
            <a:r>
              <a:rPr lang="en-US" altLang="ja-JP" dirty="0"/>
              <a:t>B)</a:t>
            </a:r>
            <a:r>
              <a:rPr lang="ja-JP" altLang="en-US" dirty="0"/>
              <a:t>工学的</a:t>
            </a:r>
            <a:r>
              <a:rPr lang="ja-JP" altLang="en-US" dirty="0" smtClean="0"/>
              <a:t>対策、</a:t>
            </a:r>
            <a:r>
              <a:rPr lang="en-US" altLang="ja-JP" dirty="0" smtClean="0"/>
              <a:t>b</a:t>
            </a:r>
            <a:r>
              <a:rPr lang="en-US" altLang="ja-JP" dirty="0"/>
              <a:t>)</a:t>
            </a:r>
            <a:r>
              <a:rPr lang="ja-JP" altLang="en-US" dirty="0"/>
              <a:t>異常発生検知手段</a:t>
            </a:r>
            <a:r>
              <a:rPr lang="en-US" altLang="ja-JP" dirty="0" smtClean="0"/>
              <a:t>】</a:t>
            </a:r>
            <a:r>
              <a:rPr lang="ja-JP" altLang="en-US" dirty="0" smtClean="0"/>
              <a:t>併せて、異常</a:t>
            </a:r>
            <a:r>
              <a:rPr lang="ja-JP" altLang="en-US" dirty="0"/>
              <a:t>発生防止のため</a:t>
            </a:r>
            <a:r>
              <a:rPr lang="ja-JP" altLang="en-US" dirty="0" smtClean="0"/>
              <a:t>に、</a:t>
            </a:r>
            <a:r>
              <a:rPr lang="en-US" altLang="ja-JP" dirty="0" smtClean="0"/>
              <a:t>V109</a:t>
            </a:r>
            <a:r>
              <a:rPr lang="ja-JP" altLang="en-US" dirty="0"/>
              <a:t>閉時に流量を確認</a:t>
            </a:r>
            <a:r>
              <a:rPr lang="ja-JP" altLang="en-US" dirty="0" smtClean="0"/>
              <a:t>し、漏れ</a:t>
            </a:r>
            <a:r>
              <a:rPr lang="ja-JP" altLang="en-US" dirty="0"/>
              <a:t>が見られた場合にはバルブを交換するように手順を</a:t>
            </a:r>
            <a:r>
              <a:rPr lang="ja-JP" altLang="en-US" dirty="0" smtClean="0"/>
              <a:t>改定します。</a:t>
            </a:r>
            <a:r>
              <a:rPr lang="en-US" altLang="ja-JP" dirty="0" smtClean="0"/>
              <a:t>【</a:t>
            </a:r>
            <a:r>
              <a:rPr lang="en-US" altLang="ja-JP" dirty="0"/>
              <a:t>C)</a:t>
            </a:r>
            <a:r>
              <a:rPr lang="ja-JP" altLang="en-US" dirty="0"/>
              <a:t>管理的</a:t>
            </a:r>
            <a:r>
              <a:rPr lang="ja-JP" altLang="en-US" dirty="0" smtClean="0"/>
              <a:t>対策、</a:t>
            </a:r>
            <a:r>
              <a:rPr lang="en-US" altLang="ja-JP" dirty="0" smtClean="0"/>
              <a:t>a</a:t>
            </a:r>
            <a:r>
              <a:rPr lang="en-US" altLang="ja-JP" dirty="0"/>
              <a:t>)</a:t>
            </a:r>
            <a:r>
              <a:rPr lang="ja-JP" altLang="en-US" dirty="0"/>
              <a:t>異常発生防止対策</a:t>
            </a:r>
            <a:r>
              <a:rPr lang="en-US" altLang="ja-JP" dirty="0" smtClean="0"/>
              <a:t>】</a:t>
            </a:r>
            <a:endParaRPr lang="ja-JP" altLang="en-US" dirty="0"/>
          </a:p>
        </p:txBody>
      </p:sp>
      <p:sp>
        <p:nvSpPr>
          <p:cNvPr id="9" name="コンテンツ プレースホルダー 3"/>
          <p:cNvSpPr txBox="1">
            <a:spLocks/>
          </p:cNvSpPr>
          <p:nvPr/>
        </p:nvSpPr>
        <p:spPr>
          <a:xfrm>
            <a:off x="1149137" y="2976657"/>
            <a:ext cx="7836816" cy="3918569"/>
          </a:xfrm>
          <a:prstGeom prst="rect">
            <a:avLst/>
          </a:prstGeom>
          <a:no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000" dirty="0" smtClean="0"/>
              <a:t>本質安全対策</a:t>
            </a:r>
          </a:p>
          <a:p>
            <a:pPr lvl="1">
              <a:buFont typeface="Wingdings" panose="05000000000000000000" pitchFamily="2" charset="2"/>
              <a:buChar char="Ø"/>
            </a:pPr>
            <a:r>
              <a:rPr lang="ja-JP" altLang="en-US" dirty="0" smtClean="0"/>
              <a:t>本質安全対策は、そのシナリオの</a:t>
            </a:r>
            <a:r>
              <a:rPr lang="ja-JP" altLang="en-US" dirty="0" smtClean="0">
                <a:solidFill>
                  <a:schemeClr val="tx1"/>
                </a:solidFill>
              </a:rPr>
              <a:t>進行に</a:t>
            </a:r>
            <a:r>
              <a:rPr lang="ja-JP" altLang="en-US" b="1" dirty="0" smtClean="0">
                <a:solidFill>
                  <a:srgbClr val="FF0000"/>
                </a:solidFill>
              </a:rPr>
              <a:t>不可欠な要因そのものを排除</a:t>
            </a:r>
            <a:r>
              <a:rPr lang="ja-JP" altLang="en-US" dirty="0" smtClean="0"/>
              <a:t>することにより、達成されます。燃焼の３要素の場合、具体的には「可燃物を無くす」「空気を無くす」「着火源を無くす」という対策です。</a:t>
            </a:r>
          </a:p>
          <a:p>
            <a:pPr lvl="1">
              <a:buFont typeface="Wingdings" panose="05000000000000000000" pitchFamily="2" charset="2"/>
              <a:buChar char="Ø"/>
            </a:pPr>
            <a:r>
              <a:rPr lang="ja-JP" altLang="en-US" b="1" dirty="0" smtClean="0">
                <a:solidFill>
                  <a:srgbClr val="FF0000"/>
                </a:solidFill>
              </a:rPr>
              <a:t>「可燃物を無くす」</a:t>
            </a:r>
            <a:r>
              <a:rPr lang="ja-JP" altLang="en-US" dirty="0" smtClean="0"/>
              <a:t>は、原料の粉体を不燃物に変更する以外に方法はありません。したがって、目的とする製造プロセスを根本から立て直す必要がありますから、実際的にはほぼ不可能と言えます。</a:t>
            </a:r>
          </a:p>
          <a:p>
            <a:pPr lvl="1">
              <a:buFont typeface="Wingdings" panose="05000000000000000000" pitchFamily="2" charset="2"/>
              <a:buChar char="Ø"/>
            </a:pPr>
            <a:r>
              <a:rPr lang="ja-JP" altLang="en-US" dirty="0" smtClean="0"/>
              <a:t>同様に</a:t>
            </a:r>
            <a:r>
              <a:rPr lang="ja-JP" altLang="en-US" b="1" dirty="0" smtClean="0">
                <a:solidFill>
                  <a:srgbClr val="FF0000"/>
                </a:solidFill>
              </a:rPr>
              <a:t>「空気を無くす」</a:t>
            </a:r>
            <a:r>
              <a:rPr lang="ja-JP" altLang="en-US" dirty="0" smtClean="0"/>
              <a:t>は、作業員が装置に近寄る必要がある限り、ほぼ不可能と言えます。宇宙飛行士のような装備が必要になりますから。</a:t>
            </a:r>
          </a:p>
          <a:p>
            <a:pPr lvl="1">
              <a:buFont typeface="Wingdings" panose="05000000000000000000" pitchFamily="2" charset="2"/>
              <a:buChar char="Ø"/>
            </a:pPr>
            <a:r>
              <a:rPr lang="ja-JP" altLang="en-US" b="1" dirty="0" smtClean="0">
                <a:solidFill>
                  <a:srgbClr val="FF0000"/>
                </a:solidFill>
              </a:rPr>
              <a:t>「着火源を無くす」</a:t>
            </a:r>
            <a:r>
              <a:rPr lang="ja-JP" altLang="en-US" dirty="0" smtClean="0"/>
              <a:t>は、詳しくは説明しませんが、すべての着火源を確実に排除することは、上の２つと同程度に難しいことです。</a:t>
            </a:r>
          </a:p>
          <a:p>
            <a:pPr marL="57150" indent="0">
              <a:buClr>
                <a:srgbClr val="0070C0"/>
              </a:buClr>
              <a:buNone/>
            </a:pPr>
            <a:r>
              <a:rPr lang="ja-JP" altLang="en-US" sz="2000" dirty="0" smtClean="0">
                <a:latin typeface="HGP創英角ﾎﾟｯﾌﾟ体" panose="040B0A00000000000000" pitchFamily="50" charset="-128"/>
                <a:ea typeface="HGP創英角ﾎﾟｯﾌﾟ体" panose="040B0A00000000000000" pitchFamily="50" charset="-128"/>
              </a:rPr>
              <a:t>つまり、「実装が可能な本質安全対策はない」となります。</a:t>
            </a:r>
            <a:endParaRPr lang="ja-JP" altLang="en-US" sz="2000" dirty="0">
              <a:latin typeface="HGP創英角ﾎﾟｯﾌﾟ体" panose="040B0A00000000000000" pitchFamily="50" charset="-128"/>
              <a:ea typeface="HGP創英角ﾎﾟｯﾌﾟ体" panose="040B0A00000000000000" pitchFamily="50" charset="-128"/>
            </a:endParaRPr>
          </a:p>
        </p:txBody>
      </p:sp>
      <p:sp>
        <p:nvSpPr>
          <p:cNvPr id="2" name="タイトル 1"/>
          <p:cNvSpPr>
            <a:spLocks noGrp="1"/>
          </p:cNvSpPr>
          <p:nvPr>
            <p:ph type="title"/>
          </p:nvPr>
        </p:nvSpPr>
        <p:spPr>
          <a:xfrm>
            <a:off x="1385741" y="624109"/>
            <a:ext cx="7148660" cy="1766665"/>
          </a:xfrm>
        </p:spPr>
        <p:txBody>
          <a:bodyPr>
            <a:normAutofit fontScale="90000"/>
          </a:bodyPr>
          <a:lstStyle/>
          <a:p>
            <a:pPr algn="ctr"/>
            <a:r>
              <a:rPr lang="en-US" altLang="ja-JP" sz="4000" dirty="0" smtClean="0"/>
              <a:t>STEP2</a:t>
            </a:r>
            <a:br>
              <a:rPr lang="en-US" altLang="ja-JP" sz="4000" dirty="0" smtClean="0"/>
            </a:br>
            <a:r>
              <a:rPr lang="ja-JP" altLang="en-US" dirty="0" smtClean="0"/>
              <a:t>リスクアセスメント</a:t>
            </a:r>
            <a:r>
              <a:rPr lang="ja-JP" altLang="en-US" dirty="0"/>
              <a:t>等の実施</a:t>
            </a:r>
            <a:br>
              <a:rPr lang="ja-JP" altLang="en-US" dirty="0"/>
            </a:br>
            <a:r>
              <a:rPr lang="ja-JP" altLang="en-US" sz="2800" dirty="0"/>
              <a:t>③シナリオに対するリスク低減措置の</a:t>
            </a:r>
            <a:r>
              <a:rPr lang="ja-JP" altLang="en-US" sz="2800" dirty="0" smtClean="0"/>
              <a:t>検討</a:t>
            </a:r>
            <a:br>
              <a:rPr lang="ja-JP" altLang="en-US" sz="2800" dirty="0" smtClean="0"/>
            </a:br>
            <a:r>
              <a:rPr lang="ja-JP" altLang="en-US" sz="2000" dirty="0" smtClean="0"/>
              <a:t>（追加のリスク低減措置の立案）</a:t>
            </a:r>
            <a:endParaRPr kumimoji="1" lang="ja-JP" altLang="en-US" dirty="0"/>
          </a:p>
        </p:txBody>
      </p:sp>
      <p:sp>
        <p:nvSpPr>
          <p:cNvPr id="6" name="テキスト ボックス 5"/>
          <p:cNvSpPr txBox="1"/>
          <p:nvPr/>
        </p:nvSpPr>
        <p:spPr>
          <a:xfrm>
            <a:off x="1100845" y="3101715"/>
            <a:ext cx="7555037" cy="1938992"/>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リスク低減措置には、実施シートのグレー部分に示しているように、</a:t>
            </a:r>
            <a:r>
              <a:rPr lang="ja-JP" altLang="en-US" sz="2000" b="1" dirty="0">
                <a:solidFill>
                  <a:srgbClr val="FF0000"/>
                </a:solidFill>
              </a:rPr>
              <a:t>種類と目的が４種類ずつ</a:t>
            </a:r>
            <a:r>
              <a:rPr lang="ja-JP" altLang="en-US" sz="2000" dirty="0"/>
              <a:t>あります。実施しやすさや必要な</a:t>
            </a:r>
            <a:r>
              <a:rPr lang="ja-JP" altLang="en-US" sz="2000" dirty="0" smtClean="0"/>
              <a:t>コスト、リスクレベルをどのくらい下げられるかは</a:t>
            </a:r>
            <a:r>
              <a:rPr lang="ja-JP" altLang="en-US" sz="2000" dirty="0"/>
              <a:t>後で考慮しますので、これらにこだわらずに</a:t>
            </a:r>
            <a:r>
              <a:rPr lang="ja-JP" altLang="en-US" sz="2000" dirty="0" smtClean="0"/>
              <a:t>いろいろな低減措置を「本質安全対策」「異常発生防止」「事故発生防止」「被害の局限化」の順番で考えましょう。</a:t>
            </a:r>
            <a:endParaRPr lang="ja-JP" altLang="en-US" sz="2000" dirty="0"/>
          </a:p>
        </p:txBody>
      </p:sp>
      <p:sp>
        <p:nvSpPr>
          <p:cNvPr id="7" name="テキスト ボックス 6"/>
          <p:cNvSpPr txBox="1"/>
          <p:nvPr/>
        </p:nvSpPr>
        <p:spPr>
          <a:xfrm>
            <a:off x="1099684" y="3094690"/>
            <a:ext cx="7555037" cy="1323439"/>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　ここでの異常は、</a:t>
            </a:r>
            <a:r>
              <a:rPr lang="en-US" altLang="ja-JP" sz="2000" dirty="0" smtClean="0"/>
              <a:t>V109</a:t>
            </a:r>
            <a:r>
              <a:rPr lang="ja-JP" altLang="en-US" sz="2000" dirty="0" smtClean="0"/>
              <a:t>が開いていることですから、開いていることを</a:t>
            </a:r>
            <a:r>
              <a:rPr lang="ja-JP" altLang="en-US" sz="2000" b="1" dirty="0" smtClean="0">
                <a:solidFill>
                  <a:srgbClr val="FF0000"/>
                </a:solidFill>
              </a:rPr>
              <a:t>検知して自動的に閉める</a:t>
            </a:r>
            <a:r>
              <a:rPr lang="ja-JP" altLang="en-US" sz="2000" dirty="0" smtClean="0"/>
              <a:t>ことができないかを考えます。</a:t>
            </a:r>
          </a:p>
          <a:p>
            <a:r>
              <a:rPr lang="ja-JP" altLang="en-US" sz="2000" dirty="0" smtClean="0"/>
              <a:t>　バルブ開の検知にリミットスイッチを使い、その信号でインターロックシステムをシステムを構築してはどうでしょうか。</a:t>
            </a:r>
            <a:endParaRPr lang="ja-JP" altLang="en-US" sz="2000" dirty="0"/>
          </a:p>
        </p:txBody>
      </p:sp>
      <p:sp>
        <p:nvSpPr>
          <p:cNvPr id="8" name="テキスト ボックス 7"/>
          <p:cNvSpPr txBox="1"/>
          <p:nvPr/>
        </p:nvSpPr>
        <p:spPr>
          <a:xfrm>
            <a:off x="1099684" y="4861919"/>
            <a:ext cx="7555037" cy="1938992"/>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　ここでの</a:t>
            </a:r>
            <a:r>
              <a:rPr lang="ja-JP" altLang="en-US" sz="2000" b="1" dirty="0" smtClean="0">
                <a:solidFill>
                  <a:srgbClr val="FF0000"/>
                </a:solidFill>
              </a:rPr>
              <a:t>異常の原因が誤操作ではなくて、バルブの不具合</a:t>
            </a:r>
            <a:r>
              <a:rPr lang="ja-JP" altLang="en-US" sz="2000" dirty="0" smtClean="0"/>
              <a:t>であるかもしれません。バルブの位置が閉でも空気の流れがあるということです。</a:t>
            </a:r>
          </a:p>
          <a:p>
            <a:r>
              <a:rPr lang="ja-JP" altLang="en-US" sz="2000" dirty="0" smtClean="0"/>
              <a:t>　空気の流れがあるかどうかは配管に流量計を設置して流量を測ればわかります。漏れが見つかったらバルブの修理か交換をするようにと手順書を直しましょう。</a:t>
            </a:r>
            <a:endParaRPr lang="ja-JP" altLang="en-US" sz="2000" dirty="0"/>
          </a:p>
        </p:txBody>
      </p:sp>
    </p:spTree>
    <p:extLst>
      <p:ext uri="{BB962C8B-B14F-4D97-AF65-F5344CB8AC3E}">
        <p14:creationId xmlns:p14="http://schemas.microsoft.com/office/powerpoint/2010/main" val="22178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2" fill="hold" grpId="1" nodeType="clickEffect">
                                  <p:stCondLst>
                                    <p:cond delay="0"/>
                                  </p:stCondLst>
                                  <p:childTnLst>
                                    <p:anim calcmode="lin" valueType="num">
                                      <p:cBhvr additive="base">
                                        <p:cTn id="18" dur="500"/>
                                        <p:tgtEl>
                                          <p:spTgt spid="6"/>
                                        </p:tgtEl>
                                        <p:attrNameLst>
                                          <p:attrName>ppt_x</p:attrName>
                                        </p:attrNameLst>
                                      </p:cBhvr>
                                      <p:tavLst>
                                        <p:tav tm="0">
                                          <p:val>
                                            <p:strVal val="ppt_x"/>
                                          </p:val>
                                        </p:tav>
                                        <p:tav tm="100000">
                                          <p:val>
                                            <p:strVal val="1+ppt_w/2"/>
                                          </p:val>
                                        </p:tav>
                                      </p:tavLst>
                                    </p:anim>
                                    <p:anim calcmode="lin" valueType="num">
                                      <p:cBhvr additive="base">
                                        <p:cTn id="19" dur="500"/>
                                        <p:tgtEl>
                                          <p:spTgt spid="6"/>
                                        </p:tgtEl>
                                        <p:attrNameLst>
                                          <p:attrName>ppt_y</p:attrName>
                                        </p:attrNameLst>
                                      </p:cBhvr>
                                      <p:tavLst>
                                        <p:tav tm="0">
                                          <p:val>
                                            <p:strVal val="ppt_y"/>
                                          </p:val>
                                        </p:tav>
                                        <p:tav tm="100000">
                                          <p:val>
                                            <p:strVal val="ppt_y"/>
                                          </p:val>
                                        </p:tav>
                                      </p:tavLst>
                                    </p:anim>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anim calcmode="lin" valueType="num">
                                      <p:cBhvr additive="base">
                                        <p:cTn id="25" dur="500" fill="hold"/>
                                        <p:tgtEl>
                                          <p:spTgt spid="9">
                                            <p:txEl>
                                              <p:pRg st="0" end="0"/>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9">
                                            <p:txEl>
                                              <p:pRg st="1" end="1"/>
                                            </p:txEl>
                                          </p:spTgt>
                                        </p:tgtEl>
                                        <p:attrNameLst>
                                          <p:attrName>style.visibility</p:attrName>
                                        </p:attrNameLst>
                                      </p:cBhvr>
                                      <p:to>
                                        <p:strVal val="visible"/>
                                      </p:to>
                                    </p:set>
                                    <p:anim calcmode="lin" valueType="num">
                                      <p:cBhvr additive="base">
                                        <p:cTn id="31" dur="500" fill="hold"/>
                                        <p:tgtEl>
                                          <p:spTgt spid="9">
                                            <p:txEl>
                                              <p:pRg st="1" end="1"/>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9">
                                            <p:txEl>
                                              <p:pRg st="2" end="2"/>
                                            </p:txEl>
                                          </p:spTgt>
                                        </p:tgtEl>
                                        <p:attrNameLst>
                                          <p:attrName>style.visibility</p:attrName>
                                        </p:attrNameLst>
                                      </p:cBhvr>
                                      <p:to>
                                        <p:strVal val="visible"/>
                                      </p:to>
                                    </p:set>
                                    <p:anim calcmode="lin" valueType="num">
                                      <p:cBhvr additive="base">
                                        <p:cTn id="37" dur="500" fill="hold"/>
                                        <p:tgtEl>
                                          <p:spTgt spid="9">
                                            <p:txEl>
                                              <p:pRg st="2" end="2"/>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9">
                                            <p:txEl>
                                              <p:pRg st="3" end="3"/>
                                            </p:txEl>
                                          </p:spTgt>
                                        </p:tgtEl>
                                        <p:attrNameLst>
                                          <p:attrName>style.visibility</p:attrName>
                                        </p:attrNameLst>
                                      </p:cBhvr>
                                      <p:to>
                                        <p:strVal val="visible"/>
                                      </p:to>
                                    </p:set>
                                    <p:anim calcmode="lin" valueType="num">
                                      <p:cBhvr additive="base">
                                        <p:cTn id="43" dur="500" fill="hold"/>
                                        <p:tgtEl>
                                          <p:spTgt spid="9">
                                            <p:txEl>
                                              <p:pRg st="3" end="3"/>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9">
                                            <p:txEl>
                                              <p:pRg st="4" end="4"/>
                                            </p:txEl>
                                          </p:spTgt>
                                        </p:tgtEl>
                                        <p:attrNameLst>
                                          <p:attrName>style.visibility</p:attrName>
                                        </p:attrNameLst>
                                      </p:cBhvr>
                                      <p:to>
                                        <p:strVal val="visible"/>
                                      </p:to>
                                    </p:set>
                                    <p:anim calcmode="lin" valueType="num">
                                      <p:cBhvr additive="base">
                                        <p:cTn id="49" dur="500" fill="hold"/>
                                        <p:tgtEl>
                                          <p:spTgt spid="9">
                                            <p:txEl>
                                              <p:pRg st="4" end="4"/>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9">
                                            <p:txEl>
                                              <p:pRg st="5" end="5"/>
                                            </p:txEl>
                                          </p:spTgt>
                                        </p:tgtEl>
                                        <p:attrNameLst>
                                          <p:attrName>style.visibility</p:attrName>
                                        </p:attrNameLst>
                                      </p:cBhvr>
                                      <p:to>
                                        <p:strVal val="visible"/>
                                      </p:to>
                                    </p:set>
                                    <p:anim calcmode="lin" valueType="num">
                                      <p:cBhvr additive="base">
                                        <p:cTn id="55" dur="500" fill="hold"/>
                                        <p:tgtEl>
                                          <p:spTgt spid="9">
                                            <p:txEl>
                                              <p:pRg st="5" end="5"/>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xit" presetSubtype="2" fill="hold" grpId="1" nodeType="clickEffect">
                                  <p:stCondLst>
                                    <p:cond delay="0"/>
                                  </p:stCondLst>
                                  <p:childTnLst>
                                    <p:anim calcmode="lin" valueType="num">
                                      <p:cBhvr additive="base">
                                        <p:cTn id="60" dur="500"/>
                                        <p:tgtEl>
                                          <p:spTgt spid="9">
                                            <p:txEl>
                                              <p:pRg st="0" end="0"/>
                                            </p:txEl>
                                          </p:spTgt>
                                        </p:tgtEl>
                                        <p:attrNameLst>
                                          <p:attrName>ppt_x</p:attrName>
                                        </p:attrNameLst>
                                      </p:cBhvr>
                                      <p:tavLst>
                                        <p:tav tm="0">
                                          <p:val>
                                            <p:strVal val="ppt_x"/>
                                          </p:val>
                                        </p:tav>
                                        <p:tav tm="100000">
                                          <p:val>
                                            <p:strVal val="1+ppt_w/2"/>
                                          </p:val>
                                        </p:tav>
                                      </p:tavLst>
                                    </p:anim>
                                    <p:anim calcmode="lin" valueType="num">
                                      <p:cBhvr additive="base">
                                        <p:cTn id="61" dur="500"/>
                                        <p:tgtEl>
                                          <p:spTgt spid="9">
                                            <p:txEl>
                                              <p:pRg st="0" end="0"/>
                                            </p:txEl>
                                          </p:spTgt>
                                        </p:tgtEl>
                                        <p:attrNameLst>
                                          <p:attrName>ppt_y</p:attrName>
                                        </p:attrNameLst>
                                      </p:cBhvr>
                                      <p:tavLst>
                                        <p:tav tm="0">
                                          <p:val>
                                            <p:strVal val="ppt_y"/>
                                          </p:val>
                                        </p:tav>
                                        <p:tav tm="100000">
                                          <p:val>
                                            <p:strVal val="ppt_y"/>
                                          </p:val>
                                        </p:tav>
                                      </p:tavLst>
                                    </p:anim>
                                    <p:set>
                                      <p:cBhvr>
                                        <p:cTn id="62" dur="1" fill="hold">
                                          <p:stCondLst>
                                            <p:cond delay="499"/>
                                          </p:stCondLst>
                                        </p:cTn>
                                        <p:tgtEl>
                                          <p:spTgt spid="9">
                                            <p:txEl>
                                              <p:pRg st="0" end="0"/>
                                            </p:txEl>
                                          </p:spTgt>
                                        </p:tgtEl>
                                        <p:attrNameLst>
                                          <p:attrName>style.visibility</p:attrName>
                                        </p:attrNameLst>
                                      </p:cBhvr>
                                      <p:to>
                                        <p:strVal val="hidden"/>
                                      </p:to>
                                    </p:set>
                                  </p:childTnLst>
                                </p:cTn>
                              </p:par>
                              <p:par>
                                <p:cTn id="63" presetID="2" presetClass="exit" presetSubtype="2" fill="hold" grpId="1" nodeType="withEffect">
                                  <p:stCondLst>
                                    <p:cond delay="0"/>
                                  </p:stCondLst>
                                  <p:childTnLst>
                                    <p:anim calcmode="lin" valueType="num">
                                      <p:cBhvr additive="base">
                                        <p:cTn id="64" dur="500"/>
                                        <p:tgtEl>
                                          <p:spTgt spid="9">
                                            <p:txEl>
                                              <p:pRg st="1" end="1"/>
                                            </p:txEl>
                                          </p:spTgt>
                                        </p:tgtEl>
                                        <p:attrNameLst>
                                          <p:attrName>ppt_x</p:attrName>
                                        </p:attrNameLst>
                                      </p:cBhvr>
                                      <p:tavLst>
                                        <p:tav tm="0">
                                          <p:val>
                                            <p:strVal val="ppt_x"/>
                                          </p:val>
                                        </p:tav>
                                        <p:tav tm="100000">
                                          <p:val>
                                            <p:strVal val="1+ppt_w/2"/>
                                          </p:val>
                                        </p:tav>
                                      </p:tavLst>
                                    </p:anim>
                                    <p:anim calcmode="lin" valueType="num">
                                      <p:cBhvr additive="base">
                                        <p:cTn id="65" dur="500"/>
                                        <p:tgtEl>
                                          <p:spTgt spid="9">
                                            <p:txEl>
                                              <p:pRg st="1" end="1"/>
                                            </p:txEl>
                                          </p:spTgt>
                                        </p:tgtEl>
                                        <p:attrNameLst>
                                          <p:attrName>ppt_y</p:attrName>
                                        </p:attrNameLst>
                                      </p:cBhvr>
                                      <p:tavLst>
                                        <p:tav tm="0">
                                          <p:val>
                                            <p:strVal val="ppt_y"/>
                                          </p:val>
                                        </p:tav>
                                        <p:tav tm="100000">
                                          <p:val>
                                            <p:strVal val="ppt_y"/>
                                          </p:val>
                                        </p:tav>
                                      </p:tavLst>
                                    </p:anim>
                                    <p:set>
                                      <p:cBhvr>
                                        <p:cTn id="66" dur="1" fill="hold">
                                          <p:stCondLst>
                                            <p:cond delay="499"/>
                                          </p:stCondLst>
                                        </p:cTn>
                                        <p:tgtEl>
                                          <p:spTgt spid="9">
                                            <p:txEl>
                                              <p:pRg st="1" end="1"/>
                                            </p:txEl>
                                          </p:spTgt>
                                        </p:tgtEl>
                                        <p:attrNameLst>
                                          <p:attrName>style.visibility</p:attrName>
                                        </p:attrNameLst>
                                      </p:cBhvr>
                                      <p:to>
                                        <p:strVal val="hidden"/>
                                      </p:to>
                                    </p:set>
                                  </p:childTnLst>
                                </p:cTn>
                              </p:par>
                              <p:par>
                                <p:cTn id="67" presetID="2" presetClass="exit" presetSubtype="2" fill="hold" grpId="1" nodeType="withEffect">
                                  <p:stCondLst>
                                    <p:cond delay="0"/>
                                  </p:stCondLst>
                                  <p:childTnLst>
                                    <p:anim calcmode="lin" valueType="num">
                                      <p:cBhvr additive="base">
                                        <p:cTn id="68" dur="500"/>
                                        <p:tgtEl>
                                          <p:spTgt spid="9">
                                            <p:txEl>
                                              <p:pRg st="2" end="2"/>
                                            </p:txEl>
                                          </p:spTgt>
                                        </p:tgtEl>
                                        <p:attrNameLst>
                                          <p:attrName>ppt_x</p:attrName>
                                        </p:attrNameLst>
                                      </p:cBhvr>
                                      <p:tavLst>
                                        <p:tav tm="0">
                                          <p:val>
                                            <p:strVal val="ppt_x"/>
                                          </p:val>
                                        </p:tav>
                                        <p:tav tm="100000">
                                          <p:val>
                                            <p:strVal val="1+ppt_w/2"/>
                                          </p:val>
                                        </p:tav>
                                      </p:tavLst>
                                    </p:anim>
                                    <p:anim calcmode="lin" valueType="num">
                                      <p:cBhvr additive="base">
                                        <p:cTn id="69" dur="500"/>
                                        <p:tgtEl>
                                          <p:spTgt spid="9">
                                            <p:txEl>
                                              <p:pRg st="2" end="2"/>
                                            </p:txEl>
                                          </p:spTgt>
                                        </p:tgtEl>
                                        <p:attrNameLst>
                                          <p:attrName>ppt_y</p:attrName>
                                        </p:attrNameLst>
                                      </p:cBhvr>
                                      <p:tavLst>
                                        <p:tav tm="0">
                                          <p:val>
                                            <p:strVal val="ppt_y"/>
                                          </p:val>
                                        </p:tav>
                                        <p:tav tm="100000">
                                          <p:val>
                                            <p:strVal val="ppt_y"/>
                                          </p:val>
                                        </p:tav>
                                      </p:tavLst>
                                    </p:anim>
                                    <p:set>
                                      <p:cBhvr>
                                        <p:cTn id="70" dur="1" fill="hold">
                                          <p:stCondLst>
                                            <p:cond delay="499"/>
                                          </p:stCondLst>
                                        </p:cTn>
                                        <p:tgtEl>
                                          <p:spTgt spid="9">
                                            <p:txEl>
                                              <p:pRg st="2" end="2"/>
                                            </p:txEl>
                                          </p:spTgt>
                                        </p:tgtEl>
                                        <p:attrNameLst>
                                          <p:attrName>style.visibility</p:attrName>
                                        </p:attrNameLst>
                                      </p:cBhvr>
                                      <p:to>
                                        <p:strVal val="hidden"/>
                                      </p:to>
                                    </p:set>
                                  </p:childTnLst>
                                </p:cTn>
                              </p:par>
                              <p:par>
                                <p:cTn id="71" presetID="2" presetClass="exit" presetSubtype="2" fill="hold" grpId="1" nodeType="withEffect">
                                  <p:stCondLst>
                                    <p:cond delay="0"/>
                                  </p:stCondLst>
                                  <p:childTnLst>
                                    <p:anim calcmode="lin" valueType="num">
                                      <p:cBhvr additive="base">
                                        <p:cTn id="72" dur="500"/>
                                        <p:tgtEl>
                                          <p:spTgt spid="9">
                                            <p:txEl>
                                              <p:pRg st="3" end="3"/>
                                            </p:txEl>
                                          </p:spTgt>
                                        </p:tgtEl>
                                        <p:attrNameLst>
                                          <p:attrName>ppt_x</p:attrName>
                                        </p:attrNameLst>
                                      </p:cBhvr>
                                      <p:tavLst>
                                        <p:tav tm="0">
                                          <p:val>
                                            <p:strVal val="ppt_x"/>
                                          </p:val>
                                        </p:tav>
                                        <p:tav tm="100000">
                                          <p:val>
                                            <p:strVal val="1+ppt_w/2"/>
                                          </p:val>
                                        </p:tav>
                                      </p:tavLst>
                                    </p:anim>
                                    <p:anim calcmode="lin" valueType="num">
                                      <p:cBhvr additive="base">
                                        <p:cTn id="73" dur="500"/>
                                        <p:tgtEl>
                                          <p:spTgt spid="9">
                                            <p:txEl>
                                              <p:pRg st="3" end="3"/>
                                            </p:txEl>
                                          </p:spTgt>
                                        </p:tgtEl>
                                        <p:attrNameLst>
                                          <p:attrName>ppt_y</p:attrName>
                                        </p:attrNameLst>
                                      </p:cBhvr>
                                      <p:tavLst>
                                        <p:tav tm="0">
                                          <p:val>
                                            <p:strVal val="ppt_y"/>
                                          </p:val>
                                        </p:tav>
                                        <p:tav tm="100000">
                                          <p:val>
                                            <p:strVal val="ppt_y"/>
                                          </p:val>
                                        </p:tav>
                                      </p:tavLst>
                                    </p:anim>
                                    <p:set>
                                      <p:cBhvr>
                                        <p:cTn id="74" dur="1" fill="hold">
                                          <p:stCondLst>
                                            <p:cond delay="499"/>
                                          </p:stCondLst>
                                        </p:cTn>
                                        <p:tgtEl>
                                          <p:spTgt spid="9">
                                            <p:txEl>
                                              <p:pRg st="3" end="3"/>
                                            </p:txEl>
                                          </p:spTgt>
                                        </p:tgtEl>
                                        <p:attrNameLst>
                                          <p:attrName>style.visibility</p:attrName>
                                        </p:attrNameLst>
                                      </p:cBhvr>
                                      <p:to>
                                        <p:strVal val="hidden"/>
                                      </p:to>
                                    </p:set>
                                  </p:childTnLst>
                                </p:cTn>
                              </p:par>
                              <p:par>
                                <p:cTn id="75" presetID="2" presetClass="exit" presetSubtype="2" fill="hold" grpId="1" nodeType="withEffect">
                                  <p:stCondLst>
                                    <p:cond delay="0"/>
                                  </p:stCondLst>
                                  <p:childTnLst>
                                    <p:anim calcmode="lin" valueType="num">
                                      <p:cBhvr additive="base">
                                        <p:cTn id="76" dur="500"/>
                                        <p:tgtEl>
                                          <p:spTgt spid="9">
                                            <p:txEl>
                                              <p:pRg st="4" end="4"/>
                                            </p:txEl>
                                          </p:spTgt>
                                        </p:tgtEl>
                                        <p:attrNameLst>
                                          <p:attrName>ppt_x</p:attrName>
                                        </p:attrNameLst>
                                      </p:cBhvr>
                                      <p:tavLst>
                                        <p:tav tm="0">
                                          <p:val>
                                            <p:strVal val="ppt_x"/>
                                          </p:val>
                                        </p:tav>
                                        <p:tav tm="100000">
                                          <p:val>
                                            <p:strVal val="1+ppt_w/2"/>
                                          </p:val>
                                        </p:tav>
                                      </p:tavLst>
                                    </p:anim>
                                    <p:anim calcmode="lin" valueType="num">
                                      <p:cBhvr additive="base">
                                        <p:cTn id="77" dur="500"/>
                                        <p:tgtEl>
                                          <p:spTgt spid="9">
                                            <p:txEl>
                                              <p:pRg st="4" end="4"/>
                                            </p:txEl>
                                          </p:spTgt>
                                        </p:tgtEl>
                                        <p:attrNameLst>
                                          <p:attrName>ppt_y</p:attrName>
                                        </p:attrNameLst>
                                      </p:cBhvr>
                                      <p:tavLst>
                                        <p:tav tm="0">
                                          <p:val>
                                            <p:strVal val="ppt_y"/>
                                          </p:val>
                                        </p:tav>
                                        <p:tav tm="100000">
                                          <p:val>
                                            <p:strVal val="ppt_y"/>
                                          </p:val>
                                        </p:tav>
                                      </p:tavLst>
                                    </p:anim>
                                    <p:set>
                                      <p:cBhvr>
                                        <p:cTn id="78" dur="1" fill="hold">
                                          <p:stCondLst>
                                            <p:cond delay="499"/>
                                          </p:stCondLst>
                                        </p:cTn>
                                        <p:tgtEl>
                                          <p:spTgt spid="9">
                                            <p:txEl>
                                              <p:pRg st="4" end="4"/>
                                            </p:txEl>
                                          </p:spTgt>
                                        </p:tgtEl>
                                        <p:attrNameLst>
                                          <p:attrName>style.visibility</p:attrName>
                                        </p:attrNameLst>
                                      </p:cBhvr>
                                      <p:to>
                                        <p:strVal val="hidden"/>
                                      </p:to>
                                    </p:set>
                                  </p:childTnLst>
                                </p:cTn>
                              </p:par>
                              <p:par>
                                <p:cTn id="79" presetID="2" presetClass="exit" presetSubtype="2" fill="hold" grpId="1" nodeType="withEffect">
                                  <p:stCondLst>
                                    <p:cond delay="0"/>
                                  </p:stCondLst>
                                  <p:childTnLst>
                                    <p:anim calcmode="lin" valueType="num">
                                      <p:cBhvr additive="base">
                                        <p:cTn id="80" dur="500"/>
                                        <p:tgtEl>
                                          <p:spTgt spid="9">
                                            <p:txEl>
                                              <p:pRg st="5" end="5"/>
                                            </p:txEl>
                                          </p:spTgt>
                                        </p:tgtEl>
                                        <p:attrNameLst>
                                          <p:attrName>ppt_x</p:attrName>
                                        </p:attrNameLst>
                                      </p:cBhvr>
                                      <p:tavLst>
                                        <p:tav tm="0">
                                          <p:val>
                                            <p:strVal val="ppt_x"/>
                                          </p:val>
                                        </p:tav>
                                        <p:tav tm="100000">
                                          <p:val>
                                            <p:strVal val="1+ppt_w/2"/>
                                          </p:val>
                                        </p:tav>
                                      </p:tavLst>
                                    </p:anim>
                                    <p:anim calcmode="lin" valueType="num">
                                      <p:cBhvr additive="base">
                                        <p:cTn id="81" dur="500"/>
                                        <p:tgtEl>
                                          <p:spTgt spid="9">
                                            <p:txEl>
                                              <p:pRg st="5" end="5"/>
                                            </p:txEl>
                                          </p:spTgt>
                                        </p:tgtEl>
                                        <p:attrNameLst>
                                          <p:attrName>ppt_y</p:attrName>
                                        </p:attrNameLst>
                                      </p:cBhvr>
                                      <p:tavLst>
                                        <p:tav tm="0">
                                          <p:val>
                                            <p:strVal val="ppt_y"/>
                                          </p:val>
                                        </p:tav>
                                        <p:tav tm="100000">
                                          <p:val>
                                            <p:strVal val="ppt_y"/>
                                          </p:val>
                                        </p:tav>
                                      </p:tavLst>
                                    </p:anim>
                                    <p:set>
                                      <p:cBhvr>
                                        <p:cTn id="82" dur="1" fill="hold">
                                          <p:stCondLst>
                                            <p:cond delay="499"/>
                                          </p:stCondLst>
                                        </p:cTn>
                                        <p:tgtEl>
                                          <p:spTgt spid="9">
                                            <p:txEl>
                                              <p:pRg st="5" end="5"/>
                                            </p:txEl>
                                          </p:spTgt>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2" presetClass="entr" presetSubtype="2" fill="hold" grpId="0" nodeType="clickEffect">
                                  <p:stCondLst>
                                    <p:cond delay="0"/>
                                  </p:stCondLst>
                                  <p:childTnLst>
                                    <p:set>
                                      <p:cBhvr>
                                        <p:cTn id="86" dur="1" fill="hold">
                                          <p:stCondLst>
                                            <p:cond delay="0"/>
                                          </p:stCondLst>
                                        </p:cTn>
                                        <p:tgtEl>
                                          <p:spTgt spid="3">
                                            <p:txEl>
                                              <p:pRg st="1" end="1"/>
                                            </p:txEl>
                                          </p:spTgt>
                                        </p:tgtEl>
                                        <p:attrNameLst>
                                          <p:attrName>style.visibility</p:attrName>
                                        </p:attrNameLst>
                                      </p:cBhvr>
                                      <p:to>
                                        <p:strVal val="visible"/>
                                      </p:to>
                                    </p:set>
                                    <p:anim calcmode="lin" valueType="num">
                                      <p:cBhvr additive="base">
                                        <p:cTn id="8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2" fill="hold" grpId="0" nodeType="clickEffect">
                                  <p:stCondLst>
                                    <p:cond delay="0"/>
                                  </p:stCondLst>
                                  <p:childTnLst>
                                    <p:set>
                                      <p:cBhvr>
                                        <p:cTn id="92" dur="1" fill="hold">
                                          <p:stCondLst>
                                            <p:cond delay="0"/>
                                          </p:stCondLst>
                                        </p:cTn>
                                        <p:tgtEl>
                                          <p:spTgt spid="7"/>
                                        </p:tgtEl>
                                        <p:attrNameLst>
                                          <p:attrName>style.visibility</p:attrName>
                                        </p:attrNameLst>
                                      </p:cBhvr>
                                      <p:to>
                                        <p:strVal val="visible"/>
                                      </p:to>
                                    </p:set>
                                    <p:anim calcmode="lin" valueType="num">
                                      <p:cBhvr additive="base">
                                        <p:cTn id="93" dur="500" fill="hold"/>
                                        <p:tgtEl>
                                          <p:spTgt spid="7"/>
                                        </p:tgtEl>
                                        <p:attrNameLst>
                                          <p:attrName>ppt_x</p:attrName>
                                        </p:attrNameLst>
                                      </p:cBhvr>
                                      <p:tavLst>
                                        <p:tav tm="0">
                                          <p:val>
                                            <p:strVal val="1+#ppt_w/2"/>
                                          </p:val>
                                        </p:tav>
                                        <p:tav tm="100000">
                                          <p:val>
                                            <p:strVal val="#ppt_x"/>
                                          </p:val>
                                        </p:tav>
                                      </p:tavLst>
                                    </p:anim>
                                    <p:anim calcmode="lin" valueType="num">
                                      <p:cBhvr additive="base">
                                        <p:cTn id="9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xit" presetSubtype="2" fill="hold" grpId="1" nodeType="clickEffect">
                                  <p:stCondLst>
                                    <p:cond delay="0"/>
                                  </p:stCondLst>
                                  <p:childTnLst>
                                    <p:anim calcmode="lin" valueType="num">
                                      <p:cBhvr additive="base">
                                        <p:cTn id="98" dur="500"/>
                                        <p:tgtEl>
                                          <p:spTgt spid="7"/>
                                        </p:tgtEl>
                                        <p:attrNameLst>
                                          <p:attrName>ppt_x</p:attrName>
                                        </p:attrNameLst>
                                      </p:cBhvr>
                                      <p:tavLst>
                                        <p:tav tm="0">
                                          <p:val>
                                            <p:strVal val="ppt_x"/>
                                          </p:val>
                                        </p:tav>
                                        <p:tav tm="100000">
                                          <p:val>
                                            <p:strVal val="1+ppt_w/2"/>
                                          </p:val>
                                        </p:tav>
                                      </p:tavLst>
                                    </p:anim>
                                    <p:anim calcmode="lin" valueType="num">
                                      <p:cBhvr additive="base">
                                        <p:cTn id="99" dur="500"/>
                                        <p:tgtEl>
                                          <p:spTgt spid="7"/>
                                        </p:tgtEl>
                                        <p:attrNameLst>
                                          <p:attrName>ppt_y</p:attrName>
                                        </p:attrNameLst>
                                      </p:cBhvr>
                                      <p:tavLst>
                                        <p:tav tm="0">
                                          <p:val>
                                            <p:strVal val="ppt_y"/>
                                          </p:val>
                                        </p:tav>
                                        <p:tav tm="100000">
                                          <p:val>
                                            <p:strVal val="ppt_y"/>
                                          </p:val>
                                        </p:tav>
                                      </p:tavLst>
                                    </p:anim>
                                    <p:set>
                                      <p:cBhvr>
                                        <p:cTn id="100" dur="1" fill="hold">
                                          <p:stCondLst>
                                            <p:cond delay="499"/>
                                          </p:stCondLst>
                                        </p:cTn>
                                        <p:tgtEl>
                                          <p:spTgt spid="7"/>
                                        </p:tgtEl>
                                        <p:attrNameLst>
                                          <p:attrName>style.visibility</p:attrName>
                                        </p:attrNameLst>
                                      </p:cBhvr>
                                      <p:to>
                                        <p:strVal val="hidden"/>
                                      </p:to>
                                    </p:set>
                                  </p:childTnLst>
                                </p:cTn>
                              </p:par>
                              <p:par>
                                <p:cTn id="101" presetID="2" presetClass="entr" presetSubtype="2" fill="hold" grpId="0" nodeType="withEffect">
                                  <p:stCondLst>
                                    <p:cond delay="0"/>
                                  </p:stCondLst>
                                  <p:childTnLst>
                                    <p:set>
                                      <p:cBhvr>
                                        <p:cTn id="102" dur="1" fill="hold">
                                          <p:stCondLst>
                                            <p:cond delay="0"/>
                                          </p:stCondLst>
                                        </p:cTn>
                                        <p:tgtEl>
                                          <p:spTgt spid="3">
                                            <p:txEl>
                                              <p:pRg st="2" end="2"/>
                                            </p:txEl>
                                          </p:spTgt>
                                        </p:tgtEl>
                                        <p:attrNameLst>
                                          <p:attrName>style.visibility</p:attrName>
                                        </p:attrNameLst>
                                      </p:cBhvr>
                                      <p:to>
                                        <p:strVal val="visible"/>
                                      </p:to>
                                    </p:set>
                                    <p:anim calcmode="lin" valueType="num">
                                      <p:cBhvr additive="base">
                                        <p:cTn id="10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0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2" fill="hold" grpId="0" nodeType="clickEffect">
                                  <p:stCondLst>
                                    <p:cond delay="0"/>
                                  </p:stCondLst>
                                  <p:childTnLst>
                                    <p:set>
                                      <p:cBhvr>
                                        <p:cTn id="108" dur="1" fill="hold">
                                          <p:stCondLst>
                                            <p:cond delay="0"/>
                                          </p:stCondLst>
                                        </p:cTn>
                                        <p:tgtEl>
                                          <p:spTgt spid="3">
                                            <p:txEl>
                                              <p:pRg st="3" end="3"/>
                                            </p:txEl>
                                          </p:spTgt>
                                        </p:tgtEl>
                                        <p:attrNameLst>
                                          <p:attrName>style.visibility</p:attrName>
                                        </p:attrNameLst>
                                      </p:cBhvr>
                                      <p:to>
                                        <p:strVal val="visible"/>
                                      </p:to>
                                    </p:set>
                                    <p:anim calcmode="lin" valueType="num">
                                      <p:cBhvr additive="base">
                                        <p:cTn id="10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1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2" fill="hold" grpId="0" nodeType="clickEffect">
                                  <p:stCondLst>
                                    <p:cond delay="0"/>
                                  </p:stCondLst>
                                  <p:childTnLst>
                                    <p:set>
                                      <p:cBhvr>
                                        <p:cTn id="114" dur="1" fill="hold">
                                          <p:stCondLst>
                                            <p:cond delay="0"/>
                                          </p:stCondLst>
                                        </p:cTn>
                                        <p:tgtEl>
                                          <p:spTgt spid="8"/>
                                        </p:tgtEl>
                                        <p:attrNameLst>
                                          <p:attrName>style.visibility</p:attrName>
                                        </p:attrNameLst>
                                      </p:cBhvr>
                                      <p:to>
                                        <p:strVal val="visible"/>
                                      </p:to>
                                    </p:set>
                                    <p:anim calcmode="lin" valueType="num">
                                      <p:cBhvr additive="base">
                                        <p:cTn id="115" dur="500" fill="hold"/>
                                        <p:tgtEl>
                                          <p:spTgt spid="8"/>
                                        </p:tgtEl>
                                        <p:attrNameLst>
                                          <p:attrName>ppt_x</p:attrName>
                                        </p:attrNameLst>
                                      </p:cBhvr>
                                      <p:tavLst>
                                        <p:tav tm="0">
                                          <p:val>
                                            <p:strVal val="1+#ppt_w/2"/>
                                          </p:val>
                                        </p:tav>
                                        <p:tav tm="100000">
                                          <p:val>
                                            <p:strVal val="#ppt_x"/>
                                          </p:val>
                                        </p:tav>
                                      </p:tavLst>
                                    </p:anim>
                                    <p:anim calcmode="lin" valueType="num">
                                      <p:cBhvr additive="base">
                                        <p:cTn id="116"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xit" presetSubtype="2" fill="hold" grpId="1" nodeType="clickEffect">
                                  <p:stCondLst>
                                    <p:cond delay="0"/>
                                  </p:stCondLst>
                                  <p:childTnLst>
                                    <p:anim calcmode="lin" valueType="num">
                                      <p:cBhvr additive="base">
                                        <p:cTn id="120" dur="500"/>
                                        <p:tgtEl>
                                          <p:spTgt spid="8"/>
                                        </p:tgtEl>
                                        <p:attrNameLst>
                                          <p:attrName>ppt_x</p:attrName>
                                        </p:attrNameLst>
                                      </p:cBhvr>
                                      <p:tavLst>
                                        <p:tav tm="0">
                                          <p:val>
                                            <p:strVal val="ppt_x"/>
                                          </p:val>
                                        </p:tav>
                                        <p:tav tm="100000">
                                          <p:val>
                                            <p:strVal val="1+ppt_w/2"/>
                                          </p:val>
                                        </p:tav>
                                      </p:tavLst>
                                    </p:anim>
                                    <p:anim calcmode="lin" valueType="num">
                                      <p:cBhvr additive="base">
                                        <p:cTn id="121" dur="500"/>
                                        <p:tgtEl>
                                          <p:spTgt spid="8"/>
                                        </p:tgtEl>
                                        <p:attrNameLst>
                                          <p:attrName>ppt_y</p:attrName>
                                        </p:attrNameLst>
                                      </p:cBhvr>
                                      <p:tavLst>
                                        <p:tav tm="0">
                                          <p:val>
                                            <p:strVal val="ppt_y"/>
                                          </p:val>
                                        </p:tav>
                                        <p:tav tm="100000">
                                          <p:val>
                                            <p:strVal val="ppt_y"/>
                                          </p:val>
                                        </p:tav>
                                      </p:tavLst>
                                    </p:anim>
                                    <p:set>
                                      <p:cBhvr>
                                        <p:cTn id="122" dur="1" fill="hold">
                                          <p:stCondLst>
                                            <p:cond delay="499"/>
                                          </p:stCondLst>
                                        </p:cTn>
                                        <p:tgtEl>
                                          <p:spTgt spid="8"/>
                                        </p:tgtEl>
                                        <p:attrNameLst>
                                          <p:attrName>style.visibility</p:attrName>
                                        </p:attrNameLst>
                                      </p:cBhvr>
                                      <p:to>
                                        <p:strVal val="hidden"/>
                                      </p:to>
                                    </p:set>
                                  </p:childTnLst>
                                </p:cTn>
                              </p:par>
                              <p:par>
                                <p:cTn id="123" presetID="2" presetClass="entr" presetSubtype="2" fill="hold" grpId="0" nodeType="withEffect">
                                  <p:stCondLst>
                                    <p:cond delay="0"/>
                                  </p:stCondLst>
                                  <p:childTnLst>
                                    <p:set>
                                      <p:cBhvr>
                                        <p:cTn id="124" dur="1" fill="hold">
                                          <p:stCondLst>
                                            <p:cond delay="0"/>
                                          </p:stCondLst>
                                        </p:cTn>
                                        <p:tgtEl>
                                          <p:spTgt spid="3">
                                            <p:txEl>
                                              <p:pRg st="4" end="4"/>
                                            </p:txEl>
                                          </p:spTgt>
                                        </p:tgtEl>
                                        <p:attrNameLst>
                                          <p:attrName>style.visibility</p:attrName>
                                        </p:attrNameLst>
                                      </p:cBhvr>
                                      <p:to>
                                        <p:strVal val="visible"/>
                                      </p:to>
                                    </p:set>
                                    <p:anim calcmode="lin" valueType="num">
                                      <p:cBhvr additive="base">
                                        <p:cTn id="1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uiExpand="1" build="p"/>
      <p:bldP spid="9" grpId="1" uiExpand="1" build="allAtOnce"/>
      <p:bldP spid="6" grpId="0" uiExpand="1" animBg="1"/>
      <p:bldP spid="6" grpId="1" uiExpand="1" animBg="1"/>
      <p:bldP spid="7" grpId="0" uiExpand="1" animBg="1"/>
      <p:bldP spid="7" grpId="1" uiExpand="1" animBg="1"/>
      <p:bldP spid="8" grpId="0" uiExpand="1" animBg="1"/>
      <p:bldP spid="8" grpId="1" uiExpan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3"/>
          <p:cNvSpPr>
            <a:spLocks noGrp="1"/>
          </p:cNvSpPr>
          <p:nvPr>
            <p:ph idx="1"/>
          </p:nvPr>
        </p:nvSpPr>
        <p:spPr>
          <a:xfrm>
            <a:off x="1367013" y="2382981"/>
            <a:ext cx="7349368" cy="4050384"/>
          </a:xfrm>
          <a:noFill/>
        </p:spPr>
        <p:txBody>
          <a:bodyPr>
            <a:normAutofit lnSpcReduction="10000"/>
          </a:bodyPr>
          <a:lstStyle/>
          <a:p>
            <a:r>
              <a:rPr lang="ja-JP" altLang="en-US" dirty="0" smtClean="0"/>
              <a:t>ハ</a:t>
            </a:r>
            <a:r>
              <a:rPr lang="ja-JP" altLang="en-US" dirty="0"/>
              <a:t>）　事故発生</a:t>
            </a:r>
            <a:r>
              <a:rPr lang="ja-JP" altLang="en-US" dirty="0" smtClean="0"/>
              <a:t>防止対策</a:t>
            </a:r>
          </a:p>
          <a:p>
            <a:pPr marL="457200" lvl="1" indent="0">
              <a:buNone/>
            </a:pPr>
            <a:r>
              <a:rPr lang="ja-JP" altLang="en-US" dirty="0" smtClean="0"/>
              <a:t>事故発生防止の</a:t>
            </a:r>
            <a:r>
              <a:rPr lang="ja-JP" altLang="en-US" dirty="0"/>
              <a:t>ため</a:t>
            </a:r>
            <a:r>
              <a:rPr lang="ja-JP" altLang="en-US" dirty="0" smtClean="0"/>
              <a:t>に、既</a:t>
            </a:r>
            <a:r>
              <a:rPr lang="ja-JP" altLang="en-US" dirty="0"/>
              <a:t>に</a:t>
            </a:r>
            <a:r>
              <a:rPr lang="en-US" altLang="ja-JP" dirty="0" smtClean="0"/>
              <a:t>T 100</a:t>
            </a:r>
            <a:r>
              <a:rPr lang="ja-JP" altLang="en-US" dirty="0"/>
              <a:t>に設置されている槽内酸素濃度計</a:t>
            </a:r>
            <a:r>
              <a:rPr lang="en-US" altLang="ja-JP" dirty="0" smtClean="0"/>
              <a:t>XI 100</a:t>
            </a:r>
            <a:r>
              <a:rPr lang="ja-JP" altLang="en-US" dirty="0"/>
              <a:t>で測定されている酸素濃度を利用</a:t>
            </a:r>
            <a:r>
              <a:rPr lang="ja-JP" altLang="en-US" dirty="0" smtClean="0"/>
              <a:t>します。</a:t>
            </a:r>
            <a:r>
              <a:rPr lang="en-US" altLang="ja-JP" dirty="0" smtClean="0"/>
              <a:t>【</a:t>
            </a:r>
            <a:r>
              <a:rPr lang="en-US" altLang="ja-JP" dirty="0"/>
              <a:t>B)</a:t>
            </a:r>
            <a:r>
              <a:rPr lang="ja-JP" altLang="en-US" dirty="0"/>
              <a:t>工学的</a:t>
            </a:r>
            <a:r>
              <a:rPr lang="ja-JP" altLang="en-US" dirty="0" smtClean="0"/>
              <a:t>対策、</a:t>
            </a:r>
            <a:r>
              <a:rPr lang="en-US" altLang="ja-JP" dirty="0" smtClean="0"/>
              <a:t>b</a:t>
            </a:r>
            <a:r>
              <a:rPr lang="en-US" altLang="ja-JP" dirty="0"/>
              <a:t>)</a:t>
            </a:r>
            <a:r>
              <a:rPr lang="ja-JP" altLang="en-US" dirty="0"/>
              <a:t>異常発生検知手段</a:t>
            </a:r>
            <a:r>
              <a:rPr lang="en-US" altLang="ja-JP" dirty="0" smtClean="0"/>
              <a:t>】</a:t>
            </a:r>
            <a:r>
              <a:rPr lang="ja-JP" altLang="en-US" dirty="0" smtClean="0"/>
              <a:t>攪拌機の起動時に酸素濃度が高ければ、攪拌機を起動できないようにするインターロック</a:t>
            </a:r>
            <a:r>
              <a:rPr lang="ja-JP" altLang="en-US" dirty="0"/>
              <a:t>を導入</a:t>
            </a:r>
            <a:r>
              <a:rPr lang="ja-JP" altLang="en-US" dirty="0" smtClean="0"/>
              <a:t>します。</a:t>
            </a:r>
            <a:r>
              <a:rPr lang="en-US" altLang="ja-JP" dirty="0" smtClean="0"/>
              <a:t>【</a:t>
            </a:r>
            <a:r>
              <a:rPr lang="en-US" altLang="ja-JP" dirty="0"/>
              <a:t>B)</a:t>
            </a:r>
            <a:r>
              <a:rPr lang="ja-JP" altLang="en-US" dirty="0"/>
              <a:t>工学的</a:t>
            </a:r>
            <a:r>
              <a:rPr lang="ja-JP" altLang="en-US" dirty="0" smtClean="0"/>
              <a:t>対策、</a:t>
            </a:r>
            <a:r>
              <a:rPr lang="en-US" altLang="ja-JP" dirty="0" smtClean="0"/>
              <a:t>c</a:t>
            </a:r>
            <a:r>
              <a:rPr lang="en-US" altLang="ja-JP" dirty="0"/>
              <a:t>)</a:t>
            </a:r>
            <a:r>
              <a:rPr lang="ja-JP" altLang="en-US" dirty="0"/>
              <a:t>事故発生防止対策</a:t>
            </a:r>
            <a:r>
              <a:rPr lang="en-US" altLang="ja-JP" dirty="0" smtClean="0"/>
              <a:t>】</a:t>
            </a:r>
            <a:endParaRPr lang="ja-JP" altLang="en-US" dirty="0"/>
          </a:p>
          <a:p>
            <a:r>
              <a:rPr lang="ja-JP" altLang="en-US" dirty="0"/>
              <a:t>ニ）　被害の</a:t>
            </a:r>
            <a:r>
              <a:rPr lang="ja-JP" altLang="en-US" dirty="0" smtClean="0"/>
              <a:t>局限化対策</a:t>
            </a:r>
          </a:p>
          <a:p>
            <a:pPr marL="457200" lvl="1" indent="0">
              <a:buNone/>
            </a:pPr>
            <a:r>
              <a:rPr lang="ja-JP" altLang="en-US" dirty="0" smtClean="0"/>
              <a:t>被害の局限化の</a:t>
            </a:r>
            <a:r>
              <a:rPr lang="ja-JP" altLang="en-US" dirty="0"/>
              <a:t>ため</a:t>
            </a:r>
            <a:r>
              <a:rPr lang="ja-JP" altLang="en-US" dirty="0" smtClean="0"/>
              <a:t>に、</a:t>
            </a:r>
            <a:r>
              <a:rPr lang="en-US" altLang="ja-JP" dirty="0" smtClean="0"/>
              <a:t>T 100</a:t>
            </a:r>
            <a:r>
              <a:rPr lang="ja-JP" altLang="en-US" dirty="0"/>
              <a:t>に爆発放散口を設置</a:t>
            </a:r>
            <a:r>
              <a:rPr lang="ja-JP" altLang="en-US" dirty="0" smtClean="0"/>
              <a:t>して、粉</a:t>
            </a:r>
            <a:r>
              <a:rPr lang="ja-JP" altLang="en-US" dirty="0" err="1"/>
              <a:t>じん</a:t>
            </a:r>
            <a:r>
              <a:rPr lang="ja-JP" altLang="en-US" dirty="0"/>
              <a:t>爆発発生時に</a:t>
            </a:r>
            <a:r>
              <a:rPr lang="en-US" altLang="ja-JP" dirty="0" smtClean="0"/>
              <a:t>T 100</a:t>
            </a:r>
            <a:r>
              <a:rPr lang="ja-JP" altLang="en-US" dirty="0"/>
              <a:t>など</a:t>
            </a:r>
            <a:r>
              <a:rPr lang="ja-JP" altLang="en-US" dirty="0" smtClean="0"/>
              <a:t>の化学設備の破損</a:t>
            </a:r>
            <a:r>
              <a:rPr lang="ja-JP" altLang="en-US" dirty="0"/>
              <a:t>を</a:t>
            </a:r>
            <a:r>
              <a:rPr lang="ja-JP" altLang="en-US" dirty="0" smtClean="0"/>
              <a:t>防止します。</a:t>
            </a:r>
            <a:r>
              <a:rPr lang="en-US" altLang="ja-JP" dirty="0" smtClean="0"/>
              <a:t>【</a:t>
            </a:r>
            <a:r>
              <a:rPr lang="en-US" altLang="ja-JP" dirty="0"/>
              <a:t>B)</a:t>
            </a:r>
            <a:r>
              <a:rPr lang="ja-JP" altLang="en-US" dirty="0"/>
              <a:t>工学的</a:t>
            </a:r>
            <a:r>
              <a:rPr lang="ja-JP" altLang="en-US" dirty="0" smtClean="0"/>
              <a:t>対策、</a:t>
            </a:r>
            <a:r>
              <a:rPr lang="en-US" altLang="ja-JP" dirty="0" smtClean="0"/>
              <a:t>d</a:t>
            </a:r>
            <a:r>
              <a:rPr lang="en-US" altLang="ja-JP" dirty="0"/>
              <a:t>)</a:t>
            </a:r>
            <a:r>
              <a:rPr lang="ja-JP" altLang="en-US" dirty="0"/>
              <a:t>被害の局限化対策</a:t>
            </a:r>
            <a:r>
              <a:rPr lang="en-US" altLang="ja-JP" dirty="0" smtClean="0"/>
              <a:t>】</a:t>
            </a:r>
            <a:endParaRPr lang="ja-JP" altLang="en-US" dirty="0" smtClean="0"/>
          </a:p>
          <a:p>
            <a:pPr lvl="1"/>
            <a:endParaRPr lang="ja-JP" altLang="en-US" dirty="0"/>
          </a:p>
          <a:p>
            <a:pPr marL="0" indent="0">
              <a:buNone/>
            </a:pPr>
            <a:r>
              <a:rPr lang="en-US" altLang="ja-JP" dirty="0" smtClean="0"/>
              <a:t>※</a:t>
            </a:r>
            <a:r>
              <a:rPr lang="ja-JP" altLang="en-US" dirty="0" smtClean="0"/>
              <a:t>　</a:t>
            </a:r>
            <a:r>
              <a:rPr lang="en-US" altLang="ja-JP" dirty="0"/>
              <a:t>【B)</a:t>
            </a:r>
            <a:r>
              <a:rPr lang="ja-JP" altLang="en-US" dirty="0"/>
              <a:t>工学的対策</a:t>
            </a:r>
            <a:r>
              <a:rPr lang="en-US" altLang="ja-JP" dirty="0"/>
              <a:t>】</a:t>
            </a:r>
            <a:r>
              <a:rPr lang="ja-JP" altLang="en-US" dirty="0"/>
              <a:t>を施す際に</a:t>
            </a:r>
            <a:r>
              <a:rPr lang="ja-JP" altLang="en-US" dirty="0" smtClean="0"/>
              <a:t>は、</a:t>
            </a:r>
            <a:r>
              <a:rPr lang="en-US" altLang="ja-JP" dirty="0" smtClean="0"/>
              <a:t>【</a:t>
            </a:r>
            <a:r>
              <a:rPr lang="en-US" altLang="ja-JP" dirty="0"/>
              <a:t>b)</a:t>
            </a:r>
            <a:r>
              <a:rPr lang="ja-JP" altLang="en-US" dirty="0"/>
              <a:t>異常発生検知手段</a:t>
            </a:r>
            <a:r>
              <a:rPr lang="en-US" altLang="ja-JP" dirty="0"/>
              <a:t>】</a:t>
            </a:r>
            <a:r>
              <a:rPr lang="ja-JP" altLang="en-US" dirty="0"/>
              <a:t>を併せて検討する場合が</a:t>
            </a:r>
            <a:r>
              <a:rPr lang="ja-JP" altLang="en-US" dirty="0" smtClean="0"/>
              <a:t>多いので、計装</a:t>
            </a:r>
            <a:r>
              <a:rPr lang="ja-JP" altLang="en-US" dirty="0"/>
              <a:t>に詳しい技術者等の協力</a:t>
            </a:r>
            <a:r>
              <a:rPr lang="ja-JP" altLang="en-US" dirty="0" smtClean="0"/>
              <a:t>を求めましょう。</a:t>
            </a:r>
            <a:endParaRPr lang="ja-JP" altLang="en-US" dirty="0"/>
          </a:p>
        </p:txBody>
      </p:sp>
      <p:sp>
        <p:nvSpPr>
          <p:cNvPr id="2" name="タイトル 1"/>
          <p:cNvSpPr>
            <a:spLocks noGrp="1"/>
          </p:cNvSpPr>
          <p:nvPr>
            <p:ph type="title"/>
          </p:nvPr>
        </p:nvSpPr>
        <p:spPr>
          <a:xfrm>
            <a:off x="1385741" y="624109"/>
            <a:ext cx="7148660" cy="1766665"/>
          </a:xfrm>
        </p:spPr>
        <p:txBody>
          <a:bodyPr>
            <a:normAutofit fontScale="90000"/>
          </a:bodyPr>
          <a:lstStyle/>
          <a:p>
            <a:pPr algn="ctr"/>
            <a:r>
              <a:rPr lang="en-US" altLang="ja-JP" sz="4000" dirty="0" smtClean="0"/>
              <a:t>STEP2</a:t>
            </a:r>
            <a:br>
              <a:rPr lang="en-US" altLang="ja-JP" sz="4000" dirty="0" smtClean="0"/>
            </a:br>
            <a:r>
              <a:rPr lang="ja-JP" altLang="en-US" dirty="0" smtClean="0"/>
              <a:t>リスクアセスメント</a:t>
            </a:r>
            <a:r>
              <a:rPr lang="ja-JP" altLang="en-US" dirty="0"/>
              <a:t>等の実施</a:t>
            </a:r>
            <a:br>
              <a:rPr lang="ja-JP" altLang="en-US" dirty="0"/>
            </a:br>
            <a:r>
              <a:rPr lang="ja-JP" altLang="en-US" sz="2800" dirty="0"/>
              <a:t>③シナリオに対するリスク低減措置の</a:t>
            </a:r>
            <a:r>
              <a:rPr lang="ja-JP" altLang="en-US" sz="2800" dirty="0" smtClean="0"/>
              <a:t>検討</a:t>
            </a:r>
            <a:br>
              <a:rPr lang="ja-JP" altLang="en-US" sz="2800" dirty="0" smtClean="0"/>
            </a:br>
            <a:r>
              <a:rPr lang="ja-JP" altLang="en-US" sz="2000" dirty="0" smtClean="0"/>
              <a:t>（追加のリスク低減措置の立案）つづき</a:t>
            </a:r>
            <a:endParaRPr kumimoji="1" lang="ja-JP" altLang="en-US" dirty="0"/>
          </a:p>
        </p:txBody>
      </p:sp>
      <p:sp>
        <p:nvSpPr>
          <p:cNvPr id="6" name="テキスト ボックス 5"/>
          <p:cNvSpPr txBox="1"/>
          <p:nvPr/>
        </p:nvSpPr>
        <p:spPr>
          <a:xfrm>
            <a:off x="1440470" y="2731377"/>
            <a:ext cx="7555037" cy="1631216"/>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　</a:t>
            </a:r>
            <a:r>
              <a:rPr lang="ja-JP" altLang="en-US" sz="2000" dirty="0"/>
              <a:t>粉</a:t>
            </a:r>
            <a:r>
              <a:rPr lang="ja-JP" altLang="en-US" sz="2000" dirty="0" err="1"/>
              <a:t>じん</a:t>
            </a:r>
            <a:r>
              <a:rPr lang="ja-JP" altLang="en-US" sz="2000" dirty="0" smtClean="0"/>
              <a:t>爆発を防止するために酸素濃度</a:t>
            </a:r>
            <a:r>
              <a:rPr lang="ja-JP" altLang="en-US" sz="2000" dirty="0"/>
              <a:t>を下げているのですから、その酸素濃度に注目</a:t>
            </a:r>
            <a:r>
              <a:rPr lang="ja-JP" altLang="en-US" sz="2000" dirty="0" smtClean="0"/>
              <a:t>します。酸欠の防止用として、既に設置されている槽内</a:t>
            </a:r>
            <a:r>
              <a:rPr lang="ja-JP" altLang="en-US" sz="2000" dirty="0"/>
              <a:t>酸素</a:t>
            </a:r>
            <a:r>
              <a:rPr lang="ja-JP" altLang="en-US" sz="2000" dirty="0" smtClean="0"/>
              <a:t>濃度計を利用します。酸素濃度が高警報の時には、攪拌機を動かないようにインターロックを構築すると、</a:t>
            </a:r>
            <a:r>
              <a:rPr lang="ja-JP" altLang="en-US" sz="2000" b="1" dirty="0" smtClean="0">
                <a:solidFill>
                  <a:srgbClr val="FF0000"/>
                </a:solidFill>
              </a:rPr>
              <a:t>粉じん雲の形成を防げます。</a:t>
            </a:r>
            <a:endParaRPr lang="ja-JP" altLang="en-US" sz="2000" dirty="0"/>
          </a:p>
        </p:txBody>
      </p:sp>
      <p:sp>
        <p:nvSpPr>
          <p:cNvPr id="7" name="テキスト ボックス 6"/>
          <p:cNvSpPr txBox="1"/>
          <p:nvPr/>
        </p:nvSpPr>
        <p:spPr>
          <a:xfrm>
            <a:off x="1440471" y="4408173"/>
            <a:ext cx="7555037" cy="1015663"/>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　ガス爆発や粉</a:t>
            </a:r>
            <a:r>
              <a:rPr lang="ja-JP" altLang="en-US" sz="2000" dirty="0" err="1"/>
              <a:t>じん</a:t>
            </a:r>
            <a:r>
              <a:rPr lang="ja-JP" altLang="en-US" sz="2000" dirty="0" smtClean="0"/>
              <a:t>爆発の被害を局限化する対策のひとつに</a:t>
            </a:r>
            <a:r>
              <a:rPr lang="ja-JP" altLang="en-US" sz="2000" b="1" dirty="0" smtClean="0">
                <a:solidFill>
                  <a:srgbClr val="FF0000"/>
                </a:solidFill>
              </a:rPr>
              <a:t>爆発放散口</a:t>
            </a:r>
            <a:r>
              <a:rPr lang="ja-JP" altLang="en-US" sz="2000" dirty="0" smtClean="0"/>
              <a:t>があります。爆発放散口は乾燥装置や集じん装置で広く使われています。</a:t>
            </a:r>
            <a:endParaRPr lang="ja-JP" altLang="en-US" sz="2000" dirty="0"/>
          </a:p>
        </p:txBody>
      </p:sp>
    </p:spTree>
    <p:extLst>
      <p:ext uri="{BB962C8B-B14F-4D97-AF65-F5344CB8AC3E}">
        <p14:creationId xmlns:p14="http://schemas.microsoft.com/office/powerpoint/2010/main" val="1555574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2" fill="hold" grpId="1" nodeType="clickEffect">
                                  <p:stCondLst>
                                    <p:cond delay="0"/>
                                  </p:stCondLst>
                                  <p:childTnLst>
                                    <p:anim calcmode="lin" valueType="num">
                                      <p:cBhvr additive="base">
                                        <p:cTn id="18" dur="500"/>
                                        <p:tgtEl>
                                          <p:spTgt spid="6"/>
                                        </p:tgtEl>
                                        <p:attrNameLst>
                                          <p:attrName>ppt_x</p:attrName>
                                        </p:attrNameLst>
                                      </p:cBhvr>
                                      <p:tavLst>
                                        <p:tav tm="0">
                                          <p:val>
                                            <p:strVal val="ppt_x"/>
                                          </p:val>
                                        </p:tav>
                                        <p:tav tm="100000">
                                          <p:val>
                                            <p:strVal val="1+ppt_w/2"/>
                                          </p:val>
                                        </p:tav>
                                      </p:tavLst>
                                    </p:anim>
                                    <p:anim calcmode="lin" valueType="num">
                                      <p:cBhvr additive="base">
                                        <p:cTn id="19" dur="500"/>
                                        <p:tgtEl>
                                          <p:spTgt spid="6"/>
                                        </p:tgtEl>
                                        <p:attrNameLst>
                                          <p:attrName>ppt_y</p:attrName>
                                        </p:attrNameLst>
                                      </p:cBhvr>
                                      <p:tavLst>
                                        <p:tav tm="0">
                                          <p:val>
                                            <p:strVal val="ppt_y"/>
                                          </p:val>
                                        </p:tav>
                                        <p:tav tm="100000">
                                          <p:val>
                                            <p:strVal val="ppt_y"/>
                                          </p:val>
                                        </p:tav>
                                      </p:tavLst>
                                    </p:anim>
                                    <p:set>
                                      <p:cBhvr>
                                        <p:cTn id="20" dur="1" fill="hold">
                                          <p:stCondLst>
                                            <p:cond delay="499"/>
                                          </p:stCondLst>
                                        </p:cTn>
                                        <p:tgtEl>
                                          <p:spTgt spid="6"/>
                                        </p:tgtEl>
                                        <p:attrNameLst>
                                          <p:attrName>style.visibility</p:attrName>
                                        </p:attrNameLst>
                                      </p:cBhvr>
                                      <p:to>
                                        <p:strVal val="hidden"/>
                                      </p:to>
                                    </p:set>
                                  </p:childTnLst>
                                </p:cTn>
                              </p:par>
                            </p:childTnLst>
                          </p:cTn>
                        </p:par>
                        <p:par>
                          <p:cTn id="21" fill="hold">
                            <p:stCondLst>
                              <p:cond delay="500"/>
                            </p:stCondLst>
                            <p:childTnLst>
                              <p:par>
                                <p:cTn id="22" presetID="2" presetClass="entr" presetSubtype="2" fill="hold" grpId="0"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1+#ppt_w/2"/>
                                          </p:val>
                                        </p:tav>
                                        <p:tav tm="100000">
                                          <p:val>
                                            <p:strVal val="#ppt_x"/>
                                          </p:val>
                                        </p:tav>
                                      </p:tavLst>
                                    </p:anim>
                                    <p:anim calcmode="lin" valueType="num">
                                      <p:cBhvr additive="base">
                                        <p:cTn id="37"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xit" presetSubtype="2" fill="hold" grpId="1" nodeType="clickEffect">
                                  <p:stCondLst>
                                    <p:cond delay="0"/>
                                  </p:stCondLst>
                                  <p:childTnLst>
                                    <p:anim calcmode="lin" valueType="num">
                                      <p:cBhvr additive="base">
                                        <p:cTn id="41" dur="500"/>
                                        <p:tgtEl>
                                          <p:spTgt spid="7"/>
                                        </p:tgtEl>
                                        <p:attrNameLst>
                                          <p:attrName>ppt_x</p:attrName>
                                        </p:attrNameLst>
                                      </p:cBhvr>
                                      <p:tavLst>
                                        <p:tav tm="0">
                                          <p:val>
                                            <p:strVal val="ppt_x"/>
                                          </p:val>
                                        </p:tav>
                                        <p:tav tm="100000">
                                          <p:val>
                                            <p:strVal val="1+ppt_w/2"/>
                                          </p:val>
                                        </p:tav>
                                      </p:tavLst>
                                    </p:anim>
                                    <p:anim calcmode="lin" valueType="num">
                                      <p:cBhvr additive="base">
                                        <p:cTn id="42" dur="500"/>
                                        <p:tgtEl>
                                          <p:spTgt spid="7"/>
                                        </p:tgtEl>
                                        <p:attrNameLst>
                                          <p:attrName>ppt_y</p:attrName>
                                        </p:attrNameLst>
                                      </p:cBhvr>
                                      <p:tavLst>
                                        <p:tav tm="0">
                                          <p:val>
                                            <p:strVal val="ppt_y"/>
                                          </p:val>
                                        </p:tav>
                                        <p:tav tm="100000">
                                          <p:val>
                                            <p:strVal val="ppt_y"/>
                                          </p:val>
                                        </p:tav>
                                      </p:tavLst>
                                    </p:anim>
                                    <p:set>
                                      <p:cBhvr>
                                        <p:cTn id="43" dur="1" fill="hold">
                                          <p:stCondLst>
                                            <p:cond delay="499"/>
                                          </p:stCondLst>
                                        </p:cTn>
                                        <p:tgtEl>
                                          <p:spTgt spid="7"/>
                                        </p:tgtEl>
                                        <p:attrNameLst>
                                          <p:attrName>style.visibility</p:attrName>
                                        </p:attrNameLst>
                                      </p:cBhvr>
                                      <p:to>
                                        <p:strVal val="hidden"/>
                                      </p:to>
                                    </p:set>
                                  </p:childTnLst>
                                </p:cTn>
                              </p:par>
                            </p:childTnLst>
                          </p:cTn>
                        </p:par>
                        <p:par>
                          <p:cTn id="44" fill="hold">
                            <p:stCondLst>
                              <p:cond delay="500"/>
                            </p:stCondLst>
                            <p:childTnLst>
                              <p:par>
                                <p:cTn id="45" presetID="2" presetClass="entr" presetSubtype="2" fill="hold" grpId="0" nodeType="after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 calcmode="lin" valueType="num">
                                      <p:cBhvr additive="base">
                                        <p:cTn id="47"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2"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 calcmode="lin" valueType="num">
                                      <p:cBhvr additive="base">
                                        <p:cTn id="5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6" grpId="1" animBg="1"/>
      <p:bldP spid="7" grpId="0" animBg="1"/>
      <p:bldP spid="7"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256519577"/>
              </p:ext>
            </p:extLst>
          </p:nvPr>
        </p:nvGraphicFramePr>
        <p:xfrm>
          <a:off x="1272619" y="1297604"/>
          <a:ext cx="7532017" cy="5140903"/>
        </p:xfrm>
        <a:graphic>
          <a:graphicData uri="http://schemas.openxmlformats.org/drawingml/2006/table">
            <a:tbl>
              <a:tblPr>
                <a:tableStyleId>{5C22544A-7EE6-4342-B048-85BDC9FD1C3A}</a:tableStyleId>
              </a:tblPr>
              <a:tblGrid>
                <a:gridCol w="1055802"/>
                <a:gridCol w="5222449"/>
                <a:gridCol w="417922"/>
                <a:gridCol w="417922"/>
                <a:gridCol w="417922"/>
              </a:tblGrid>
              <a:tr h="330200">
                <a:tc gridSpan="5">
                  <a:txBody>
                    <a:bodyPr/>
                    <a:lstStyle/>
                    <a:p>
                      <a:pPr algn="l" fontAlgn="b"/>
                      <a:r>
                        <a:rPr lang="en-US" altLang="ja-JP" sz="1800" u="none" strike="noStrike" dirty="0">
                          <a:effectLst/>
                        </a:rPr>
                        <a:t>STEP 2</a:t>
                      </a:r>
                      <a:r>
                        <a:rPr lang="ja-JP" altLang="en-US" sz="1800" u="none" strike="noStrike" dirty="0">
                          <a:effectLst/>
                        </a:rPr>
                        <a:t>　リスクアセスメント等の実施</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c hMerge="1">
                  <a:txBody>
                    <a:bodyPr/>
                    <a:lstStyle/>
                    <a:p>
                      <a:endParaRPr kumimoji="1" lang="ja-JP" altLang="en-US"/>
                    </a:p>
                  </a:txBody>
                  <a:tcPr/>
                </a:tc>
                <a:tc hMerge="1">
                  <a:txBody>
                    <a:bodyPr/>
                    <a:lstStyle/>
                    <a:p>
                      <a:endParaRPr kumimoji="1" lang="ja-JP" altLang="en-US"/>
                    </a:p>
                  </a:txBody>
                  <a:tcPr/>
                </a:tc>
              </a:tr>
              <a:tr h="404138">
                <a:tc rowSpan="5">
                  <a:txBody>
                    <a:bodyPr/>
                    <a:lstStyle/>
                    <a:p>
                      <a:r>
                        <a:rPr kumimoji="1" lang="en-US" altLang="ja-JP" sz="1600" kern="1200" dirty="0" smtClean="0">
                          <a:solidFill>
                            <a:schemeClr val="dk1"/>
                          </a:solidFill>
                          <a:effectLst/>
                          <a:latin typeface="+mn-lt"/>
                          <a:ea typeface="+mn-ea"/>
                          <a:cs typeface="+mn-cs"/>
                        </a:rPr>
                        <a:t>③</a:t>
                      </a:r>
                      <a:r>
                        <a:rPr kumimoji="1" lang="ja-JP" altLang="ja-JP" sz="1600" kern="1200" dirty="0" smtClean="0">
                          <a:solidFill>
                            <a:schemeClr val="dk1"/>
                          </a:solidFill>
                          <a:effectLst/>
                          <a:latin typeface="+mn-lt"/>
                          <a:ea typeface="+mn-ea"/>
                          <a:cs typeface="+mn-cs"/>
                        </a:rPr>
                        <a:t>追加のリスク低減措置の検討</a:t>
                      </a:r>
                      <a:r>
                        <a:rPr kumimoji="1" lang="ja-JP" altLang="en-US" sz="1600" kern="1200" dirty="0" smtClean="0">
                          <a:solidFill>
                            <a:schemeClr val="dk1"/>
                          </a:solidFill>
                          <a:effectLst/>
                          <a:latin typeface="+mn-lt"/>
                          <a:ea typeface="+mn-ea"/>
                          <a:cs typeface="+mn-cs"/>
                        </a:rPr>
                        <a:t>　</a:t>
                      </a:r>
                      <a:r>
                        <a:rPr kumimoji="1" lang="ja-JP" altLang="ja-JP" sz="1600" kern="1200" dirty="0" smtClean="0">
                          <a:solidFill>
                            <a:schemeClr val="dk1"/>
                          </a:solidFill>
                          <a:effectLst/>
                          <a:latin typeface="+mn-lt"/>
                          <a:ea typeface="+mn-ea"/>
                          <a:cs typeface="+mn-cs"/>
                        </a:rPr>
                        <a:t>＆</a:t>
                      </a:r>
                      <a:r>
                        <a:rPr kumimoji="1" lang="ja-JP" altLang="en-US" sz="1600" kern="1200" dirty="0" smtClean="0">
                          <a:solidFill>
                            <a:schemeClr val="dk1"/>
                          </a:solidFill>
                          <a:effectLst/>
                          <a:latin typeface="+mn-lt"/>
                          <a:ea typeface="+mn-ea"/>
                          <a:cs typeface="+mn-cs"/>
                        </a:rPr>
                        <a:t>　</a:t>
                      </a:r>
                      <a:r>
                        <a:rPr kumimoji="1" lang="en-US" altLang="ja-JP" sz="1600" kern="1200" dirty="0" smtClean="0">
                          <a:solidFill>
                            <a:schemeClr val="dk1"/>
                          </a:solidFill>
                          <a:effectLst/>
                          <a:latin typeface="+mn-lt"/>
                          <a:ea typeface="+mn-ea"/>
                          <a:cs typeface="+mn-cs"/>
                        </a:rPr>
                        <a:t>③</a:t>
                      </a:r>
                      <a:r>
                        <a:rPr kumimoji="1" lang="ja-JP" altLang="ja-JP" sz="1600" kern="1200" dirty="0" smtClean="0">
                          <a:solidFill>
                            <a:schemeClr val="dk1"/>
                          </a:solidFill>
                          <a:effectLst/>
                          <a:latin typeface="+mn-lt"/>
                          <a:ea typeface="+mn-ea"/>
                          <a:cs typeface="+mn-cs"/>
                        </a:rPr>
                        <a:t>リスク見積りと評価（</a:t>
                      </a:r>
                      <a:r>
                        <a:rPr kumimoji="1" lang="ja-JP" altLang="ja-JP" sz="1600" b="1" kern="1200" dirty="0" smtClean="0">
                          <a:solidFill>
                            <a:schemeClr val="dk1"/>
                          </a:solidFill>
                          <a:effectLst/>
                          <a:latin typeface="+mn-lt"/>
                          <a:ea typeface="+mn-ea"/>
                          <a:cs typeface="+mn-cs"/>
                        </a:rPr>
                        <a:t>その３</a:t>
                      </a:r>
                      <a:r>
                        <a:rPr kumimoji="1" lang="ja-JP" altLang="ja-JP" sz="1600" kern="1200" dirty="0" smtClean="0">
                          <a:solidFill>
                            <a:schemeClr val="dk1"/>
                          </a:solidFill>
                          <a:effectLst/>
                          <a:latin typeface="+mn-lt"/>
                          <a:ea typeface="+mn-ea"/>
                          <a:cs typeface="+mn-cs"/>
                        </a:rPr>
                        <a:t>）</a:t>
                      </a:r>
                    </a:p>
                    <a:p>
                      <a:r>
                        <a:rPr kumimoji="1" lang="ja-JP" altLang="ja-JP" sz="1600" kern="1200" dirty="0" smtClean="0">
                          <a:solidFill>
                            <a:schemeClr val="dk1"/>
                          </a:solidFill>
                          <a:effectLst/>
                          <a:latin typeface="+mn-lt"/>
                          <a:ea typeface="+mn-ea"/>
                          <a:cs typeface="+mn-cs"/>
                        </a:rPr>
                        <a:t>追加のリスク低減措置の有効性確認</a:t>
                      </a:r>
                      <a:endParaRPr lang="ja-JP" altLang="en-US" sz="16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lgDash"/>
                      <a:round/>
                      <a:headEnd type="none" w="med" len="med"/>
                      <a:tailEnd type="none" w="med" len="med"/>
                    </a:lnB>
                    <a:solidFill>
                      <a:srgbClr val="FFCCFF"/>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endParaRPr kumimoji="1" lang="ja-JP" altLang="en-US" sz="1600" dirty="0" smtClean="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marL="36000" algn="ctr" fontAlgn="ctr"/>
                      <a:r>
                        <a:rPr lang="ja-JP"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重</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rgbClr val="66FFFF"/>
                    </a:solidFill>
                  </a:tcPr>
                </a:tc>
                <a:tc>
                  <a:txBody>
                    <a:bodyPr/>
                    <a:lstStyle/>
                    <a:p>
                      <a:pPr marL="36000" algn="ctr" fontAlgn="ctr"/>
                      <a:r>
                        <a:rPr lang="ja-JP"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頻</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rgbClr val="66FFFF"/>
                    </a:solidFill>
                  </a:tcPr>
                </a:tc>
                <a:tc>
                  <a:txBody>
                    <a:bodyPr/>
                    <a:lstStyle/>
                    <a:p>
                      <a:pPr marL="36000" algn="ctr" fontAlgn="ctr"/>
                      <a:r>
                        <a:rPr lang="ja-JP"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リ</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rgbClr val="66FFFF"/>
                    </a:solidFill>
                  </a:tcPr>
                </a:tc>
              </a:tr>
              <a:tr h="1210879">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algn="ctr"/>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r>
              <a:tr h="1159497">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algn="ctr"/>
                      <a:endParaRPr kumimoji="1" lang="ja-JP" altLang="en-US" sz="1600" dirty="0" smtClean="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r>
              <a:tr h="1382289">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algn="ctr"/>
                      <a:endParaRPr kumimoji="1" lang="ja-JP" altLang="en-US" sz="1600" dirty="0" smtClean="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r>
              <a:tr h="653900">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99FF99"/>
                    </a:solidFill>
                  </a:tcPr>
                </a:tc>
                <a:tc>
                  <a:txBody>
                    <a:bodyPr/>
                    <a:lstStyle/>
                    <a:p>
                      <a:pPr algn="ctr"/>
                      <a:endParaRPr kumimoji="1" lang="ja-JP" altLang="en-US" sz="1600" dirty="0" smtClean="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mtClean="0"/>
              <a:t>実施シートに記入</a:t>
            </a:r>
            <a:endParaRPr lang="ja-JP" altLang="en-US" dirty="0"/>
          </a:p>
        </p:txBody>
      </p:sp>
      <p:sp>
        <p:nvSpPr>
          <p:cNvPr id="6" name="テキスト ボックス 5"/>
          <p:cNvSpPr txBox="1"/>
          <p:nvPr/>
        </p:nvSpPr>
        <p:spPr>
          <a:xfrm>
            <a:off x="2376908" y="2157685"/>
            <a:ext cx="5105898" cy="4347344"/>
          </a:xfrm>
          <a:prstGeom prst="rect">
            <a:avLst/>
          </a:prstGeom>
          <a:noFill/>
        </p:spPr>
        <p:txBody>
          <a:bodyPr wrap="square" rtlCol="0">
            <a:spAutoFit/>
          </a:bodyPr>
          <a:lstStyle/>
          <a:p>
            <a:pPr marL="288000" indent="-288000"/>
            <a:r>
              <a:rPr lang="ja-JP" altLang="ja-JP" sz="1600" dirty="0"/>
              <a:t>イ</a:t>
            </a:r>
            <a:r>
              <a:rPr lang="ja-JP" altLang="ja-JP" sz="1600" dirty="0" smtClean="0"/>
              <a:t>）</a:t>
            </a:r>
            <a:r>
              <a:rPr lang="en-US" altLang="ja-JP" sz="1600" dirty="0" smtClean="0"/>
              <a:t>V109</a:t>
            </a:r>
            <a:r>
              <a:rPr lang="ja-JP" altLang="ja-JP" sz="1600" dirty="0"/>
              <a:t>にリミットスイッチを設置</a:t>
            </a:r>
            <a:r>
              <a:rPr lang="ja-JP" altLang="ja-JP" sz="1600" dirty="0" smtClean="0"/>
              <a:t>し</a:t>
            </a:r>
            <a:r>
              <a:rPr lang="ja-JP" altLang="en-US" sz="1600" dirty="0" smtClean="0"/>
              <a:t>、</a:t>
            </a:r>
            <a:r>
              <a:rPr lang="en-US" altLang="ja-JP" sz="1600" dirty="0" smtClean="0"/>
              <a:t>V109</a:t>
            </a:r>
            <a:r>
              <a:rPr lang="ja-JP" altLang="ja-JP" sz="1600" dirty="0"/>
              <a:t>の開閉状態を検知</a:t>
            </a:r>
            <a:r>
              <a:rPr lang="ja-JP" altLang="ja-JP" sz="1600" dirty="0" smtClean="0"/>
              <a:t>する</a:t>
            </a:r>
            <a:r>
              <a:rPr lang="ja-JP" altLang="en-US" sz="1600" dirty="0" smtClean="0"/>
              <a:t>。</a:t>
            </a:r>
            <a:r>
              <a:rPr lang="ja-JP" altLang="ja-JP" sz="1600" dirty="0" smtClean="0"/>
              <a:t>（</a:t>
            </a:r>
            <a:r>
              <a:rPr lang="en-US" altLang="ja-JP" sz="1600" dirty="0"/>
              <a:t>B-b</a:t>
            </a:r>
            <a:r>
              <a:rPr lang="ja-JP" altLang="ja-JP" sz="1600" dirty="0"/>
              <a:t>）</a:t>
            </a:r>
          </a:p>
          <a:p>
            <a:pPr marL="288000"/>
            <a:r>
              <a:rPr lang="ja-JP" altLang="ja-JP" sz="1600" dirty="0"/>
              <a:t>アンサーバックを取得するインターロックシステムを構築</a:t>
            </a:r>
            <a:r>
              <a:rPr lang="ja-JP" altLang="ja-JP" sz="1600" dirty="0" smtClean="0"/>
              <a:t>する</a:t>
            </a:r>
            <a:r>
              <a:rPr lang="ja-JP" altLang="en-US" sz="1600" dirty="0" smtClean="0"/>
              <a:t>。</a:t>
            </a:r>
            <a:r>
              <a:rPr lang="ja-JP" altLang="ja-JP" sz="1600" dirty="0" smtClean="0"/>
              <a:t>（</a:t>
            </a:r>
            <a:r>
              <a:rPr lang="en-US" altLang="ja-JP" sz="1600" dirty="0"/>
              <a:t>B-a</a:t>
            </a:r>
            <a:r>
              <a:rPr lang="ja-JP" altLang="ja-JP" sz="1600" dirty="0" smtClean="0"/>
              <a:t>）</a:t>
            </a:r>
            <a:endParaRPr lang="ja-JP" altLang="en-US" sz="1600" dirty="0" smtClean="0"/>
          </a:p>
          <a:p>
            <a:endParaRPr lang="ja-JP" altLang="en-US" sz="1000" dirty="0" smtClean="0"/>
          </a:p>
          <a:p>
            <a:pPr marL="288000" indent="-288000"/>
            <a:r>
              <a:rPr lang="ja-JP" altLang="ja-JP" sz="1600" dirty="0" smtClean="0"/>
              <a:t>ロ）</a:t>
            </a:r>
            <a:r>
              <a:rPr lang="en-US" altLang="ja-JP" sz="1600" dirty="0" smtClean="0"/>
              <a:t>V109</a:t>
            </a:r>
            <a:r>
              <a:rPr lang="ja-JP" altLang="ja-JP" sz="1600" dirty="0"/>
              <a:t>のラインに流量計（ロータメーター）を設置</a:t>
            </a:r>
            <a:r>
              <a:rPr lang="ja-JP" altLang="ja-JP" sz="1600" dirty="0" smtClean="0"/>
              <a:t>し</a:t>
            </a:r>
            <a:r>
              <a:rPr lang="ja-JP" altLang="en-US" sz="1600" dirty="0" smtClean="0"/>
              <a:t>、</a:t>
            </a:r>
            <a:r>
              <a:rPr lang="en-US" altLang="ja-JP" sz="1600" dirty="0" smtClean="0"/>
              <a:t>V109</a:t>
            </a:r>
            <a:r>
              <a:rPr lang="ja-JP" altLang="ja-JP" sz="1600" dirty="0"/>
              <a:t>閉時の漏れを検知</a:t>
            </a:r>
            <a:r>
              <a:rPr lang="ja-JP" altLang="ja-JP" sz="1600" dirty="0" smtClean="0"/>
              <a:t>する</a:t>
            </a:r>
            <a:r>
              <a:rPr lang="ja-JP" altLang="en-US" sz="1600" dirty="0" smtClean="0"/>
              <a:t>。</a:t>
            </a:r>
            <a:r>
              <a:rPr lang="ja-JP" altLang="ja-JP" sz="1600" dirty="0" smtClean="0"/>
              <a:t>（</a:t>
            </a:r>
            <a:r>
              <a:rPr lang="en-US" altLang="ja-JP" sz="1600" dirty="0"/>
              <a:t>B-b</a:t>
            </a:r>
            <a:r>
              <a:rPr lang="ja-JP" altLang="ja-JP" sz="1600" dirty="0" smtClean="0"/>
              <a:t>）</a:t>
            </a:r>
            <a:r>
              <a:rPr lang="ja-JP" altLang="en-US" sz="1600" dirty="0" smtClean="0"/>
              <a:t>　</a:t>
            </a:r>
            <a:r>
              <a:rPr lang="ja-JP" altLang="ja-JP" sz="1600" dirty="0" smtClean="0"/>
              <a:t>漏れ</a:t>
            </a:r>
            <a:r>
              <a:rPr lang="ja-JP" altLang="ja-JP" sz="1600" dirty="0"/>
              <a:t>検知時にはバルブを交換するように手順を改定</a:t>
            </a:r>
            <a:r>
              <a:rPr lang="ja-JP" altLang="ja-JP" sz="1600" dirty="0" smtClean="0"/>
              <a:t>する</a:t>
            </a:r>
            <a:r>
              <a:rPr lang="ja-JP" altLang="en-US" sz="1600" dirty="0" smtClean="0"/>
              <a:t>。</a:t>
            </a:r>
            <a:r>
              <a:rPr lang="ja-JP" altLang="ja-JP" sz="1600" dirty="0" smtClean="0"/>
              <a:t>（</a:t>
            </a:r>
            <a:r>
              <a:rPr lang="en-US" altLang="ja-JP" sz="1600" dirty="0"/>
              <a:t>C-a</a:t>
            </a:r>
            <a:r>
              <a:rPr lang="ja-JP" altLang="ja-JP" sz="1600" dirty="0" smtClean="0"/>
              <a:t>）</a:t>
            </a:r>
            <a:endParaRPr lang="ja-JP" altLang="en-US" sz="1600" dirty="0" smtClean="0"/>
          </a:p>
          <a:p>
            <a:endParaRPr lang="ja-JP" altLang="en-US" sz="1000" dirty="0" smtClean="0"/>
          </a:p>
          <a:p>
            <a:pPr marL="288000" indent="-288000"/>
            <a:r>
              <a:rPr lang="ja-JP" altLang="en-US" sz="1600" dirty="0" smtClean="0"/>
              <a:t>ハ）既</a:t>
            </a:r>
            <a:r>
              <a:rPr lang="ja-JP" altLang="en-US" sz="1600" dirty="0"/>
              <a:t>に</a:t>
            </a:r>
            <a:r>
              <a:rPr lang="en-US" altLang="ja-JP" sz="1600" dirty="0" smtClean="0"/>
              <a:t>T 100</a:t>
            </a:r>
            <a:r>
              <a:rPr lang="ja-JP" altLang="en-US" sz="1600" dirty="0"/>
              <a:t>に設置されている槽内酸素濃度計</a:t>
            </a:r>
            <a:r>
              <a:rPr lang="en-US" altLang="ja-JP" sz="1600" dirty="0" smtClean="0"/>
              <a:t>XI 100</a:t>
            </a:r>
            <a:r>
              <a:rPr lang="ja-JP" altLang="en-US" sz="1600" dirty="0"/>
              <a:t>で測定されている酸素濃度を利用し（</a:t>
            </a:r>
            <a:r>
              <a:rPr lang="en-US" altLang="ja-JP" sz="1600" dirty="0"/>
              <a:t>B-b</a:t>
            </a:r>
            <a:r>
              <a:rPr lang="ja-JP" altLang="en-US" sz="1600" dirty="0" smtClean="0"/>
              <a:t>）、攪拌機</a:t>
            </a:r>
            <a:r>
              <a:rPr lang="ja-JP" altLang="en-US" sz="1600" dirty="0"/>
              <a:t>起動時の酸素濃度高警報により機能するインターロックを導入</a:t>
            </a:r>
            <a:r>
              <a:rPr lang="ja-JP" altLang="en-US" sz="1600" dirty="0" smtClean="0"/>
              <a:t>し、酸素</a:t>
            </a:r>
            <a:r>
              <a:rPr lang="ja-JP" altLang="en-US" sz="1600" dirty="0"/>
              <a:t>濃度が高い場合には混合操作ができないように</a:t>
            </a:r>
            <a:r>
              <a:rPr lang="ja-JP" altLang="en-US" sz="1600" dirty="0" smtClean="0"/>
              <a:t>する。（</a:t>
            </a:r>
            <a:r>
              <a:rPr lang="en-US" altLang="ja-JP" sz="1600" dirty="0"/>
              <a:t>B-c</a:t>
            </a:r>
            <a:r>
              <a:rPr lang="ja-JP" altLang="en-US" sz="1600" dirty="0" smtClean="0"/>
              <a:t>）</a:t>
            </a:r>
          </a:p>
          <a:p>
            <a:endParaRPr lang="ja-JP" altLang="en-US" sz="1000" dirty="0"/>
          </a:p>
          <a:p>
            <a:pPr marL="288000" indent="-288000"/>
            <a:r>
              <a:rPr lang="ja-JP" altLang="en-US" sz="1600" dirty="0"/>
              <a:t>ニ</a:t>
            </a:r>
            <a:r>
              <a:rPr lang="ja-JP" altLang="en-US" sz="1600" dirty="0" smtClean="0"/>
              <a:t>）</a:t>
            </a:r>
            <a:r>
              <a:rPr lang="en-US" altLang="ja-JP" sz="1600" dirty="0" smtClean="0"/>
              <a:t>T 100</a:t>
            </a:r>
            <a:r>
              <a:rPr lang="ja-JP" altLang="en-US" sz="1600" dirty="0"/>
              <a:t>に爆発放散口を設置</a:t>
            </a:r>
            <a:r>
              <a:rPr lang="ja-JP" altLang="en-US" sz="1600" dirty="0" smtClean="0"/>
              <a:t>し、粉</a:t>
            </a:r>
            <a:r>
              <a:rPr lang="ja-JP" altLang="en-US" sz="1600" dirty="0" err="1"/>
              <a:t>じん</a:t>
            </a:r>
            <a:r>
              <a:rPr lang="ja-JP" altLang="en-US" sz="1600" dirty="0"/>
              <a:t>爆発発生時に</a:t>
            </a:r>
            <a:r>
              <a:rPr lang="en-US" altLang="ja-JP" sz="1600" dirty="0" smtClean="0"/>
              <a:t>T 100</a:t>
            </a:r>
            <a:r>
              <a:rPr lang="ja-JP" altLang="en-US" sz="1600" dirty="0"/>
              <a:t>などの破損を防止</a:t>
            </a:r>
            <a:r>
              <a:rPr lang="ja-JP" altLang="en-US" sz="1600" dirty="0" smtClean="0"/>
              <a:t>する。（</a:t>
            </a:r>
            <a:r>
              <a:rPr lang="en-US" altLang="ja-JP" sz="1600" dirty="0"/>
              <a:t>B-d</a:t>
            </a:r>
            <a:r>
              <a:rPr lang="en-US" altLang="ja-JP" sz="1600" dirty="0" smtClean="0"/>
              <a:t>)</a:t>
            </a:r>
            <a:endParaRPr kumimoji="1" lang="ja-JP" altLang="en-US" sz="1400" dirty="0"/>
          </a:p>
        </p:txBody>
      </p:sp>
    </p:spTree>
    <p:extLst>
      <p:ext uri="{BB962C8B-B14F-4D97-AF65-F5344CB8AC3E}">
        <p14:creationId xmlns:p14="http://schemas.microsoft.com/office/powerpoint/2010/main" val="751172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6313" y="624110"/>
            <a:ext cx="7158087" cy="1623790"/>
          </a:xfrm>
        </p:spPr>
        <p:txBody>
          <a:bodyPr>
            <a:normAutofit fontScale="90000"/>
          </a:bodyPr>
          <a:lstStyle/>
          <a:p>
            <a:pPr algn="ctr"/>
            <a:r>
              <a:rPr lang="en-US" altLang="ja-JP" sz="4000" dirty="0" smtClean="0"/>
              <a:t>STEP2</a:t>
            </a:r>
            <a:br>
              <a:rPr lang="en-US" altLang="ja-JP" sz="4000" dirty="0" smtClean="0"/>
            </a:br>
            <a:r>
              <a:rPr lang="ja-JP" altLang="en-US" dirty="0" smtClean="0"/>
              <a:t>リスクアセスメント</a:t>
            </a:r>
            <a:r>
              <a:rPr lang="ja-JP" altLang="en-US" dirty="0"/>
              <a:t>等の実施</a:t>
            </a:r>
            <a:br>
              <a:rPr lang="ja-JP" altLang="en-US" dirty="0"/>
            </a:br>
            <a:r>
              <a:rPr lang="ja-JP" altLang="en-US" sz="2200" dirty="0" smtClean="0"/>
              <a:t>③シナリオ</a:t>
            </a:r>
            <a:r>
              <a:rPr lang="ja-JP" altLang="en-US" sz="2200" dirty="0"/>
              <a:t>に対するリスクの見積りとリスク</a:t>
            </a:r>
            <a:r>
              <a:rPr lang="ja-JP" altLang="en-US" sz="2200" dirty="0" smtClean="0"/>
              <a:t>評価</a:t>
            </a:r>
            <a:br>
              <a:rPr lang="ja-JP" altLang="en-US" sz="2200" dirty="0" smtClean="0"/>
            </a:br>
            <a:r>
              <a:rPr lang="ja-JP" altLang="en-US" sz="2000" dirty="0" smtClean="0"/>
              <a:t>（</a:t>
            </a:r>
            <a:r>
              <a:rPr lang="ja-JP" altLang="en-US" sz="2000" dirty="0"/>
              <a:t>追加のリスク低減措置の立案</a:t>
            </a:r>
            <a:r>
              <a:rPr lang="ja-JP" altLang="en-US" sz="2000" dirty="0" smtClean="0"/>
              <a:t>）つづき</a:t>
            </a:r>
            <a:endParaRPr kumimoji="1" lang="ja-JP" altLang="en-US" sz="1800" dirty="0"/>
          </a:p>
        </p:txBody>
      </p:sp>
      <p:sp>
        <p:nvSpPr>
          <p:cNvPr id="3" name="コンテンツ プレースホルダー 3"/>
          <p:cNvSpPr>
            <a:spLocks noGrp="1"/>
          </p:cNvSpPr>
          <p:nvPr>
            <p:ph idx="1"/>
          </p:nvPr>
        </p:nvSpPr>
        <p:spPr>
          <a:xfrm>
            <a:off x="1376313" y="2378696"/>
            <a:ext cx="7535160" cy="4276627"/>
          </a:xfrm>
        </p:spPr>
        <p:txBody>
          <a:bodyPr>
            <a:normAutofit fontScale="85000" lnSpcReduction="20000"/>
          </a:bodyPr>
          <a:lstStyle/>
          <a:p>
            <a:pPr marL="0" indent="0">
              <a:buNone/>
            </a:pPr>
            <a:r>
              <a:rPr kumimoji="1" lang="ja-JP" altLang="en-US" dirty="0" smtClean="0"/>
              <a:t>（２）追加するリスク低減措置を実施した場合を想定し、</a:t>
            </a:r>
            <a:r>
              <a:rPr kumimoji="1" lang="ja-JP" altLang="en-US" b="1" dirty="0" smtClean="0">
                <a:solidFill>
                  <a:srgbClr val="FF0000"/>
                </a:solidFill>
              </a:rPr>
              <a:t>リスク見積りとリスク評価（その３）</a:t>
            </a:r>
            <a:r>
              <a:rPr kumimoji="1" lang="ja-JP" altLang="en-US" dirty="0" smtClean="0"/>
              <a:t>を行います。</a:t>
            </a:r>
          </a:p>
          <a:p>
            <a:pPr marL="288000" indent="-288000">
              <a:buNone/>
            </a:pPr>
            <a:r>
              <a:rPr lang="ja-JP" altLang="en-US" dirty="0"/>
              <a:t>イ）インターロックの導入に</a:t>
            </a:r>
            <a:r>
              <a:rPr lang="ja-JP" altLang="en-US" dirty="0" smtClean="0"/>
              <a:t>より、</a:t>
            </a:r>
            <a:r>
              <a:rPr lang="en-US" altLang="ja-JP" dirty="0" smtClean="0"/>
              <a:t>V109</a:t>
            </a:r>
            <a:r>
              <a:rPr lang="ja-JP" altLang="en-US" dirty="0"/>
              <a:t>を間違って開にして運転</a:t>
            </a:r>
            <a:r>
              <a:rPr lang="ja-JP" altLang="en-US" dirty="0" smtClean="0"/>
              <a:t>する可能性が</a:t>
            </a:r>
            <a:r>
              <a:rPr lang="ja-JP" altLang="en-US" dirty="0"/>
              <a:t>小さくなる</a:t>
            </a:r>
            <a:r>
              <a:rPr lang="ja-JP" altLang="en-US" dirty="0" smtClean="0"/>
              <a:t>ため、危害</a:t>
            </a:r>
            <a:r>
              <a:rPr lang="ja-JP" altLang="en-US" dirty="0"/>
              <a:t>発生の頻度は「</a:t>
            </a:r>
            <a:r>
              <a:rPr lang="ja-JP" altLang="en-US" b="1" dirty="0">
                <a:solidFill>
                  <a:srgbClr val="FF0000"/>
                </a:solidFill>
              </a:rPr>
              <a:t>ほとんどない（○）</a:t>
            </a:r>
            <a:r>
              <a:rPr lang="ja-JP" altLang="en-US" dirty="0"/>
              <a:t>」に減ずることが</a:t>
            </a:r>
            <a:r>
              <a:rPr lang="ja-JP" altLang="en-US" dirty="0" smtClean="0"/>
              <a:t>できます。なお、危害</a:t>
            </a:r>
            <a:r>
              <a:rPr lang="ja-JP" altLang="en-US" dirty="0"/>
              <a:t>の重篤度は変わらず「</a:t>
            </a:r>
            <a:r>
              <a:rPr lang="ja-JP" altLang="en-US" b="1" dirty="0">
                <a:solidFill>
                  <a:srgbClr val="FF0000"/>
                </a:solidFill>
              </a:rPr>
              <a:t>致命的・重大（</a:t>
            </a:r>
            <a:r>
              <a:rPr lang="en-US" altLang="ja-JP" b="1" dirty="0">
                <a:solidFill>
                  <a:srgbClr val="FF0000"/>
                </a:solidFill>
              </a:rPr>
              <a:t>×</a:t>
            </a:r>
            <a:r>
              <a:rPr lang="ja-JP" altLang="en-US" b="1" dirty="0">
                <a:solidFill>
                  <a:srgbClr val="FF0000"/>
                </a:solidFill>
              </a:rPr>
              <a:t>）</a:t>
            </a:r>
            <a:r>
              <a:rPr lang="ja-JP" altLang="en-US" dirty="0" smtClean="0"/>
              <a:t>」です。リスクレベル</a:t>
            </a:r>
            <a:r>
              <a:rPr lang="ja-JP" altLang="en-US" dirty="0"/>
              <a:t>は</a:t>
            </a:r>
            <a:r>
              <a:rPr lang="en-US" altLang="ja-JP" b="1" dirty="0">
                <a:solidFill>
                  <a:srgbClr val="FF0000"/>
                </a:solidFill>
                <a:latin typeface="+mn-ea"/>
              </a:rPr>
              <a:t>Ⅱ</a:t>
            </a:r>
            <a:r>
              <a:rPr lang="ja-JP" altLang="en-US" dirty="0" smtClean="0"/>
              <a:t>となります。</a:t>
            </a:r>
            <a:endParaRPr lang="ja-JP" altLang="en-US" dirty="0"/>
          </a:p>
          <a:p>
            <a:pPr marL="288000" indent="-288000">
              <a:buNone/>
            </a:pPr>
            <a:r>
              <a:rPr lang="ja-JP" altLang="en-US" dirty="0"/>
              <a:t>ロ</a:t>
            </a:r>
            <a:r>
              <a:rPr lang="ja-JP" altLang="en-US" dirty="0" smtClean="0"/>
              <a:t>）</a:t>
            </a:r>
            <a:r>
              <a:rPr lang="en-US" altLang="ja-JP" dirty="0" smtClean="0">
                <a:latin typeface="+mn-ea"/>
              </a:rPr>
              <a:t>V109</a:t>
            </a:r>
            <a:r>
              <a:rPr lang="ja-JP" altLang="en-US" dirty="0" err="1"/>
              <a:t>が</a:t>
            </a:r>
            <a:r>
              <a:rPr lang="ja-JP" altLang="en-US" dirty="0" err="1" smtClean="0"/>
              <a:t>閉</a:t>
            </a:r>
            <a:r>
              <a:rPr lang="ja-JP" altLang="en-US" dirty="0" smtClean="0"/>
              <a:t>ではない</a:t>
            </a:r>
            <a:r>
              <a:rPr lang="ja-JP" altLang="en-US" dirty="0"/>
              <a:t>ことが検知</a:t>
            </a:r>
            <a:r>
              <a:rPr lang="ja-JP" altLang="en-US" dirty="0" smtClean="0"/>
              <a:t>され、漏れ</a:t>
            </a:r>
            <a:r>
              <a:rPr lang="ja-JP" altLang="en-US" dirty="0"/>
              <a:t>がある場合にはバルブが健全なものに交換される</a:t>
            </a:r>
            <a:r>
              <a:rPr lang="ja-JP" altLang="en-US" dirty="0" smtClean="0"/>
              <a:t>ため、危害</a:t>
            </a:r>
            <a:r>
              <a:rPr lang="ja-JP" altLang="en-US" dirty="0"/>
              <a:t>発生の頻度は「</a:t>
            </a:r>
            <a:r>
              <a:rPr lang="ja-JP" altLang="en-US" b="1" dirty="0">
                <a:solidFill>
                  <a:srgbClr val="FF0000"/>
                </a:solidFill>
              </a:rPr>
              <a:t>ほとんどない（○）</a:t>
            </a:r>
            <a:r>
              <a:rPr lang="ja-JP" altLang="en-US" dirty="0"/>
              <a:t>」に減ずることが</a:t>
            </a:r>
            <a:r>
              <a:rPr lang="ja-JP" altLang="en-US" dirty="0" smtClean="0"/>
              <a:t>できます。なお、危害</a:t>
            </a:r>
            <a:r>
              <a:rPr lang="ja-JP" altLang="en-US" dirty="0"/>
              <a:t>の重篤度は変わらず「</a:t>
            </a:r>
            <a:r>
              <a:rPr lang="ja-JP" altLang="en-US" b="1" dirty="0">
                <a:solidFill>
                  <a:srgbClr val="FF0000"/>
                </a:solidFill>
              </a:rPr>
              <a:t>致命的・重大（</a:t>
            </a:r>
            <a:r>
              <a:rPr lang="en-US" altLang="ja-JP" b="1" dirty="0">
                <a:solidFill>
                  <a:srgbClr val="FF0000"/>
                </a:solidFill>
              </a:rPr>
              <a:t>×</a:t>
            </a:r>
            <a:r>
              <a:rPr lang="ja-JP" altLang="en-US" b="1" dirty="0">
                <a:solidFill>
                  <a:srgbClr val="FF0000"/>
                </a:solidFill>
              </a:rPr>
              <a:t>）</a:t>
            </a:r>
            <a:r>
              <a:rPr lang="ja-JP" altLang="en-US" dirty="0"/>
              <a:t>」</a:t>
            </a:r>
            <a:r>
              <a:rPr lang="ja-JP" altLang="en-US" dirty="0" smtClean="0"/>
              <a:t>です。リスクレベルは</a:t>
            </a:r>
            <a:r>
              <a:rPr lang="en-US" altLang="ja-JP" b="1" dirty="0">
                <a:solidFill>
                  <a:srgbClr val="FF0000"/>
                </a:solidFill>
                <a:latin typeface="+mn-ea"/>
              </a:rPr>
              <a:t>Ⅱ</a:t>
            </a:r>
            <a:r>
              <a:rPr lang="ja-JP" altLang="en-US" dirty="0" smtClean="0"/>
              <a:t>となります。</a:t>
            </a:r>
            <a:endParaRPr lang="ja-JP" altLang="en-US" dirty="0"/>
          </a:p>
          <a:p>
            <a:pPr marL="288000" indent="-288000">
              <a:buNone/>
            </a:pPr>
            <a:r>
              <a:rPr lang="ja-JP" altLang="en-US" dirty="0" smtClean="0"/>
              <a:t>ハ）インターロック</a:t>
            </a:r>
            <a:r>
              <a:rPr lang="ja-JP" altLang="en-US" dirty="0"/>
              <a:t>の導入に</a:t>
            </a:r>
            <a:r>
              <a:rPr lang="ja-JP" altLang="en-US" dirty="0" smtClean="0"/>
              <a:t>より、</a:t>
            </a:r>
            <a:r>
              <a:rPr lang="en-US" altLang="ja-JP" dirty="0" smtClean="0"/>
              <a:t>T 100</a:t>
            </a:r>
            <a:r>
              <a:rPr lang="ja-JP" altLang="en-US" dirty="0"/>
              <a:t>内に高濃度の酸素が混入したときに運転する可能性が小さくなる</a:t>
            </a:r>
            <a:r>
              <a:rPr lang="ja-JP" altLang="en-US" dirty="0" smtClean="0"/>
              <a:t>ため、危害</a:t>
            </a:r>
            <a:r>
              <a:rPr lang="ja-JP" altLang="en-US" dirty="0"/>
              <a:t>発生の頻度は「</a:t>
            </a:r>
            <a:r>
              <a:rPr lang="ja-JP" altLang="en-US" b="1" dirty="0">
                <a:solidFill>
                  <a:srgbClr val="FF0000"/>
                </a:solidFill>
              </a:rPr>
              <a:t>ほとんどない（○）</a:t>
            </a:r>
            <a:r>
              <a:rPr lang="ja-JP" altLang="en-US" dirty="0"/>
              <a:t>」に減ずることが</a:t>
            </a:r>
            <a:r>
              <a:rPr lang="ja-JP" altLang="en-US" dirty="0" smtClean="0"/>
              <a:t>できます。なお、危害</a:t>
            </a:r>
            <a:r>
              <a:rPr lang="ja-JP" altLang="en-US" dirty="0"/>
              <a:t>の重篤度は変わらず「</a:t>
            </a:r>
            <a:r>
              <a:rPr lang="ja-JP" altLang="en-US" b="1" dirty="0">
                <a:solidFill>
                  <a:srgbClr val="FF0000"/>
                </a:solidFill>
              </a:rPr>
              <a:t>致命的・重大（</a:t>
            </a:r>
            <a:r>
              <a:rPr lang="en-US" altLang="ja-JP" b="1" dirty="0">
                <a:solidFill>
                  <a:srgbClr val="FF0000"/>
                </a:solidFill>
              </a:rPr>
              <a:t>×</a:t>
            </a:r>
            <a:r>
              <a:rPr lang="ja-JP" altLang="en-US" b="1" dirty="0">
                <a:solidFill>
                  <a:srgbClr val="FF0000"/>
                </a:solidFill>
              </a:rPr>
              <a:t>）</a:t>
            </a:r>
            <a:r>
              <a:rPr lang="ja-JP" altLang="en-US" dirty="0"/>
              <a:t>」</a:t>
            </a:r>
            <a:r>
              <a:rPr lang="ja-JP" altLang="en-US" dirty="0" smtClean="0"/>
              <a:t>です。リスクレベルは</a:t>
            </a:r>
            <a:r>
              <a:rPr lang="en-US" altLang="ja-JP" b="1" dirty="0">
                <a:solidFill>
                  <a:srgbClr val="FF0000"/>
                </a:solidFill>
                <a:latin typeface="+mn-ea"/>
              </a:rPr>
              <a:t>Ⅱ</a:t>
            </a:r>
            <a:r>
              <a:rPr lang="ja-JP" altLang="en-US" dirty="0" smtClean="0"/>
              <a:t>となります。</a:t>
            </a:r>
            <a:endParaRPr lang="ja-JP" altLang="en-US" dirty="0"/>
          </a:p>
          <a:p>
            <a:pPr marL="288000" indent="-288000">
              <a:buNone/>
            </a:pPr>
            <a:r>
              <a:rPr lang="ja-JP" altLang="en-US" dirty="0" smtClean="0"/>
              <a:t>ニ）爆発</a:t>
            </a:r>
            <a:r>
              <a:rPr lang="ja-JP" altLang="en-US" dirty="0"/>
              <a:t>放散口の設置に</a:t>
            </a:r>
            <a:r>
              <a:rPr lang="ja-JP" altLang="en-US" dirty="0" smtClean="0"/>
              <a:t>より、</a:t>
            </a:r>
            <a:r>
              <a:rPr lang="en-US" altLang="ja-JP" dirty="0" smtClean="0"/>
              <a:t>T 100</a:t>
            </a:r>
            <a:r>
              <a:rPr lang="ja-JP" altLang="en-US" dirty="0" err="1"/>
              <a:t>が破</a:t>
            </a:r>
            <a:r>
              <a:rPr lang="ja-JP" altLang="en-US" dirty="0"/>
              <a:t>損する可能性が小さくなる</a:t>
            </a:r>
            <a:r>
              <a:rPr lang="ja-JP" altLang="en-US" dirty="0" smtClean="0"/>
              <a:t>ため、危害</a:t>
            </a:r>
            <a:r>
              <a:rPr lang="ja-JP" altLang="en-US" dirty="0"/>
              <a:t>発生の頻度は「</a:t>
            </a:r>
            <a:r>
              <a:rPr lang="ja-JP" altLang="en-US" b="1" dirty="0">
                <a:solidFill>
                  <a:srgbClr val="FF0000"/>
                </a:solidFill>
              </a:rPr>
              <a:t>ほとんどない（○）</a:t>
            </a:r>
            <a:r>
              <a:rPr lang="ja-JP" altLang="en-US" dirty="0"/>
              <a:t>に減ずることが</a:t>
            </a:r>
            <a:r>
              <a:rPr lang="ja-JP" altLang="en-US" dirty="0" smtClean="0"/>
              <a:t>できます。なお、危害</a:t>
            </a:r>
            <a:r>
              <a:rPr lang="ja-JP" altLang="en-US" dirty="0"/>
              <a:t>の重篤度は変わらず「</a:t>
            </a:r>
            <a:r>
              <a:rPr lang="ja-JP" altLang="en-US" b="1" dirty="0">
                <a:solidFill>
                  <a:srgbClr val="FF0000"/>
                </a:solidFill>
              </a:rPr>
              <a:t>致命的・重大（</a:t>
            </a:r>
            <a:r>
              <a:rPr lang="en-US" altLang="ja-JP" b="1" dirty="0">
                <a:solidFill>
                  <a:srgbClr val="FF0000"/>
                </a:solidFill>
              </a:rPr>
              <a:t>×</a:t>
            </a:r>
            <a:r>
              <a:rPr lang="ja-JP" altLang="en-US" b="1" dirty="0">
                <a:solidFill>
                  <a:srgbClr val="FF0000"/>
                </a:solidFill>
              </a:rPr>
              <a:t>）</a:t>
            </a:r>
            <a:r>
              <a:rPr lang="ja-JP" altLang="en-US" dirty="0"/>
              <a:t>」</a:t>
            </a:r>
            <a:r>
              <a:rPr lang="ja-JP" altLang="en-US" dirty="0" smtClean="0"/>
              <a:t>です。 </a:t>
            </a:r>
            <a:r>
              <a:rPr lang="ja-JP" altLang="en-US" dirty="0"/>
              <a:t>リスクレベル</a:t>
            </a:r>
            <a:r>
              <a:rPr lang="ja-JP" altLang="en-US" dirty="0" smtClean="0"/>
              <a:t>は</a:t>
            </a:r>
            <a:r>
              <a:rPr lang="en-US" altLang="ja-JP" b="1" dirty="0">
                <a:solidFill>
                  <a:srgbClr val="FF0000"/>
                </a:solidFill>
                <a:latin typeface="+mn-ea"/>
              </a:rPr>
              <a:t>Ⅱ</a:t>
            </a:r>
            <a:r>
              <a:rPr lang="ja-JP" altLang="en-US" dirty="0" smtClean="0"/>
              <a:t>となります。</a:t>
            </a:r>
          </a:p>
          <a:p>
            <a:pPr marL="288000" indent="-288000">
              <a:buNone/>
            </a:pPr>
            <a:r>
              <a:rPr lang="en-US" altLang="ja-JP" dirty="0" smtClean="0"/>
              <a:t>※</a:t>
            </a:r>
            <a:r>
              <a:rPr lang="ja-JP" altLang="ja-JP" dirty="0"/>
              <a:t> 【</a:t>
            </a:r>
            <a:r>
              <a:rPr lang="en-US" altLang="ja-JP" dirty="0"/>
              <a:t>A)</a:t>
            </a:r>
            <a:r>
              <a:rPr lang="ja-JP" altLang="ja-JP" dirty="0"/>
              <a:t>本質安全対策】以外の対策</a:t>
            </a:r>
            <a:r>
              <a:rPr lang="ja-JP" altLang="ja-JP" dirty="0" smtClean="0"/>
              <a:t>は</a:t>
            </a:r>
            <a:r>
              <a:rPr lang="ja-JP" altLang="en-US" dirty="0" smtClean="0"/>
              <a:t>、</a:t>
            </a:r>
            <a:r>
              <a:rPr lang="ja-JP" altLang="ja-JP" dirty="0" smtClean="0"/>
              <a:t>危害</a:t>
            </a:r>
            <a:r>
              <a:rPr lang="ja-JP" altLang="ja-JP" dirty="0"/>
              <a:t>発生の</a:t>
            </a:r>
            <a:r>
              <a:rPr lang="ja-JP" altLang="ja-JP" b="1" dirty="0">
                <a:solidFill>
                  <a:srgbClr val="FF0000"/>
                </a:solidFill>
              </a:rPr>
              <a:t>頻度を下げる対策</a:t>
            </a:r>
            <a:r>
              <a:rPr lang="ja-JP" altLang="ja-JP" dirty="0"/>
              <a:t>で</a:t>
            </a:r>
            <a:r>
              <a:rPr lang="ja-JP" altLang="ja-JP" dirty="0" smtClean="0"/>
              <a:t>あ</a:t>
            </a:r>
            <a:r>
              <a:rPr lang="ja-JP" altLang="en-US" dirty="0" smtClean="0"/>
              <a:t>って、</a:t>
            </a:r>
            <a:r>
              <a:rPr lang="ja-JP" altLang="ja-JP" dirty="0" smtClean="0"/>
              <a:t>危害</a:t>
            </a:r>
            <a:r>
              <a:rPr lang="ja-JP" altLang="ja-JP" dirty="0"/>
              <a:t>の</a:t>
            </a:r>
            <a:r>
              <a:rPr lang="ja-JP" altLang="ja-JP" b="1" dirty="0">
                <a:solidFill>
                  <a:srgbClr val="FF0000"/>
                </a:solidFill>
              </a:rPr>
              <a:t>重篤度は変わらない</a:t>
            </a:r>
            <a:r>
              <a:rPr lang="ja-JP" altLang="ja-JP" dirty="0"/>
              <a:t>ことに</a:t>
            </a:r>
            <a:r>
              <a:rPr lang="ja-JP" altLang="ja-JP" dirty="0" smtClean="0"/>
              <a:t>注意</a:t>
            </a:r>
            <a:r>
              <a:rPr lang="ja-JP" altLang="en-US" dirty="0" smtClean="0"/>
              <a:t>してください。</a:t>
            </a:r>
            <a:endParaRPr lang="ja-JP" altLang="en-US" dirty="0"/>
          </a:p>
        </p:txBody>
      </p:sp>
    </p:spTree>
    <p:extLst>
      <p:ext uri="{BB962C8B-B14F-4D97-AF65-F5344CB8AC3E}">
        <p14:creationId xmlns:p14="http://schemas.microsoft.com/office/powerpoint/2010/main" val="3731886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
            </a:r>
            <a:r>
              <a:rPr kumimoji="1" lang="ja-JP" altLang="en-US" dirty="0" smtClean="0"/>
              <a:t>工程の概要</a:t>
            </a:r>
            <a:r>
              <a:rPr lang="en-US" altLang="ja-JP" dirty="0"/>
              <a:t>】</a:t>
            </a:r>
            <a:endParaRPr kumimoji="1" lang="ja-JP" altLang="en-US" dirty="0"/>
          </a:p>
        </p:txBody>
      </p:sp>
      <p:pic>
        <p:nvPicPr>
          <p:cNvPr id="4" name="コンテンツ プレースホルダー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35699" y="1430697"/>
            <a:ext cx="6953242" cy="5199610"/>
          </a:xfrm>
          <a:prstGeom prst="rect">
            <a:avLst/>
          </a:prstGeom>
          <a:noFill/>
          <a:ln>
            <a:noFill/>
          </a:ln>
        </p:spPr>
      </p:pic>
      <p:sp>
        <p:nvSpPr>
          <p:cNvPr id="9" name="テキスト ボックス 8"/>
          <p:cNvSpPr txBox="1"/>
          <p:nvPr/>
        </p:nvSpPr>
        <p:spPr>
          <a:xfrm>
            <a:off x="5239800" y="329057"/>
            <a:ext cx="3518912" cy="954107"/>
          </a:xfrm>
          <a:prstGeom prst="rect">
            <a:avLst/>
          </a:prstGeom>
          <a:noFill/>
        </p:spPr>
        <p:txBody>
          <a:bodyPr wrap="none" rtlCol="0">
            <a:spAutoFit/>
          </a:bodyPr>
          <a:lstStyle/>
          <a:p>
            <a:r>
              <a:rPr kumimoji="1" lang="ja-JP" altLang="en-US" sz="3600" dirty="0" smtClean="0"/>
              <a:t>２．操作</a:t>
            </a:r>
          </a:p>
          <a:p>
            <a:r>
              <a:rPr kumimoji="1" lang="ja-JP" altLang="en-US" sz="2000" dirty="0" smtClean="0"/>
              <a:t>（仕込み・混合・払い出し）</a:t>
            </a:r>
            <a:endParaRPr kumimoji="1" lang="ja-JP" altLang="en-US" sz="2000" dirty="0"/>
          </a:p>
        </p:txBody>
      </p:sp>
      <p:sp>
        <p:nvSpPr>
          <p:cNvPr id="11" name="右矢印 10"/>
          <p:cNvSpPr/>
          <p:nvPr/>
        </p:nvSpPr>
        <p:spPr>
          <a:xfrm>
            <a:off x="2110907" y="3011821"/>
            <a:ext cx="1985230" cy="653930"/>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smtClean="0"/>
              <a:t>Ｎ</a:t>
            </a:r>
            <a:r>
              <a:rPr kumimoji="1" lang="ja-JP" altLang="en-US" sz="1050" dirty="0" smtClean="0"/>
              <a:t>２</a:t>
            </a:r>
            <a:endParaRPr kumimoji="1" lang="ja-JP" altLang="en-US" dirty="0"/>
          </a:p>
        </p:txBody>
      </p:sp>
      <p:sp>
        <p:nvSpPr>
          <p:cNvPr id="12" name="右矢印吹き出し 11"/>
          <p:cNvSpPr/>
          <p:nvPr/>
        </p:nvSpPr>
        <p:spPr>
          <a:xfrm>
            <a:off x="380261" y="3665751"/>
            <a:ext cx="3857046" cy="1234854"/>
          </a:xfrm>
          <a:prstGeom prst="rightArrowCallout">
            <a:avLst>
              <a:gd name="adj1" fmla="val 25000"/>
              <a:gd name="adj2" fmla="val 25000"/>
              <a:gd name="adj3" fmla="val 25000"/>
              <a:gd name="adj4" fmla="val 8712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①主原料投入</a:t>
            </a:r>
          </a:p>
          <a:p>
            <a:pPr algn="ctr"/>
            <a:r>
              <a:rPr kumimoji="1" lang="ja-JP" altLang="en-US" sz="2400" dirty="0" smtClean="0">
                <a:solidFill>
                  <a:schemeClr val="tx1"/>
                </a:solidFill>
              </a:rPr>
              <a:t>上流の加圧槽から計量機を経由して空気輸送</a:t>
            </a:r>
            <a:endParaRPr kumimoji="1" lang="ja-JP" altLang="en-US" sz="2400" dirty="0">
              <a:solidFill>
                <a:schemeClr val="tx1"/>
              </a:solidFill>
            </a:endParaRPr>
          </a:p>
        </p:txBody>
      </p:sp>
      <p:sp>
        <p:nvSpPr>
          <p:cNvPr id="13" name="右矢印 12"/>
          <p:cNvSpPr/>
          <p:nvPr/>
        </p:nvSpPr>
        <p:spPr>
          <a:xfrm>
            <a:off x="2252076" y="1720869"/>
            <a:ext cx="1985230" cy="695846"/>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smtClean="0"/>
              <a:t>主原料</a:t>
            </a:r>
            <a:endParaRPr kumimoji="1" lang="ja-JP" altLang="en-US" dirty="0"/>
          </a:p>
        </p:txBody>
      </p:sp>
      <p:sp>
        <p:nvSpPr>
          <p:cNvPr id="14" name="左矢印吹き出し 13"/>
          <p:cNvSpPr/>
          <p:nvPr/>
        </p:nvSpPr>
        <p:spPr>
          <a:xfrm>
            <a:off x="4922846" y="3986205"/>
            <a:ext cx="3470987"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②副原料投入</a:t>
            </a:r>
            <a:endParaRPr kumimoji="1" lang="ja-JP" altLang="en-US" sz="2400" dirty="0">
              <a:solidFill>
                <a:schemeClr val="tx1"/>
              </a:solidFill>
            </a:endParaRPr>
          </a:p>
        </p:txBody>
      </p:sp>
      <p:sp>
        <p:nvSpPr>
          <p:cNvPr id="15" name="テキスト ボックス 14"/>
          <p:cNvSpPr txBox="1"/>
          <p:nvPr/>
        </p:nvSpPr>
        <p:spPr>
          <a:xfrm>
            <a:off x="4641596" y="2692455"/>
            <a:ext cx="2723823" cy="646331"/>
          </a:xfrm>
          <a:prstGeom prst="rect">
            <a:avLst/>
          </a:prstGeom>
          <a:solidFill>
            <a:srgbClr val="FFFF00"/>
          </a:solidFill>
          <a:ln w="19050">
            <a:solidFill>
              <a:schemeClr val="tx1"/>
            </a:solidFill>
          </a:ln>
        </p:spPr>
        <p:txBody>
          <a:bodyPr wrap="none" rtlCol="0">
            <a:spAutoFit/>
          </a:bodyPr>
          <a:lstStyle/>
          <a:p>
            <a:r>
              <a:rPr kumimoji="1" lang="ja-JP" altLang="en-US" dirty="0" smtClean="0"/>
              <a:t>マンホール開　作業員が</a:t>
            </a:r>
          </a:p>
          <a:p>
            <a:r>
              <a:rPr kumimoji="1" lang="ja-JP" altLang="en-US" dirty="0" smtClean="0"/>
              <a:t>副原料ホッパーへ投入</a:t>
            </a:r>
            <a:endParaRPr kumimoji="1" lang="ja-JP" altLang="en-US" dirty="0"/>
          </a:p>
        </p:txBody>
      </p:sp>
      <p:sp>
        <p:nvSpPr>
          <p:cNvPr id="16" name="左矢印吹き出し 15"/>
          <p:cNvSpPr/>
          <p:nvPr/>
        </p:nvSpPr>
        <p:spPr>
          <a:xfrm>
            <a:off x="4790683" y="3250918"/>
            <a:ext cx="3853696"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④混合：攪拌機</a:t>
            </a:r>
            <a:r>
              <a:rPr kumimoji="1" lang="en-US" altLang="ja-JP" sz="2400" dirty="0" smtClean="0">
                <a:solidFill>
                  <a:schemeClr val="tx1"/>
                </a:solidFill>
              </a:rPr>
              <a:t>M100</a:t>
            </a:r>
            <a:endParaRPr kumimoji="1" lang="ja-JP" altLang="en-US" sz="2400" dirty="0" smtClean="0">
              <a:solidFill>
                <a:schemeClr val="tx1"/>
              </a:solidFill>
            </a:endParaRPr>
          </a:p>
          <a:p>
            <a:pPr algn="ctr"/>
            <a:r>
              <a:rPr kumimoji="1" lang="ja-JP" altLang="en-US" sz="2400" dirty="0" smtClean="0">
                <a:solidFill>
                  <a:schemeClr val="tx1"/>
                </a:solidFill>
              </a:rPr>
              <a:t>自動運転→ホールド</a:t>
            </a:r>
            <a:endParaRPr kumimoji="1" lang="ja-JP" altLang="en-US" sz="2400" dirty="0">
              <a:solidFill>
                <a:schemeClr val="tx1"/>
              </a:solidFill>
            </a:endParaRPr>
          </a:p>
        </p:txBody>
      </p:sp>
      <p:sp>
        <p:nvSpPr>
          <p:cNvPr id="17" name="左矢印吹き出し 16"/>
          <p:cNvSpPr/>
          <p:nvPr/>
        </p:nvSpPr>
        <p:spPr>
          <a:xfrm flipH="1">
            <a:off x="361407" y="5662795"/>
            <a:ext cx="4055732" cy="914400"/>
          </a:xfrm>
          <a:prstGeom prst="leftArrowCallout">
            <a:avLst>
              <a:gd name="adj1" fmla="val 25000"/>
              <a:gd name="adj2" fmla="val 25000"/>
              <a:gd name="adj3" fmla="val 25000"/>
              <a:gd name="adj4" fmla="val 8866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⑤払い出し：後工程の混練機のスタンバイ確認</a:t>
            </a:r>
            <a:endParaRPr kumimoji="1" lang="ja-JP" altLang="en-US" sz="2400" dirty="0">
              <a:solidFill>
                <a:schemeClr val="tx1"/>
              </a:solidFill>
            </a:endParaRPr>
          </a:p>
        </p:txBody>
      </p:sp>
      <p:sp>
        <p:nvSpPr>
          <p:cNvPr id="20" name="テキスト ボックス 19"/>
          <p:cNvSpPr txBox="1"/>
          <p:nvPr/>
        </p:nvSpPr>
        <p:spPr>
          <a:xfrm>
            <a:off x="6362507" y="6028454"/>
            <a:ext cx="2031325" cy="646331"/>
          </a:xfrm>
          <a:prstGeom prst="rect">
            <a:avLst/>
          </a:prstGeom>
          <a:solidFill>
            <a:srgbClr val="FFFF00"/>
          </a:solidFill>
          <a:ln w="19050">
            <a:solidFill>
              <a:schemeClr val="tx1"/>
            </a:solidFill>
          </a:ln>
        </p:spPr>
        <p:txBody>
          <a:bodyPr wrap="none" rtlCol="0">
            <a:spAutoFit/>
          </a:bodyPr>
          <a:lstStyle/>
          <a:p>
            <a:r>
              <a:rPr kumimoji="1" lang="ja-JP" altLang="en-US" dirty="0" smtClean="0"/>
              <a:t>タイマーで終了</a:t>
            </a:r>
          </a:p>
          <a:p>
            <a:r>
              <a:rPr kumimoji="1" lang="ja-JP" altLang="en-US" dirty="0" smtClean="0"/>
              <a:t>覗き窓で内部確認</a:t>
            </a:r>
            <a:endParaRPr kumimoji="1" lang="ja-JP" altLang="en-US" dirty="0"/>
          </a:p>
        </p:txBody>
      </p:sp>
      <p:sp>
        <p:nvSpPr>
          <p:cNvPr id="8" name="左矢印吹き出し 7"/>
          <p:cNvSpPr/>
          <p:nvPr/>
        </p:nvSpPr>
        <p:spPr>
          <a:xfrm>
            <a:off x="4922845" y="3986205"/>
            <a:ext cx="3470987"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③窒素置換</a:t>
            </a:r>
            <a:endParaRPr kumimoji="1" lang="ja-JP" altLang="en-US" sz="2400" dirty="0">
              <a:solidFill>
                <a:schemeClr val="tx1"/>
              </a:solidFill>
            </a:endParaRPr>
          </a:p>
        </p:txBody>
      </p:sp>
      <p:sp>
        <p:nvSpPr>
          <p:cNvPr id="21" name="右矢印 20"/>
          <p:cNvSpPr/>
          <p:nvPr/>
        </p:nvSpPr>
        <p:spPr>
          <a:xfrm>
            <a:off x="4605994" y="5793030"/>
            <a:ext cx="962599" cy="653930"/>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smtClean="0"/>
              <a:t>製品</a:t>
            </a:r>
            <a:endParaRPr kumimoji="1" lang="ja-JP" altLang="en-US" dirty="0"/>
          </a:p>
        </p:txBody>
      </p:sp>
      <p:sp>
        <p:nvSpPr>
          <p:cNvPr id="3" name="角丸四角形 2"/>
          <p:cNvSpPr/>
          <p:nvPr/>
        </p:nvSpPr>
        <p:spPr>
          <a:xfrm>
            <a:off x="5568593" y="867266"/>
            <a:ext cx="793914" cy="34879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18" name="角丸四角形 17"/>
          <p:cNvSpPr/>
          <p:nvPr/>
        </p:nvSpPr>
        <p:spPr>
          <a:xfrm>
            <a:off x="6478095" y="867266"/>
            <a:ext cx="793914" cy="34879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19" name="角丸四角形 18"/>
          <p:cNvSpPr/>
          <p:nvPr/>
        </p:nvSpPr>
        <p:spPr>
          <a:xfrm>
            <a:off x="7330450" y="876714"/>
            <a:ext cx="1063382" cy="34879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Tree>
    <p:extLst>
      <p:ext uri="{BB962C8B-B14F-4D97-AF65-F5344CB8AC3E}">
        <p14:creationId xmlns:p14="http://schemas.microsoft.com/office/powerpoint/2010/main" val="349363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grpId="1"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0-#ppt_w/2"/>
                                          </p:val>
                                        </p:tav>
                                        <p:tav tm="100000">
                                          <p:val>
                                            <p:strVal val="#ppt_x"/>
                                          </p:val>
                                        </p:tav>
                                      </p:tavLst>
                                    </p:anim>
                                    <p:anim calcmode="lin" valueType="num">
                                      <p:cBhvr additive="base">
                                        <p:cTn id="18"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8" repeatCount="300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left)">
                                      <p:cBhvr>
                                        <p:cTn id="23" dur="1000"/>
                                        <p:tgtEl>
                                          <p:spTgt spid="13"/>
                                        </p:tgtEl>
                                      </p:cBhvr>
                                    </p:animEffect>
                                  </p:childTnLst>
                                </p:cTn>
                              </p:par>
                            </p:childTnLst>
                          </p:cTn>
                        </p:par>
                        <p:par>
                          <p:cTn id="24" fill="hold">
                            <p:stCondLst>
                              <p:cond delay="3000"/>
                            </p:stCondLst>
                            <p:childTnLst>
                              <p:par>
                                <p:cTn id="25" presetID="10" presetClass="exit" presetSubtype="0" fill="hold" grpId="1" nodeType="afterEffect">
                                  <p:stCondLst>
                                    <p:cond delay="0"/>
                                  </p:stCondLst>
                                  <p:childTnLst>
                                    <p:animEffect transition="out" filter="fade">
                                      <p:cBhvr>
                                        <p:cTn id="26" dur="500"/>
                                        <p:tgtEl>
                                          <p:spTgt spid="13"/>
                                        </p:tgtEl>
                                      </p:cBhvr>
                                    </p:animEffect>
                                    <p:set>
                                      <p:cBhvr>
                                        <p:cTn id="27" dur="1" fill="hold">
                                          <p:stCondLst>
                                            <p:cond delay="499"/>
                                          </p:stCondLst>
                                        </p:cTn>
                                        <p:tgtEl>
                                          <p:spTgt spid="13"/>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500" fill="hold"/>
                                        <p:tgtEl>
                                          <p:spTgt spid="14"/>
                                        </p:tgtEl>
                                        <p:attrNameLst>
                                          <p:attrName>ppt_x</p:attrName>
                                        </p:attrNameLst>
                                      </p:cBhvr>
                                      <p:tavLst>
                                        <p:tav tm="0">
                                          <p:val>
                                            <p:strVal val="1+#ppt_w/2"/>
                                          </p:val>
                                        </p:tav>
                                        <p:tav tm="100000">
                                          <p:val>
                                            <p:strVal val="#ppt_x"/>
                                          </p:val>
                                        </p:tav>
                                      </p:tavLst>
                                    </p:anim>
                                    <p:anim calcmode="lin" valueType="num">
                                      <p:cBhvr additive="base">
                                        <p:cTn id="33"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xit" presetSubtype="0" fill="hold" grpId="1" nodeType="clickEffect">
                                  <p:stCondLst>
                                    <p:cond delay="0"/>
                                  </p:stCondLst>
                                  <p:childTnLst>
                                    <p:animEffect transition="out" filter="fade">
                                      <p:cBhvr>
                                        <p:cTn id="42" dur="500"/>
                                        <p:tgtEl>
                                          <p:spTgt spid="15"/>
                                        </p:tgtEl>
                                      </p:cBhvr>
                                    </p:animEffect>
                                    <p:set>
                                      <p:cBhvr>
                                        <p:cTn id="43" dur="1" fill="hold">
                                          <p:stCondLst>
                                            <p:cond delay="499"/>
                                          </p:stCondLst>
                                        </p:cTn>
                                        <p:tgtEl>
                                          <p:spTgt spid="15"/>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additive="base">
                                        <p:cTn id="48" dur="500" fill="hold"/>
                                        <p:tgtEl>
                                          <p:spTgt spid="8"/>
                                        </p:tgtEl>
                                        <p:attrNameLst>
                                          <p:attrName>ppt_x</p:attrName>
                                        </p:attrNameLst>
                                      </p:cBhvr>
                                      <p:tavLst>
                                        <p:tav tm="0">
                                          <p:val>
                                            <p:strVal val="1+#ppt_w/2"/>
                                          </p:val>
                                        </p:tav>
                                        <p:tav tm="100000">
                                          <p:val>
                                            <p:strVal val="#ppt_x"/>
                                          </p:val>
                                        </p:tav>
                                      </p:tavLst>
                                    </p:anim>
                                    <p:anim calcmode="lin" valueType="num">
                                      <p:cBhvr additive="base">
                                        <p:cTn id="49"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2" presetClass="entr" presetSubtype="8" repeatCount="3000" fill="hold" grpId="0" nodeType="click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wipe(left)">
                                      <p:cBhvr>
                                        <p:cTn id="54" dur="1000"/>
                                        <p:tgtEl>
                                          <p:spTgt spid="11"/>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xit" presetSubtype="0" fill="hold" grpId="1" nodeType="clickEffect">
                                  <p:stCondLst>
                                    <p:cond delay="0"/>
                                  </p:stCondLst>
                                  <p:childTnLst>
                                    <p:animEffect transition="out" filter="fade">
                                      <p:cBhvr>
                                        <p:cTn id="58" dur="500"/>
                                        <p:tgtEl>
                                          <p:spTgt spid="14"/>
                                        </p:tgtEl>
                                      </p:cBhvr>
                                    </p:animEffect>
                                    <p:set>
                                      <p:cBhvr>
                                        <p:cTn id="59" dur="1" fill="hold">
                                          <p:stCondLst>
                                            <p:cond delay="499"/>
                                          </p:stCondLst>
                                        </p:cTn>
                                        <p:tgtEl>
                                          <p:spTgt spid="14"/>
                                        </p:tgtEl>
                                        <p:attrNameLst>
                                          <p:attrName>style.visibility</p:attrName>
                                        </p:attrNameLst>
                                      </p:cBhvr>
                                      <p:to>
                                        <p:strVal val="hidden"/>
                                      </p:to>
                                    </p:set>
                                  </p:childTnLst>
                                </p:cTn>
                              </p:par>
                              <p:par>
                                <p:cTn id="60" presetID="10" presetClass="exit" presetSubtype="0" fill="hold" grpId="1" nodeType="withEffect">
                                  <p:stCondLst>
                                    <p:cond delay="0"/>
                                  </p:stCondLst>
                                  <p:childTnLst>
                                    <p:animEffect transition="out" filter="fade">
                                      <p:cBhvr>
                                        <p:cTn id="61" dur="500"/>
                                        <p:tgtEl>
                                          <p:spTgt spid="8"/>
                                        </p:tgtEl>
                                      </p:cBhvr>
                                    </p:animEffect>
                                    <p:set>
                                      <p:cBhvr>
                                        <p:cTn id="62" dur="1" fill="hold">
                                          <p:stCondLst>
                                            <p:cond delay="499"/>
                                          </p:stCondLst>
                                        </p:cTn>
                                        <p:tgtEl>
                                          <p:spTgt spid="8"/>
                                        </p:tgtEl>
                                        <p:attrNameLst>
                                          <p:attrName>style.visibility</p:attrName>
                                        </p:attrNameLst>
                                      </p:cBhvr>
                                      <p:to>
                                        <p:strVal val="hidden"/>
                                      </p:to>
                                    </p:set>
                                  </p:childTnLst>
                                </p:cTn>
                              </p:par>
                              <p:par>
                                <p:cTn id="63" presetID="10" presetClass="exit" presetSubtype="0" fill="hold" grpId="1" nodeType="withEffect">
                                  <p:stCondLst>
                                    <p:cond delay="0"/>
                                  </p:stCondLst>
                                  <p:childTnLst>
                                    <p:animEffect transition="out" filter="fade">
                                      <p:cBhvr>
                                        <p:cTn id="64" dur="500"/>
                                        <p:tgtEl>
                                          <p:spTgt spid="12"/>
                                        </p:tgtEl>
                                      </p:cBhvr>
                                    </p:animEffect>
                                    <p:set>
                                      <p:cBhvr>
                                        <p:cTn id="65" dur="1" fill="hold">
                                          <p:stCondLst>
                                            <p:cond delay="499"/>
                                          </p:stCondLst>
                                        </p:cTn>
                                        <p:tgtEl>
                                          <p:spTgt spid="12"/>
                                        </p:tgtEl>
                                        <p:attrNameLst>
                                          <p:attrName>style.visibility</p:attrName>
                                        </p:attrNameLst>
                                      </p:cBhvr>
                                      <p:to>
                                        <p:strVal val="hidden"/>
                                      </p:to>
                                    </p:set>
                                  </p:childTnLst>
                                </p:cTn>
                              </p:par>
                              <p:par>
                                <p:cTn id="66" presetID="10" presetClass="exit" presetSubtype="0" fill="hold" grpId="1" nodeType="withEffect">
                                  <p:stCondLst>
                                    <p:cond delay="0"/>
                                  </p:stCondLst>
                                  <p:childTnLst>
                                    <p:animEffect transition="out" filter="fade">
                                      <p:cBhvr>
                                        <p:cTn id="67" dur="500"/>
                                        <p:tgtEl>
                                          <p:spTgt spid="11"/>
                                        </p:tgtEl>
                                      </p:cBhvr>
                                    </p:animEffect>
                                    <p:set>
                                      <p:cBhvr>
                                        <p:cTn id="68" dur="1" fill="hold">
                                          <p:stCondLst>
                                            <p:cond delay="499"/>
                                          </p:stCondLst>
                                        </p:cTn>
                                        <p:tgtEl>
                                          <p:spTgt spid="11"/>
                                        </p:tgtEl>
                                        <p:attrNameLst>
                                          <p:attrName>style.visibility</p:attrName>
                                        </p:attrNameLst>
                                      </p:cBhvr>
                                      <p:to>
                                        <p:strVal val="hidden"/>
                                      </p:to>
                                    </p:set>
                                  </p:childTnLst>
                                </p:cTn>
                              </p:par>
                              <p:par>
                                <p:cTn id="69" presetID="1" presetClass="exit" presetSubtype="0" fill="hold" grpId="0" nodeType="withEffect">
                                  <p:stCondLst>
                                    <p:cond delay="0"/>
                                  </p:stCondLst>
                                  <p:childTnLst>
                                    <p:set>
                                      <p:cBhvr>
                                        <p:cTn id="70" dur="1" fill="hold">
                                          <p:stCondLst>
                                            <p:cond delay="0"/>
                                          </p:stCondLst>
                                        </p:cTn>
                                        <p:tgtEl>
                                          <p:spTgt spid="3"/>
                                        </p:tgtEl>
                                        <p:attrNameLst>
                                          <p:attrName>style.visibility</p:attrName>
                                        </p:attrNameLst>
                                      </p:cBhvr>
                                      <p:to>
                                        <p:strVal val="hidden"/>
                                      </p:to>
                                    </p:set>
                                  </p:childTnLst>
                                </p:cTn>
                              </p:par>
                            </p:childTnLst>
                          </p:cTn>
                        </p:par>
                        <p:par>
                          <p:cTn id="71" fill="hold">
                            <p:stCondLst>
                              <p:cond delay="500"/>
                            </p:stCondLst>
                            <p:childTnLst>
                              <p:par>
                                <p:cTn id="72" presetID="10" presetClass="entr" presetSubtype="0" fill="hold" grpId="1"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fade">
                                      <p:cBhvr>
                                        <p:cTn id="74" dur="500"/>
                                        <p:tgtEl>
                                          <p:spTgt spid="18"/>
                                        </p:tgtEl>
                                      </p:cBhvr>
                                    </p:animEffect>
                                  </p:childTnLst>
                                </p:cTn>
                              </p:par>
                            </p:childTnLst>
                          </p:cTn>
                        </p:par>
                      </p:childTnLst>
                    </p:cTn>
                  </p:par>
                  <p:par>
                    <p:cTn id="75" fill="hold">
                      <p:stCondLst>
                        <p:cond delay="indefinite"/>
                      </p:stCondLst>
                      <p:childTnLst>
                        <p:par>
                          <p:cTn id="76" fill="hold">
                            <p:stCondLst>
                              <p:cond delay="0"/>
                            </p:stCondLst>
                            <p:childTnLst>
                              <p:par>
                                <p:cTn id="77" presetID="2" presetClass="entr" presetSubtype="2"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additive="base">
                                        <p:cTn id="79" dur="500" fill="hold"/>
                                        <p:tgtEl>
                                          <p:spTgt spid="16"/>
                                        </p:tgtEl>
                                        <p:attrNameLst>
                                          <p:attrName>ppt_x</p:attrName>
                                        </p:attrNameLst>
                                      </p:cBhvr>
                                      <p:tavLst>
                                        <p:tav tm="0">
                                          <p:val>
                                            <p:strVal val="1+#ppt_w/2"/>
                                          </p:val>
                                        </p:tav>
                                        <p:tav tm="100000">
                                          <p:val>
                                            <p:strVal val="#ppt_x"/>
                                          </p:val>
                                        </p:tav>
                                      </p:tavLst>
                                    </p:anim>
                                    <p:anim calcmode="lin" valueType="num">
                                      <p:cBhvr additive="base">
                                        <p:cTn id="80"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500" fill="hold"/>
                                        <p:tgtEl>
                                          <p:spTgt spid="17"/>
                                        </p:tgtEl>
                                        <p:attrNameLst>
                                          <p:attrName>ppt_x</p:attrName>
                                        </p:attrNameLst>
                                      </p:cBhvr>
                                      <p:tavLst>
                                        <p:tav tm="0">
                                          <p:val>
                                            <p:strVal val="0-#ppt_w/2"/>
                                          </p:val>
                                        </p:tav>
                                        <p:tav tm="100000">
                                          <p:val>
                                            <p:strVal val="#ppt_x"/>
                                          </p:val>
                                        </p:tav>
                                      </p:tavLst>
                                    </p:anim>
                                    <p:anim calcmode="lin" valueType="num">
                                      <p:cBhvr additive="base">
                                        <p:cTn id="86" dur="500" fill="hold"/>
                                        <p:tgtEl>
                                          <p:spTgt spid="17"/>
                                        </p:tgtEl>
                                        <p:attrNameLst>
                                          <p:attrName>ppt_y</p:attrName>
                                        </p:attrNameLst>
                                      </p:cBhvr>
                                      <p:tavLst>
                                        <p:tav tm="0">
                                          <p:val>
                                            <p:strVal val="#ppt_y"/>
                                          </p:val>
                                        </p:tav>
                                        <p:tav tm="100000">
                                          <p:val>
                                            <p:strVal val="#ppt_y"/>
                                          </p:val>
                                        </p:tav>
                                      </p:tavLst>
                                    </p:anim>
                                  </p:childTnLst>
                                </p:cTn>
                              </p:par>
                            </p:childTnLst>
                          </p:cTn>
                        </p:par>
                        <p:par>
                          <p:cTn id="87" fill="hold">
                            <p:stCondLst>
                              <p:cond delay="500"/>
                            </p:stCondLst>
                            <p:childTnLst>
                              <p:par>
                                <p:cTn id="88" presetID="1" presetClass="exit" presetSubtype="0" fill="hold" grpId="0" nodeType="afterEffect">
                                  <p:stCondLst>
                                    <p:cond delay="0"/>
                                  </p:stCondLst>
                                  <p:childTnLst>
                                    <p:set>
                                      <p:cBhvr>
                                        <p:cTn id="89" dur="1" fill="hold">
                                          <p:stCondLst>
                                            <p:cond delay="0"/>
                                          </p:stCondLst>
                                        </p:cTn>
                                        <p:tgtEl>
                                          <p:spTgt spid="18"/>
                                        </p:tgtEl>
                                        <p:attrNameLst>
                                          <p:attrName>style.visibility</p:attrName>
                                        </p:attrNameLst>
                                      </p:cBhvr>
                                      <p:to>
                                        <p:strVal val="hidden"/>
                                      </p:to>
                                    </p:set>
                                  </p:childTnLst>
                                </p:cTn>
                              </p:par>
                            </p:childTnLst>
                          </p:cTn>
                        </p:par>
                        <p:par>
                          <p:cTn id="90" fill="hold">
                            <p:stCondLst>
                              <p:cond delay="500"/>
                            </p:stCondLst>
                            <p:childTnLst>
                              <p:par>
                                <p:cTn id="91" presetID="10" presetClass="entr" presetSubtype="0" fill="hold" grpId="1" nodeType="afterEffect">
                                  <p:stCondLst>
                                    <p:cond delay="0"/>
                                  </p:stCondLst>
                                  <p:childTnLst>
                                    <p:set>
                                      <p:cBhvr>
                                        <p:cTn id="92" dur="1" fill="hold">
                                          <p:stCondLst>
                                            <p:cond delay="0"/>
                                          </p:stCondLst>
                                        </p:cTn>
                                        <p:tgtEl>
                                          <p:spTgt spid="19"/>
                                        </p:tgtEl>
                                        <p:attrNameLst>
                                          <p:attrName>style.visibility</p:attrName>
                                        </p:attrNameLst>
                                      </p:cBhvr>
                                      <p:to>
                                        <p:strVal val="visible"/>
                                      </p:to>
                                    </p:set>
                                    <p:animEffect transition="in" filter="fade">
                                      <p:cBhvr>
                                        <p:cTn id="93" dur="500"/>
                                        <p:tgtEl>
                                          <p:spTgt spid="19"/>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20"/>
                                        </p:tgtEl>
                                        <p:attrNameLst>
                                          <p:attrName>style.visibility</p:attrName>
                                        </p:attrNameLst>
                                      </p:cBhvr>
                                      <p:to>
                                        <p:strVal val="visible"/>
                                      </p:to>
                                    </p:set>
                                    <p:animEffect transition="in" filter="fade">
                                      <p:cBhvr>
                                        <p:cTn id="98" dur="500"/>
                                        <p:tgtEl>
                                          <p:spTgt spid="20"/>
                                        </p:tgtEl>
                                      </p:cBhvr>
                                    </p:animEffect>
                                  </p:childTnLst>
                                </p:cTn>
                              </p:par>
                            </p:childTnLst>
                          </p:cTn>
                        </p:par>
                        <p:par>
                          <p:cTn id="99" fill="hold">
                            <p:stCondLst>
                              <p:cond delay="500"/>
                            </p:stCondLst>
                            <p:childTnLst>
                              <p:par>
                                <p:cTn id="100" presetID="22" presetClass="entr" presetSubtype="8" repeatCount="3000" fill="hold" grpId="0" nodeType="afterEffect">
                                  <p:stCondLst>
                                    <p:cond delay="0"/>
                                  </p:stCondLst>
                                  <p:childTnLst>
                                    <p:set>
                                      <p:cBhvr>
                                        <p:cTn id="101" dur="1" fill="hold">
                                          <p:stCondLst>
                                            <p:cond delay="0"/>
                                          </p:stCondLst>
                                        </p:cTn>
                                        <p:tgtEl>
                                          <p:spTgt spid="21"/>
                                        </p:tgtEl>
                                        <p:attrNameLst>
                                          <p:attrName>style.visibility</p:attrName>
                                        </p:attrNameLst>
                                      </p:cBhvr>
                                      <p:to>
                                        <p:strVal val="visible"/>
                                      </p:to>
                                    </p:set>
                                    <p:animEffect transition="in" filter="wipe(left)">
                                      <p:cBhvr>
                                        <p:cTn id="102" dur="1000"/>
                                        <p:tgtEl>
                                          <p:spTgt spid="21"/>
                                        </p:tgtEl>
                                      </p:cBhvr>
                                    </p:animEffect>
                                  </p:childTnLst>
                                </p:cTn>
                              </p:par>
                            </p:childTnLst>
                          </p:cTn>
                        </p:par>
                        <p:par>
                          <p:cTn id="103" fill="hold">
                            <p:stCondLst>
                              <p:cond delay="3500"/>
                            </p:stCondLst>
                            <p:childTnLst>
                              <p:par>
                                <p:cTn id="104" presetID="10" presetClass="exit" presetSubtype="0" fill="hold" grpId="1" nodeType="afterEffect">
                                  <p:stCondLst>
                                    <p:cond delay="0"/>
                                  </p:stCondLst>
                                  <p:childTnLst>
                                    <p:animEffect transition="out" filter="fade">
                                      <p:cBhvr>
                                        <p:cTn id="105" dur="500"/>
                                        <p:tgtEl>
                                          <p:spTgt spid="21"/>
                                        </p:tgtEl>
                                      </p:cBhvr>
                                    </p:animEffect>
                                    <p:set>
                                      <p:cBhvr>
                                        <p:cTn id="106" dur="1" fill="hold">
                                          <p:stCondLst>
                                            <p:cond delay="4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7" grpId="0" animBg="1"/>
      <p:bldP spid="20" grpId="0" animBg="1"/>
      <p:bldP spid="8" grpId="0" animBg="1"/>
      <p:bldP spid="8" grpId="1" animBg="1"/>
      <p:bldP spid="21" grpId="0" animBg="1"/>
      <p:bldP spid="21" grpId="1" animBg="1"/>
      <p:bldP spid="3" grpId="0" animBg="1"/>
      <p:bldP spid="3" grpId="1" animBg="1"/>
      <p:bldP spid="18" grpId="0" animBg="1"/>
      <p:bldP spid="18" grpId="1" animBg="1"/>
      <p:bldP spid="19" grpId="1"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734024662"/>
              </p:ext>
            </p:extLst>
          </p:nvPr>
        </p:nvGraphicFramePr>
        <p:xfrm>
          <a:off x="1272619" y="1297604"/>
          <a:ext cx="7532017" cy="5140903"/>
        </p:xfrm>
        <a:graphic>
          <a:graphicData uri="http://schemas.openxmlformats.org/drawingml/2006/table">
            <a:tbl>
              <a:tblPr>
                <a:tableStyleId>{5C22544A-7EE6-4342-B048-85BDC9FD1C3A}</a:tableStyleId>
              </a:tblPr>
              <a:tblGrid>
                <a:gridCol w="1055802"/>
                <a:gridCol w="5222449"/>
                <a:gridCol w="417922"/>
                <a:gridCol w="417922"/>
                <a:gridCol w="417922"/>
              </a:tblGrid>
              <a:tr h="330200">
                <a:tc gridSpan="5">
                  <a:txBody>
                    <a:bodyPr/>
                    <a:lstStyle/>
                    <a:p>
                      <a:pPr algn="l" fontAlgn="b"/>
                      <a:r>
                        <a:rPr lang="en-US" altLang="ja-JP" sz="1800" u="none" strike="noStrike" dirty="0">
                          <a:effectLst/>
                        </a:rPr>
                        <a:t>STEP 2</a:t>
                      </a:r>
                      <a:r>
                        <a:rPr lang="ja-JP" altLang="en-US" sz="1800" u="none" strike="noStrike" dirty="0">
                          <a:effectLst/>
                        </a:rPr>
                        <a:t>　リスクアセスメント等の実施</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c hMerge="1">
                  <a:txBody>
                    <a:bodyPr/>
                    <a:lstStyle/>
                    <a:p>
                      <a:endParaRPr kumimoji="1" lang="ja-JP" altLang="en-US"/>
                    </a:p>
                  </a:txBody>
                  <a:tcPr/>
                </a:tc>
                <a:tc hMerge="1">
                  <a:txBody>
                    <a:bodyPr/>
                    <a:lstStyle/>
                    <a:p>
                      <a:endParaRPr kumimoji="1" lang="ja-JP" altLang="en-US"/>
                    </a:p>
                  </a:txBody>
                  <a:tcPr/>
                </a:tc>
              </a:tr>
              <a:tr h="404138">
                <a:tc rowSpan="5">
                  <a:txBody>
                    <a:bodyPr/>
                    <a:lstStyle/>
                    <a:p>
                      <a:pPr algn="ctr"/>
                      <a:r>
                        <a:rPr kumimoji="1" lang="en-US" altLang="ja-JP" sz="1600" kern="1200" dirty="0" smtClean="0">
                          <a:solidFill>
                            <a:schemeClr val="dk1"/>
                          </a:solidFill>
                          <a:effectLst/>
                          <a:latin typeface="+mn-lt"/>
                          <a:ea typeface="+mn-ea"/>
                          <a:cs typeface="+mn-cs"/>
                        </a:rPr>
                        <a:t>③</a:t>
                      </a:r>
                      <a:r>
                        <a:rPr kumimoji="1" lang="ja-JP" altLang="ja-JP" sz="1600" kern="1200" dirty="0" smtClean="0">
                          <a:solidFill>
                            <a:schemeClr val="dk1"/>
                          </a:solidFill>
                          <a:effectLst/>
                          <a:latin typeface="+mn-lt"/>
                          <a:ea typeface="+mn-ea"/>
                          <a:cs typeface="+mn-cs"/>
                        </a:rPr>
                        <a:t>追加のリスク低減措置の検討</a:t>
                      </a:r>
                      <a:r>
                        <a:rPr kumimoji="1" lang="ja-JP" altLang="en-US" sz="1600" kern="1200" dirty="0" smtClean="0">
                          <a:solidFill>
                            <a:schemeClr val="dk1"/>
                          </a:solidFill>
                          <a:effectLst/>
                          <a:latin typeface="+mn-lt"/>
                          <a:ea typeface="+mn-ea"/>
                          <a:cs typeface="+mn-cs"/>
                        </a:rPr>
                        <a:t>　</a:t>
                      </a:r>
                      <a:r>
                        <a:rPr kumimoji="1" lang="ja-JP" altLang="ja-JP" sz="1600" kern="1200" dirty="0" smtClean="0">
                          <a:solidFill>
                            <a:schemeClr val="dk1"/>
                          </a:solidFill>
                          <a:effectLst/>
                          <a:latin typeface="+mn-lt"/>
                          <a:ea typeface="+mn-ea"/>
                          <a:cs typeface="+mn-cs"/>
                        </a:rPr>
                        <a:t>＆</a:t>
                      </a:r>
                      <a:r>
                        <a:rPr kumimoji="1" lang="ja-JP" altLang="en-US" sz="1600" kern="1200" dirty="0" smtClean="0">
                          <a:solidFill>
                            <a:schemeClr val="dk1"/>
                          </a:solidFill>
                          <a:effectLst/>
                          <a:latin typeface="+mn-lt"/>
                          <a:ea typeface="+mn-ea"/>
                          <a:cs typeface="+mn-cs"/>
                        </a:rPr>
                        <a:t>　</a:t>
                      </a:r>
                      <a:r>
                        <a:rPr kumimoji="1" lang="en-US" altLang="ja-JP" sz="1600" kern="1200" dirty="0" smtClean="0">
                          <a:solidFill>
                            <a:schemeClr val="dk1"/>
                          </a:solidFill>
                          <a:effectLst/>
                          <a:latin typeface="+mn-lt"/>
                          <a:ea typeface="+mn-ea"/>
                          <a:cs typeface="+mn-cs"/>
                        </a:rPr>
                        <a:t>③</a:t>
                      </a:r>
                      <a:r>
                        <a:rPr kumimoji="1" lang="ja-JP" altLang="ja-JP" sz="1600" kern="1200" dirty="0" smtClean="0">
                          <a:solidFill>
                            <a:schemeClr val="dk1"/>
                          </a:solidFill>
                          <a:effectLst/>
                          <a:latin typeface="+mn-lt"/>
                          <a:ea typeface="+mn-ea"/>
                          <a:cs typeface="+mn-cs"/>
                        </a:rPr>
                        <a:t>リスク見積りと評価（</a:t>
                      </a:r>
                      <a:r>
                        <a:rPr kumimoji="1" lang="ja-JP" altLang="ja-JP" sz="1600" b="1" kern="1200" dirty="0" smtClean="0">
                          <a:solidFill>
                            <a:schemeClr val="dk1"/>
                          </a:solidFill>
                          <a:effectLst/>
                          <a:latin typeface="+mn-lt"/>
                          <a:ea typeface="+mn-ea"/>
                          <a:cs typeface="+mn-cs"/>
                        </a:rPr>
                        <a:t>その３</a:t>
                      </a:r>
                      <a:r>
                        <a:rPr kumimoji="1" lang="ja-JP" altLang="ja-JP" sz="1600" kern="1200" dirty="0" smtClean="0">
                          <a:solidFill>
                            <a:schemeClr val="dk1"/>
                          </a:solidFill>
                          <a:effectLst/>
                          <a:latin typeface="+mn-lt"/>
                          <a:ea typeface="+mn-ea"/>
                          <a:cs typeface="+mn-cs"/>
                        </a:rPr>
                        <a:t>）</a:t>
                      </a:r>
                    </a:p>
                    <a:p>
                      <a:pPr algn="ctr"/>
                      <a:r>
                        <a:rPr kumimoji="1" lang="ja-JP" altLang="ja-JP" sz="1600" kern="1200" dirty="0" smtClean="0">
                          <a:solidFill>
                            <a:schemeClr val="dk1"/>
                          </a:solidFill>
                          <a:effectLst/>
                          <a:latin typeface="+mn-lt"/>
                          <a:ea typeface="+mn-ea"/>
                          <a:cs typeface="+mn-cs"/>
                        </a:rPr>
                        <a:t>追加のリスク低減措置の有効性確認</a:t>
                      </a:r>
                      <a:endParaRPr lang="ja-JP" altLang="en-US" sz="1600" b="0" i="0" u="none" strike="noStrike" dirty="0">
                        <a:solidFill>
                          <a:srgbClr val="000000"/>
                        </a:solidFill>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lgDash"/>
                      <a:round/>
                      <a:headEnd type="none" w="med" len="med"/>
                      <a:tailEnd type="none" w="med" len="med"/>
                    </a:lnB>
                    <a:solidFill>
                      <a:srgbClr val="FFCCFF"/>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endParaRPr kumimoji="1" lang="ja-JP" altLang="en-US" sz="1600" dirty="0" smtClean="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marL="36000" algn="ctr" fontAlgn="ctr"/>
                      <a:r>
                        <a:rPr lang="ja-JP"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重</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rgbClr val="66FFFF"/>
                    </a:solidFill>
                  </a:tcPr>
                </a:tc>
                <a:tc>
                  <a:txBody>
                    <a:bodyPr/>
                    <a:lstStyle/>
                    <a:p>
                      <a:pPr marL="36000" algn="ctr" fontAlgn="ctr"/>
                      <a:r>
                        <a:rPr lang="ja-JP"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頻</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rgbClr val="66FFFF"/>
                    </a:solidFill>
                  </a:tcPr>
                </a:tc>
                <a:tc>
                  <a:txBody>
                    <a:bodyPr/>
                    <a:lstStyle/>
                    <a:p>
                      <a:pPr marL="36000" algn="ctr" fontAlgn="ctr"/>
                      <a:r>
                        <a:rPr lang="ja-JP"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リ</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rgbClr val="66FFFF"/>
                    </a:solidFill>
                  </a:tcPr>
                </a:tc>
              </a:tr>
              <a:tr h="1210879">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marL="288000" indent="-288000"/>
                      <a:r>
                        <a:rPr lang="ja-JP" altLang="ja-JP" sz="1600" dirty="0" smtClean="0"/>
                        <a:t>イ）</a:t>
                      </a:r>
                      <a:r>
                        <a:rPr lang="en-US" altLang="ja-JP" sz="1600" dirty="0" smtClean="0"/>
                        <a:t>V109</a:t>
                      </a:r>
                      <a:r>
                        <a:rPr lang="ja-JP" altLang="ja-JP" sz="1600" dirty="0" smtClean="0"/>
                        <a:t>にリミットスイッチを設置し</a:t>
                      </a:r>
                      <a:r>
                        <a:rPr lang="ja-JP" altLang="en-US" sz="1600" dirty="0" smtClean="0"/>
                        <a:t>、</a:t>
                      </a:r>
                      <a:r>
                        <a:rPr lang="en-US" altLang="ja-JP" sz="1600" dirty="0" smtClean="0"/>
                        <a:t>V109</a:t>
                      </a:r>
                      <a:r>
                        <a:rPr lang="ja-JP" altLang="ja-JP" sz="1600" dirty="0" smtClean="0"/>
                        <a:t>の開閉状態を検知する</a:t>
                      </a:r>
                      <a:r>
                        <a:rPr lang="ja-JP" altLang="en-US" sz="1600" dirty="0" smtClean="0"/>
                        <a:t>。</a:t>
                      </a:r>
                      <a:r>
                        <a:rPr lang="ja-JP" altLang="ja-JP" sz="1600" dirty="0" smtClean="0"/>
                        <a:t>（</a:t>
                      </a:r>
                      <a:r>
                        <a:rPr lang="en-US" altLang="ja-JP" sz="1600" dirty="0" smtClean="0"/>
                        <a:t>B-b</a:t>
                      </a:r>
                      <a:r>
                        <a:rPr lang="ja-JP" altLang="ja-JP" sz="1600" dirty="0" smtClean="0"/>
                        <a:t>）</a:t>
                      </a:r>
                    </a:p>
                    <a:p>
                      <a:pPr marL="288000" indent="0"/>
                      <a:r>
                        <a:rPr lang="ja-JP" altLang="ja-JP" sz="1600" dirty="0" smtClean="0"/>
                        <a:t>アンサーバックを取得するインターロックシステムを構築する</a:t>
                      </a:r>
                      <a:r>
                        <a:rPr lang="ja-JP" altLang="en-US" sz="1600" dirty="0" smtClean="0"/>
                        <a:t>。</a:t>
                      </a:r>
                      <a:r>
                        <a:rPr lang="ja-JP" altLang="ja-JP" sz="1600" dirty="0" smtClean="0"/>
                        <a:t>（</a:t>
                      </a:r>
                      <a:r>
                        <a:rPr lang="en-US" altLang="ja-JP" sz="1600" dirty="0" smtClean="0"/>
                        <a:t>B-a</a:t>
                      </a:r>
                      <a:r>
                        <a:rPr lang="ja-JP" altLang="ja-JP" sz="1600" dirty="0" smtClean="0"/>
                        <a:t>）</a:t>
                      </a:r>
                      <a:endParaRPr kumimoji="1" lang="ja-JP" altLang="en-US" sz="1600"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r>
              <a:tr h="1159497">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marL="288000" indent="-288000"/>
                      <a:r>
                        <a:rPr lang="ja-JP" altLang="ja-JP" sz="1600" dirty="0" smtClean="0"/>
                        <a:t>ロ）</a:t>
                      </a:r>
                      <a:r>
                        <a:rPr lang="en-US" altLang="ja-JP" sz="1600" dirty="0" smtClean="0"/>
                        <a:t>V109</a:t>
                      </a:r>
                      <a:r>
                        <a:rPr lang="ja-JP" altLang="ja-JP" sz="1600" dirty="0" smtClean="0"/>
                        <a:t>のラインに流量計（ロータメーター）を設置し</a:t>
                      </a:r>
                      <a:r>
                        <a:rPr lang="ja-JP" altLang="en-US" sz="1600" dirty="0" smtClean="0"/>
                        <a:t>、</a:t>
                      </a:r>
                      <a:r>
                        <a:rPr lang="en-US" altLang="ja-JP" sz="1600" dirty="0" smtClean="0"/>
                        <a:t>V109</a:t>
                      </a:r>
                      <a:r>
                        <a:rPr lang="ja-JP" altLang="ja-JP" sz="1600" dirty="0" smtClean="0"/>
                        <a:t>閉時の漏れを検知する</a:t>
                      </a:r>
                      <a:r>
                        <a:rPr lang="ja-JP" altLang="en-US" sz="1600" dirty="0" smtClean="0"/>
                        <a:t>。</a:t>
                      </a:r>
                      <a:r>
                        <a:rPr lang="ja-JP" altLang="ja-JP" sz="1600" dirty="0" smtClean="0"/>
                        <a:t>（</a:t>
                      </a:r>
                      <a:r>
                        <a:rPr lang="en-US" altLang="ja-JP" sz="1600" dirty="0" smtClean="0"/>
                        <a:t>B-b</a:t>
                      </a:r>
                      <a:r>
                        <a:rPr lang="ja-JP" altLang="ja-JP" sz="1600" dirty="0" smtClean="0"/>
                        <a:t>）</a:t>
                      </a:r>
                      <a:endParaRPr lang="en-US" altLang="ja-JP" sz="1600" dirty="0" smtClean="0"/>
                    </a:p>
                    <a:p>
                      <a:pPr marL="288000" indent="0"/>
                      <a:r>
                        <a:rPr lang="ja-JP" altLang="ja-JP" sz="1600" dirty="0" smtClean="0"/>
                        <a:t>漏れ検知時にはバルブを交換するように手順を改定する</a:t>
                      </a:r>
                      <a:r>
                        <a:rPr lang="ja-JP" altLang="en-US" sz="1600" dirty="0" smtClean="0"/>
                        <a:t>。</a:t>
                      </a:r>
                      <a:r>
                        <a:rPr lang="ja-JP" altLang="ja-JP" sz="1600" dirty="0" smtClean="0"/>
                        <a:t>（</a:t>
                      </a:r>
                      <a:r>
                        <a:rPr lang="en-US" altLang="ja-JP" sz="1600" dirty="0" smtClean="0"/>
                        <a:t>C-a</a:t>
                      </a:r>
                      <a:r>
                        <a:rPr lang="ja-JP" altLang="ja-JP" sz="1600" dirty="0" smtClean="0"/>
                        <a:t>）</a:t>
                      </a:r>
                      <a:endParaRPr lang="ja-JP" altLang="en-US" sz="1600" dirty="0" smtClean="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r>
              <a:tr h="1382289">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marL="288000" indent="-288000"/>
                      <a:r>
                        <a:rPr lang="ja-JP" altLang="en-US" sz="1600" dirty="0" smtClean="0"/>
                        <a:t>ハ）既に</a:t>
                      </a:r>
                      <a:r>
                        <a:rPr lang="en-US" altLang="ja-JP" sz="1600" dirty="0" smtClean="0"/>
                        <a:t>T 100</a:t>
                      </a:r>
                      <a:r>
                        <a:rPr lang="ja-JP" altLang="en-US" sz="1600" dirty="0" smtClean="0"/>
                        <a:t>に設置されている槽内酸素濃度計</a:t>
                      </a:r>
                      <a:r>
                        <a:rPr lang="en-US" altLang="ja-JP" sz="1600" dirty="0" smtClean="0"/>
                        <a:t>XI 100</a:t>
                      </a:r>
                      <a:r>
                        <a:rPr lang="ja-JP" altLang="en-US" sz="1600" dirty="0" smtClean="0"/>
                        <a:t>で測定されている酸素濃度を利用し（</a:t>
                      </a:r>
                      <a:r>
                        <a:rPr lang="en-US" altLang="ja-JP" sz="1600" dirty="0" smtClean="0"/>
                        <a:t>B-b</a:t>
                      </a:r>
                      <a:r>
                        <a:rPr lang="ja-JP" altLang="en-US" sz="1600" dirty="0" smtClean="0"/>
                        <a:t>）、攪拌機起動時の酸素濃度高警報により機能するインターロックを導入し、酸素濃度が高い場合には混合操作ができないようにする。（</a:t>
                      </a:r>
                      <a:r>
                        <a:rPr lang="en-US" altLang="ja-JP" sz="1600" dirty="0" smtClean="0"/>
                        <a:t>B-c</a:t>
                      </a:r>
                      <a:r>
                        <a:rPr lang="ja-JP" altLang="en-US" sz="1600" dirty="0" smtClean="0"/>
                        <a:t>）</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r>
              <a:tr h="653900">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99FF99"/>
                    </a:solidFill>
                  </a:tcPr>
                </a:tc>
                <a:tc>
                  <a:txBody>
                    <a:bodyPr/>
                    <a:lstStyle/>
                    <a:p>
                      <a:pPr marL="288000" marR="0" lvl="0" indent="-288000" algn="l" defTabSz="457200" rtl="0" eaLnBrk="1" fontAlgn="auto" latinLnBrk="0" hangingPunct="1">
                        <a:lnSpc>
                          <a:spcPct val="100000"/>
                        </a:lnSpc>
                        <a:spcBef>
                          <a:spcPts val="0"/>
                        </a:spcBef>
                        <a:spcAft>
                          <a:spcPts val="0"/>
                        </a:spcAft>
                        <a:buClrTx/>
                        <a:buSzTx/>
                        <a:buFontTx/>
                        <a:buNone/>
                        <a:tabLst/>
                        <a:defRPr/>
                      </a:pPr>
                      <a:r>
                        <a:rPr lang="ja-JP" altLang="en-US" sz="1600" dirty="0" smtClean="0"/>
                        <a:t>ニ）</a:t>
                      </a:r>
                      <a:r>
                        <a:rPr lang="en-US" altLang="ja-JP" sz="1600" dirty="0" smtClean="0"/>
                        <a:t>T 100</a:t>
                      </a:r>
                      <a:r>
                        <a:rPr lang="ja-JP" altLang="en-US" sz="1600" dirty="0" smtClean="0"/>
                        <a:t>に爆発放散口を設置し、粉</a:t>
                      </a:r>
                      <a:r>
                        <a:rPr lang="ja-JP" altLang="en-US" sz="1600" dirty="0" err="1" smtClean="0"/>
                        <a:t>じん</a:t>
                      </a:r>
                      <a:r>
                        <a:rPr lang="ja-JP" altLang="en-US" sz="1600" dirty="0" smtClean="0"/>
                        <a:t>爆発発生時</a:t>
                      </a:r>
                      <a:r>
                        <a:rPr lang="en-US" altLang="ja-JP" sz="1600" dirty="0" smtClean="0"/>
                        <a:t>T 100</a:t>
                      </a:r>
                      <a:r>
                        <a:rPr lang="ja-JP" altLang="en-US" sz="1600" dirty="0" smtClean="0"/>
                        <a:t>などの破損を防止する。（</a:t>
                      </a:r>
                      <a:r>
                        <a:rPr lang="en-US" altLang="ja-JP" sz="1600" dirty="0" smtClean="0"/>
                        <a:t>B-d)</a:t>
                      </a:r>
                      <a:endParaRPr kumimoji="1" lang="ja-JP" altLang="en-US" sz="1600" dirty="0" smtClean="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mtClean="0"/>
              <a:t>実施シートに記入</a:t>
            </a:r>
            <a:endParaRPr lang="ja-JP" altLang="en-US" dirty="0"/>
          </a:p>
        </p:txBody>
      </p:sp>
      <p:sp>
        <p:nvSpPr>
          <p:cNvPr id="6" name="テキスト ボックス 5"/>
          <p:cNvSpPr txBox="1"/>
          <p:nvPr/>
        </p:nvSpPr>
        <p:spPr>
          <a:xfrm>
            <a:off x="7575492" y="2447237"/>
            <a:ext cx="1295133" cy="4093428"/>
          </a:xfrm>
          <a:prstGeom prst="rect">
            <a:avLst/>
          </a:prstGeom>
          <a:noFill/>
        </p:spPr>
        <p:txBody>
          <a:bodyPr wrap="square" rtlCol="0">
            <a:spAutoFit/>
          </a:bodyPr>
          <a:lstStyle/>
          <a:p>
            <a:r>
              <a:rPr lang="en-US" altLang="ja-JP" sz="2000" dirty="0" smtClean="0"/>
              <a:t>×  </a:t>
            </a:r>
            <a:r>
              <a:rPr lang="ja-JP" altLang="en-US" sz="2000" dirty="0" smtClean="0"/>
              <a:t>○  </a:t>
            </a:r>
            <a:r>
              <a:rPr lang="en-US" altLang="ja-JP" sz="2000" dirty="0" smtClean="0"/>
              <a:t>Ⅱ</a:t>
            </a:r>
          </a:p>
          <a:p>
            <a:endParaRPr lang="en-US" altLang="ja-JP" sz="2000" dirty="0" smtClean="0"/>
          </a:p>
          <a:p>
            <a:endParaRPr lang="en-US" altLang="ja-JP" sz="2000" dirty="0"/>
          </a:p>
          <a:p>
            <a:endParaRPr lang="en-US" altLang="ja-JP" sz="2000" dirty="0" smtClean="0"/>
          </a:p>
          <a:p>
            <a:r>
              <a:rPr lang="en-US" altLang="ja-JP" sz="2000" dirty="0" smtClean="0"/>
              <a:t>×  </a:t>
            </a:r>
            <a:r>
              <a:rPr lang="ja-JP" altLang="en-US" sz="2000" dirty="0"/>
              <a:t>○  </a:t>
            </a:r>
            <a:r>
              <a:rPr lang="en-US" altLang="ja-JP" sz="2000" dirty="0" smtClean="0"/>
              <a:t>Ⅱ</a:t>
            </a:r>
          </a:p>
          <a:p>
            <a:endParaRPr lang="en-US" altLang="ja-JP" sz="2000" dirty="0" smtClean="0"/>
          </a:p>
          <a:p>
            <a:endParaRPr lang="en-US" altLang="ja-JP" sz="2000" dirty="0"/>
          </a:p>
          <a:p>
            <a:endParaRPr lang="en-US" altLang="ja-JP" sz="2000" dirty="0" smtClean="0"/>
          </a:p>
          <a:p>
            <a:r>
              <a:rPr lang="en-US" altLang="ja-JP" sz="2000" dirty="0" smtClean="0"/>
              <a:t>×  </a:t>
            </a:r>
            <a:r>
              <a:rPr lang="ja-JP" altLang="en-US" sz="2000" dirty="0"/>
              <a:t>○  </a:t>
            </a:r>
            <a:r>
              <a:rPr lang="en-US" altLang="ja-JP" sz="2000" dirty="0" smtClean="0"/>
              <a:t>Ⅱ</a:t>
            </a:r>
          </a:p>
          <a:p>
            <a:endParaRPr lang="en-US" altLang="ja-JP" sz="2000" dirty="0" smtClean="0"/>
          </a:p>
          <a:p>
            <a:endParaRPr lang="en-US" altLang="ja-JP" sz="2000" dirty="0"/>
          </a:p>
          <a:p>
            <a:endParaRPr lang="en-US" altLang="ja-JP" sz="1000" dirty="0" smtClean="0"/>
          </a:p>
          <a:p>
            <a:r>
              <a:rPr lang="en-US" altLang="ja-JP" sz="2000" dirty="0" smtClean="0"/>
              <a:t>×  </a:t>
            </a:r>
            <a:r>
              <a:rPr lang="ja-JP" altLang="en-US" sz="2000" dirty="0"/>
              <a:t>○  </a:t>
            </a:r>
            <a:r>
              <a:rPr lang="en-US" altLang="ja-JP" sz="2000" dirty="0" smtClean="0"/>
              <a:t>Ⅱ</a:t>
            </a:r>
            <a:endParaRPr lang="ja-JP" altLang="en-US" sz="1000" dirty="0"/>
          </a:p>
        </p:txBody>
      </p:sp>
    </p:spTree>
    <p:extLst>
      <p:ext uri="{BB962C8B-B14F-4D97-AF65-F5344CB8AC3E}">
        <p14:creationId xmlns:p14="http://schemas.microsoft.com/office/powerpoint/2010/main" val="2655273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3"/>
          <p:cNvSpPr>
            <a:spLocks noGrp="1"/>
          </p:cNvSpPr>
          <p:nvPr>
            <p:ph idx="1"/>
          </p:nvPr>
        </p:nvSpPr>
        <p:spPr>
          <a:xfrm>
            <a:off x="1376313" y="2378696"/>
            <a:ext cx="7535160" cy="4276627"/>
          </a:xfrm>
          <a:noFill/>
        </p:spPr>
        <p:txBody>
          <a:bodyPr>
            <a:normAutofit fontScale="92500" lnSpcReduction="20000"/>
          </a:bodyPr>
          <a:lstStyle/>
          <a:p>
            <a:pPr marL="0" indent="0">
              <a:buNone/>
            </a:pPr>
            <a:r>
              <a:rPr kumimoji="1" lang="ja-JP" altLang="en-US" sz="2200" dirty="0" smtClean="0"/>
              <a:t>（３）提案された追加のリスク低減措置が</a:t>
            </a:r>
            <a:r>
              <a:rPr kumimoji="1" lang="ja-JP" altLang="en-US" sz="2200" b="1" dirty="0" smtClean="0">
                <a:solidFill>
                  <a:srgbClr val="FF0000"/>
                </a:solidFill>
              </a:rPr>
              <a:t>実装可能かどうか</a:t>
            </a:r>
            <a:r>
              <a:rPr kumimoji="1" lang="ja-JP" altLang="en-US" sz="2200" dirty="0" smtClean="0"/>
              <a:t>を確認します。</a:t>
            </a:r>
          </a:p>
          <a:p>
            <a:r>
              <a:rPr lang="ja-JP" altLang="en-US" sz="1700" dirty="0"/>
              <a:t>イ）～ロ）</a:t>
            </a:r>
            <a:r>
              <a:rPr lang="ja-JP" altLang="en-US" sz="1700" dirty="0" smtClean="0"/>
              <a:t>すべて、リスクレベル</a:t>
            </a:r>
            <a:r>
              <a:rPr lang="ja-JP" altLang="en-US" sz="1700" dirty="0"/>
              <a:t>は低減</a:t>
            </a:r>
            <a:r>
              <a:rPr lang="ja-JP" altLang="en-US" sz="1700" dirty="0" smtClean="0"/>
              <a:t>して、既存</a:t>
            </a:r>
            <a:r>
              <a:rPr lang="ja-JP" altLang="en-US" sz="1700" dirty="0"/>
              <a:t>のリスク低減措置などと干渉しあうこと</a:t>
            </a:r>
            <a:r>
              <a:rPr lang="ja-JP" altLang="en-US" sz="1700" dirty="0" smtClean="0"/>
              <a:t>もありませんので、実装</a:t>
            </a:r>
            <a:r>
              <a:rPr lang="ja-JP" altLang="en-US" sz="1700" dirty="0"/>
              <a:t>可能</a:t>
            </a:r>
            <a:r>
              <a:rPr lang="ja-JP" altLang="en-US" sz="1700" dirty="0" smtClean="0"/>
              <a:t>です。</a:t>
            </a:r>
          </a:p>
          <a:p>
            <a:pPr marL="0" indent="0">
              <a:buNone/>
            </a:pPr>
            <a:r>
              <a:rPr lang="ja-JP" altLang="en-US" sz="2200" dirty="0" smtClean="0"/>
              <a:t>（４）既存及び追加リスク低減措置の機能を維持するための現場作業者への注意事項を記載します。</a:t>
            </a:r>
          </a:p>
          <a:p>
            <a:r>
              <a:rPr lang="ja-JP" altLang="en-US" sz="1700" dirty="0" smtClean="0"/>
              <a:t>イ）</a:t>
            </a:r>
            <a:r>
              <a:rPr lang="ja-JP" altLang="en-US" sz="1700" dirty="0"/>
              <a:t>ハ）インターロックについて</a:t>
            </a:r>
            <a:r>
              <a:rPr lang="ja-JP" altLang="en-US" sz="1700" dirty="0" smtClean="0"/>
              <a:t>は、センサー</a:t>
            </a:r>
            <a:r>
              <a:rPr lang="ja-JP" altLang="en-US" sz="1700" dirty="0"/>
              <a:t>や駆動部の外観点検を</a:t>
            </a:r>
            <a:r>
              <a:rPr lang="ja-JP" altLang="en-US" sz="1700" dirty="0" smtClean="0"/>
              <a:t>行う。また、○か月に１回</a:t>
            </a:r>
            <a:r>
              <a:rPr lang="ja-JP" altLang="en-US" sz="1700" dirty="0"/>
              <a:t>の頻度でインターロックの動作確認を</a:t>
            </a:r>
            <a:r>
              <a:rPr lang="ja-JP" altLang="en-US" sz="1700" dirty="0" smtClean="0"/>
              <a:t>行う。</a:t>
            </a:r>
          </a:p>
          <a:p>
            <a:r>
              <a:rPr lang="ja-JP" altLang="en-US" sz="1700" dirty="0"/>
              <a:t>ロ）○か月に</a:t>
            </a:r>
            <a:r>
              <a:rPr lang="en-US" altLang="ja-JP" sz="1700" dirty="0"/>
              <a:t>1</a:t>
            </a:r>
            <a:r>
              <a:rPr lang="ja-JP" altLang="en-US" sz="1700" dirty="0"/>
              <a:t>回の頻度で</a:t>
            </a:r>
            <a:r>
              <a:rPr lang="en-US" altLang="ja-JP" sz="1700" dirty="0"/>
              <a:t>V109</a:t>
            </a:r>
            <a:r>
              <a:rPr lang="ja-JP" altLang="en-US" sz="1700" dirty="0"/>
              <a:t>の漏れ試験を</a:t>
            </a:r>
            <a:r>
              <a:rPr lang="ja-JP" altLang="en-US" sz="1700" dirty="0" smtClean="0"/>
              <a:t>行う。</a:t>
            </a:r>
            <a:endParaRPr lang="ja-JP" altLang="en-US" sz="1700" dirty="0"/>
          </a:p>
          <a:p>
            <a:r>
              <a:rPr lang="ja-JP" altLang="en-US" sz="1700" dirty="0"/>
              <a:t>ニ）日常の点検で目視により外観に異常がないか確認</a:t>
            </a:r>
            <a:r>
              <a:rPr lang="ja-JP" altLang="en-US" sz="1700" dirty="0" smtClean="0"/>
              <a:t>する。また、○か月</a:t>
            </a:r>
            <a:r>
              <a:rPr lang="ja-JP" altLang="en-US" sz="1700" dirty="0"/>
              <a:t>に</a:t>
            </a:r>
            <a:r>
              <a:rPr lang="en-US" altLang="ja-JP" sz="1700" dirty="0"/>
              <a:t>1</a:t>
            </a:r>
            <a:r>
              <a:rPr lang="ja-JP" altLang="en-US" sz="1700" dirty="0"/>
              <a:t>回の頻度で損傷などがないことを確認</a:t>
            </a:r>
            <a:r>
              <a:rPr lang="ja-JP" altLang="en-US" sz="1700" dirty="0" smtClean="0"/>
              <a:t>する。</a:t>
            </a:r>
          </a:p>
          <a:p>
            <a:r>
              <a:rPr lang="en-US" altLang="ja-JP" sz="1700" dirty="0" smtClean="0"/>
              <a:t>※</a:t>
            </a:r>
            <a:r>
              <a:rPr lang="ja-JP" altLang="ja-JP" sz="1700" dirty="0" smtClean="0"/>
              <a:t> </a:t>
            </a:r>
            <a:r>
              <a:rPr lang="ja-JP" altLang="en-US" sz="1700" dirty="0" smtClean="0"/>
              <a:t>動作確認、日常確認等の作業は、どの程度の間隔で実施するかを明確にすると、実効性のある現場での対応とすることができます。</a:t>
            </a:r>
          </a:p>
          <a:p>
            <a:pPr marL="0" indent="0">
              <a:buNone/>
            </a:pPr>
            <a:r>
              <a:rPr lang="ja-JP" altLang="en-US" sz="2200" dirty="0" smtClean="0"/>
              <a:t>（５）その他、リスクアセスメント等の結果について、生産開始後の現場作業者に伝えておくべき事項を記入します。</a:t>
            </a:r>
            <a:endParaRPr lang="ja-JP" altLang="en-US" sz="2200" dirty="0"/>
          </a:p>
        </p:txBody>
      </p:sp>
      <p:sp>
        <p:nvSpPr>
          <p:cNvPr id="2" name="タイトル 1"/>
          <p:cNvSpPr>
            <a:spLocks noGrp="1"/>
          </p:cNvSpPr>
          <p:nvPr>
            <p:ph type="title"/>
          </p:nvPr>
        </p:nvSpPr>
        <p:spPr>
          <a:xfrm>
            <a:off x="1376313" y="624110"/>
            <a:ext cx="7158087" cy="1623790"/>
          </a:xfrm>
        </p:spPr>
        <p:txBody>
          <a:bodyPr>
            <a:normAutofit fontScale="90000"/>
          </a:bodyPr>
          <a:lstStyle/>
          <a:p>
            <a:pPr algn="ctr"/>
            <a:r>
              <a:rPr lang="en-US" altLang="ja-JP" sz="4000" dirty="0" smtClean="0"/>
              <a:t>STEP2</a:t>
            </a:r>
            <a:br>
              <a:rPr lang="en-US" altLang="ja-JP" sz="4000" dirty="0" smtClean="0"/>
            </a:br>
            <a:r>
              <a:rPr lang="ja-JP" altLang="en-US" dirty="0" smtClean="0"/>
              <a:t>リスクアセスメント</a:t>
            </a:r>
            <a:r>
              <a:rPr lang="ja-JP" altLang="en-US" dirty="0"/>
              <a:t>等の実施</a:t>
            </a:r>
            <a:br>
              <a:rPr lang="ja-JP" altLang="en-US" dirty="0"/>
            </a:br>
            <a:r>
              <a:rPr lang="ja-JP" altLang="en-US" sz="2200" dirty="0" smtClean="0"/>
              <a:t>③シナリオ</a:t>
            </a:r>
            <a:r>
              <a:rPr lang="ja-JP" altLang="en-US" sz="2200" dirty="0"/>
              <a:t>に対するリスクの見積りとリスク</a:t>
            </a:r>
            <a:r>
              <a:rPr lang="ja-JP" altLang="en-US" sz="2200" dirty="0" smtClean="0"/>
              <a:t>評価</a:t>
            </a:r>
            <a:br>
              <a:rPr lang="ja-JP" altLang="en-US" sz="2200" dirty="0" smtClean="0"/>
            </a:br>
            <a:r>
              <a:rPr lang="ja-JP" altLang="en-US" sz="2000" dirty="0" smtClean="0"/>
              <a:t>（</a:t>
            </a:r>
            <a:r>
              <a:rPr lang="ja-JP" altLang="en-US" sz="2000" dirty="0"/>
              <a:t>追加のリスク低減措置の立案</a:t>
            </a:r>
            <a:r>
              <a:rPr lang="ja-JP" altLang="en-US" sz="2000" dirty="0" smtClean="0"/>
              <a:t>）つづき</a:t>
            </a:r>
            <a:endParaRPr kumimoji="1" lang="ja-JP" altLang="en-US" sz="1800" dirty="0"/>
          </a:p>
        </p:txBody>
      </p:sp>
      <p:sp>
        <p:nvSpPr>
          <p:cNvPr id="6" name="テキスト ボックス 5"/>
          <p:cNvSpPr txBox="1"/>
          <p:nvPr/>
        </p:nvSpPr>
        <p:spPr>
          <a:xfrm>
            <a:off x="1398452" y="2977914"/>
            <a:ext cx="7555037" cy="1015663"/>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既存のリスク低減措置との兼ね合いやその他制限などを考慮</a:t>
            </a:r>
            <a:r>
              <a:rPr lang="ja-JP" altLang="en-US" sz="2000" dirty="0" smtClean="0"/>
              <a:t>し、提案</a:t>
            </a:r>
            <a:r>
              <a:rPr lang="ja-JP" altLang="en-US" sz="2000" dirty="0"/>
              <a:t>されたリスク低減措置が実装可能かどうかを確認して</a:t>
            </a:r>
            <a:r>
              <a:rPr lang="ja-JP" altLang="en-US" sz="2000" dirty="0" smtClean="0"/>
              <a:t>おきます。</a:t>
            </a:r>
            <a:endParaRPr lang="ja-JP" altLang="en-US" sz="2000" dirty="0"/>
          </a:p>
        </p:txBody>
      </p:sp>
      <p:sp>
        <p:nvSpPr>
          <p:cNvPr id="8" name="テキスト ボックス 7"/>
          <p:cNvSpPr txBox="1"/>
          <p:nvPr/>
        </p:nvSpPr>
        <p:spPr>
          <a:xfrm>
            <a:off x="1398451" y="4632204"/>
            <a:ext cx="7555037" cy="1323439"/>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残留リスク（</a:t>
            </a:r>
            <a:r>
              <a:rPr lang="ja-JP" altLang="en-US" sz="2000" dirty="0" smtClean="0"/>
              <a:t>例えば、リスクレベル</a:t>
            </a:r>
            <a:r>
              <a:rPr lang="ja-JP" altLang="en-US" sz="2000" dirty="0"/>
              <a:t>が</a:t>
            </a:r>
            <a:r>
              <a:rPr lang="en-US" altLang="ja-JP" sz="2000" dirty="0"/>
              <a:t>Ⅱ</a:t>
            </a:r>
            <a:r>
              <a:rPr lang="ja-JP" altLang="en-US" sz="2000" dirty="0"/>
              <a:t>以下となるシナリオ）が存在する場合に</a:t>
            </a:r>
            <a:r>
              <a:rPr lang="ja-JP" altLang="en-US" sz="2000" dirty="0" smtClean="0"/>
              <a:t>も、プロセス</a:t>
            </a:r>
            <a:r>
              <a:rPr lang="ja-JP" altLang="en-US" sz="2000" dirty="0"/>
              <a:t>災害発生の可能性があることを意識させるととも</a:t>
            </a:r>
            <a:r>
              <a:rPr lang="ja-JP" altLang="en-US" sz="2000" dirty="0" smtClean="0"/>
              <a:t>に、現場</a:t>
            </a:r>
            <a:r>
              <a:rPr lang="ja-JP" altLang="en-US" sz="2000" dirty="0"/>
              <a:t>でどのように対応するかを決めて</a:t>
            </a:r>
            <a:r>
              <a:rPr lang="ja-JP" altLang="en-US" sz="2000" dirty="0" smtClean="0"/>
              <a:t>おき、これ</a:t>
            </a:r>
            <a:r>
              <a:rPr lang="ja-JP" altLang="en-US" sz="2000" dirty="0"/>
              <a:t>を作業者に伝達することが重要と</a:t>
            </a:r>
            <a:r>
              <a:rPr lang="ja-JP" altLang="en-US" sz="2000" dirty="0" smtClean="0"/>
              <a:t>なります。</a:t>
            </a:r>
            <a:endParaRPr lang="ja-JP" altLang="en-US" sz="2000" dirty="0"/>
          </a:p>
        </p:txBody>
      </p:sp>
      <p:sp>
        <p:nvSpPr>
          <p:cNvPr id="7" name="テキスト ボックス 6"/>
          <p:cNvSpPr txBox="1"/>
          <p:nvPr/>
        </p:nvSpPr>
        <p:spPr>
          <a:xfrm>
            <a:off x="1398452" y="4124373"/>
            <a:ext cx="7555037" cy="1015663"/>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リスクレベルの評価結果（数値）だけで</a:t>
            </a:r>
            <a:r>
              <a:rPr lang="ja-JP" altLang="en-US" sz="2000" dirty="0" smtClean="0"/>
              <a:t>なく、現場作</a:t>
            </a:r>
            <a:r>
              <a:rPr lang="ja-JP" altLang="en-US" sz="2000" dirty="0"/>
              <a:t>業者がリスク低減措置の設計意図を理解</a:t>
            </a:r>
            <a:r>
              <a:rPr lang="ja-JP" altLang="en-US" sz="2000" dirty="0" smtClean="0"/>
              <a:t>し、対処</a:t>
            </a:r>
            <a:r>
              <a:rPr lang="ja-JP" altLang="en-US" sz="2000" dirty="0"/>
              <a:t>事項や注意事項をできるだけ具体的に記載して</a:t>
            </a:r>
            <a:r>
              <a:rPr lang="ja-JP" altLang="en-US" sz="2000" dirty="0" smtClean="0"/>
              <a:t>おきます。</a:t>
            </a:r>
            <a:endParaRPr lang="ja-JP" altLang="en-US" sz="2000" dirty="0"/>
          </a:p>
        </p:txBody>
      </p:sp>
    </p:spTree>
    <p:extLst>
      <p:ext uri="{BB962C8B-B14F-4D97-AF65-F5344CB8AC3E}">
        <p14:creationId xmlns:p14="http://schemas.microsoft.com/office/powerpoint/2010/main" val="3233234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2" fill="hold" grpId="1" nodeType="clickEffect">
                                  <p:stCondLst>
                                    <p:cond delay="0"/>
                                  </p:stCondLst>
                                  <p:childTnLst>
                                    <p:anim calcmode="lin" valueType="num">
                                      <p:cBhvr additive="base">
                                        <p:cTn id="18" dur="500"/>
                                        <p:tgtEl>
                                          <p:spTgt spid="6"/>
                                        </p:tgtEl>
                                        <p:attrNameLst>
                                          <p:attrName>ppt_x</p:attrName>
                                        </p:attrNameLst>
                                      </p:cBhvr>
                                      <p:tavLst>
                                        <p:tav tm="0">
                                          <p:val>
                                            <p:strVal val="ppt_x"/>
                                          </p:val>
                                        </p:tav>
                                        <p:tav tm="100000">
                                          <p:val>
                                            <p:strVal val="1+ppt_w/2"/>
                                          </p:val>
                                        </p:tav>
                                      </p:tavLst>
                                    </p:anim>
                                    <p:anim calcmode="lin" valueType="num">
                                      <p:cBhvr additive="base">
                                        <p:cTn id="19" dur="500"/>
                                        <p:tgtEl>
                                          <p:spTgt spid="6"/>
                                        </p:tgtEl>
                                        <p:attrNameLst>
                                          <p:attrName>ppt_y</p:attrName>
                                        </p:attrNameLst>
                                      </p:cBhvr>
                                      <p:tavLst>
                                        <p:tav tm="0">
                                          <p:val>
                                            <p:strVal val="ppt_y"/>
                                          </p:val>
                                        </p:tav>
                                        <p:tav tm="100000">
                                          <p:val>
                                            <p:strVal val="ppt_y"/>
                                          </p:val>
                                        </p:tav>
                                      </p:tavLst>
                                    </p:anim>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1+#ppt_w/2"/>
                                          </p:val>
                                        </p:tav>
                                        <p:tav tm="100000">
                                          <p:val>
                                            <p:strVal val="#ppt_x"/>
                                          </p:val>
                                        </p:tav>
                                      </p:tavLst>
                                    </p:anim>
                                    <p:anim calcmode="lin" valueType="num">
                                      <p:cBhvr additive="base">
                                        <p:cTn id="3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xit" presetSubtype="2" fill="hold" grpId="1" nodeType="clickEffect">
                                  <p:stCondLst>
                                    <p:cond delay="0"/>
                                  </p:stCondLst>
                                  <p:childTnLst>
                                    <p:anim calcmode="lin" valueType="num">
                                      <p:cBhvr additive="base">
                                        <p:cTn id="42" dur="500"/>
                                        <p:tgtEl>
                                          <p:spTgt spid="7"/>
                                        </p:tgtEl>
                                        <p:attrNameLst>
                                          <p:attrName>ppt_x</p:attrName>
                                        </p:attrNameLst>
                                      </p:cBhvr>
                                      <p:tavLst>
                                        <p:tav tm="0">
                                          <p:val>
                                            <p:strVal val="ppt_x"/>
                                          </p:val>
                                        </p:tav>
                                        <p:tav tm="100000">
                                          <p:val>
                                            <p:strVal val="1+ppt_w/2"/>
                                          </p:val>
                                        </p:tav>
                                      </p:tavLst>
                                    </p:anim>
                                    <p:anim calcmode="lin" valueType="num">
                                      <p:cBhvr additive="base">
                                        <p:cTn id="43" dur="500"/>
                                        <p:tgtEl>
                                          <p:spTgt spid="7"/>
                                        </p:tgtEl>
                                        <p:attrNameLst>
                                          <p:attrName>ppt_y</p:attrName>
                                        </p:attrNameLst>
                                      </p:cBhvr>
                                      <p:tavLst>
                                        <p:tav tm="0">
                                          <p:val>
                                            <p:strVal val="ppt_y"/>
                                          </p:val>
                                        </p:tav>
                                        <p:tav tm="100000">
                                          <p:val>
                                            <p:strVal val="ppt_y"/>
                                          </p:val>
                                        </p:tav>
                                      </p:tavLst>
                                    </p:anim>
                                    <p:set>
                                      <p:cBhvr>
                                        <p:cTn id="44" dur="1" fill="hold">
                                          <p:stCondLst>
                                            <p:cond delay="499"/>
                                          </p:stCondLst>
                                        </p:cTn>
                                        <p:tgtEl>
                                          <p:spTgt spid="7"/>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anim calcmode="lin" valueType="num">
                                      <p:cBhvr additive="base">
                                        <p:cTn id="4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additive="base">
                                        <p:cTn id="5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anim calcmode="lin" valueType="num">
                                      <p:cBhvr additive="base">
                                        <p:cTn id="6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 calcmode="lin" valueType="num">
                                      <p:cBhvr additive="base">
                                        <p:cTn id="67"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3">
                                            <p:txEl>
                                              <p:pRg st="7" end="7"/>
                                            </p:txEl>
                                          </p:spTgt>
                                        </p:tgtEl>
                                        <p:attrNameLst>
                                          <p:attrName>style.visibility</p:attrName>
                                        </p:attrNameLst>
                                      </p:cBhvr>
                                      <p:to>
                                        <p:strVal val="visible"/>
                                      </p:to>
                                    </p:set>
                                    <p:anim calcmode="lin" valueType="num">
                                      <p:cBhvr additive="base">
                                        <p:cTn id="73"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2" fill="hold" grpId="0" nodeType="clickEffect">
                                  <p:stCondLst>
                                    <p:cond delay="0"/>
                                  </p:stCondLst>
                                  <p:childTnLst>
                                    <p:set>
                                      <p:cBhvr>
                                        <p:cTn id="78" dur="1" fill="hold">
                                          <p:stCondLst>
                                            <p:cond delay="0"/>
                                          </p:stCondLst>
                                        </p:cTn>
                                        <p:tgtEl>
                                          <p:spTgt spid="8"/>
                                        </p:tgtEl>
                                        <p:attrNameLst>
                                          <p:attrName>style.visibility</p:attrName>
                                        </p:attrNameLst>
                                      </p:cBhvr>
                                      <p:to>
                                        <p:strVal val="visible"/>
                                      </p:to>
                                    </p:set>
                                    <p:anim calcmode="lin" valueType="num">
                                      <p:cBhvr additive="base">
                                        <p:cTn id="79" dur="500" fill="hold"/>
                                        <p:tgtEl>
                                          <p:spTgt spid="8"/>
                                        </p:tgtEl>
                                        <p:attrNameLst>
                                          <p:attrName>ppt_x</p:attrName>
                                        </p:attrNameLst>
                                      </p:cBhvr>
                                      <p:tavLst>
                                        <p:tav tm="0">
                                          <p:val>
                                            <p:strVal val="1+#ppt_w/2"/>
                                          </p:val>
                                        </p:tav>
                                        <p:tav tm="100000">
                                          <p:val>
                                            <p:strVal val="#ppt_x"/>
                                          </p:val>
                                        </p:tav>
                                      </p:tavLst>
                                    </p:anim>
                                    <p:anim calcmode="lin" valueType="num">
                                      <p:cBhvr additive="base">
                                        <p:cTn id="80"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xit" presetSubtype="2" fill="hold" grpId="1" nodeType="clickEffect">
                                  <p:stCondLst>
                                    <p:cond delay="0"/>
                                  </p:stCondLst>
                                  <p:childTnLst>
                                    <p:anim calcmode="lin" valueType="num">
                                      <p:cBhvr additive="base">
                                        <p:cTn id="84" dur="500"/>
                                        <p:tgtEl>
                                          <p:spTgt spid="8"/>
                                        </p:tgtEl>
                                        <p:attrNameLst>
                                          <p:attrName>ppt_x</p:attrName>
                                        </p:attrNameLst>
                                      </p:cBhvr>
                                      <p:tavLst>
                                        <p:tav tm="0">
                                          <p:val>
                                            <p:strVal val="ppt_x"/>
                                          </p:val>
                                        </p:tav>
                                        <p:tav tm="100000">
                                          <p:val>
                                            <p:strVal val="1+ppt_w/2"/>
                                          </p:val>
                                        </p:tav>
                                      </p:tavLst>
                                    </p:anim>
                                    <p:anim calcmode="lin" valueType="num">
                                      <p:cBhvr additive="base">
                                        <p:cTn id="85" dur="500"/>
                                        <p:tgtEl>
                                          <p:spTgt spid="8"/>
                                        </p:tgtEl>
                                        <p:attrNameLst>
                                          <p:attrName>ppt_y</p:attrName>
                                        </p:attrNameLst>
                                      </p:cBhvr>
                                      <p:tavLst>
                                        <p:tav tm="0">
                                          <p:val>
                                            <p:strVal val="ppt_y"/>
                                          </p:val>
                                        </p:tav>
                                        <p:tav tm="100000">
                                          <p:val>
                                            <p:strVal val="ppt_y"/>
                                          </p:val>
                                        </p:tav>
                                      </p:tavLst>
                                    </p:anim>
                                    <p:set>
                                      <p:cBhvr>
                                        <p:cTn id="86"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6" grpId="1" animBg="1"/>
      <p:bldP spid="8" grpId="0" animBg="1"/>
      <p:bldP spid="8" grpId="1" animBg="1"/>
      <p:bldP spid="7" grpId="0" animBg="1"/>
      <p:bldP spid="7"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211501468"/>
              </p:ext>
            </p:extLst>
          </p:nvPr>
        </p:nvGraphicFramePr>
        <p:xfrm>
          <a:off x="1272619" y="1297604"/>
          <a:ext cx="7532017" cy="5452601"/>
        </p:xfrm>
        <a:graphic>
          <a:graphicData uri="http://schemas.openxmlformats.org/drawingml/2006/table">
            <a:tbl>
              <a:tblPr>
                <a:tableStyleId>{5C22544A-7EE6-4342-B048-85BDC9FD1C3A}</a:tableStyleId>
              </a:tblPr>
              <a:tblGrid>
                <a:gridCol w="1555422"/>
                <a:gridCol w="5976595"/>
              </a:tblGrid>
              <a:tr h="306627">
                <a:tc gridSpan="2">
                  <a:txBody>
                    <a:bodyPr/>
                    <a:lstStyle/>
                    <a:p>
                      <a:pPr algn="l" fontAlgn="b"/>
                      <a:r>
                        <a:rPr lang="en-US" altLang="ja-JP" sz="1800" u="none" strike="noStrike" dirty="0">
                          <a:effectLst/>
                        </a:rPr>
                        <a:t>STEP 2</a:t>
                      </a:r>
                      <a:r>
                        <a:rPr lang="ja-JP" altLang="en-US" sz="1800" u="none" strike="noStrike" dirty="0">
                          <a:effectLst/>
                        </a:rPr>
                        <a:t>　リスクアセスメント等の実施</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ap="flat" cmpd="sng" algn="ctr">
                      <a:noFill/>
                      <a:prstDash val="solid"/>
                      <a:round/>
                      <a:headEnd type="none" w="med" len="med"/>
                      <a:tailEnd type="none" w="med" len="med"/>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r>
              <a:tr h="834430">
                <a:tc>
                  <a:txBody>
                    <a:bodyPr/>
                    <a:lstStyle/>
                    <a:p>
                      <a:pPr marL="36000" algn="ctr" fontAlgn="ctr"/>
                      <a:r>
                        <a:rPr lang="ja-JP" altLang="en-US" sz="1400" b="0" i="0" u="none" strike="noStrike" dirty="0" smtClean="0">
                          <a:solidFill>
                            <a:srgbClr val="000000"/>
                          </a:solidFill>
                          <a:effectLst/>
                          <a:latin typeface="+mn-ea"/>
                          <a:ea typeface="+mn-ea"/>
                        </a:rPr>
                        <a:t>③追加のリスク低減措置の実装可否</a:t>
                      </a:r>
                      <a:endParaRPr lang="ja-JP" altLang="en-US" sz="1400" b="0" i="0" u="none" strike="noStrike" dirty="0">
                        <a:solidFill>
                          <a:srgbClr val="000000"/>
                        </a:solidFill>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tc>
                  <a:txBody>
                    <a:bodyPr/>
                    <a:lstStyle/>
                    <a:p>
                      <a:endParaRPr kumimoji="1" lang="ja-JP" altLang="en-US" sz="1600"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96890">
                <a:tc>
                  <a:txBody>
                    <a:bodyPr/>
                    <a:lstStyle/>
                    <a:p>
                      <a:pPr marL="36000" algn="ctr" fontAlgn="ctr"/>
                      <a:endParaRPr lang="ja-JP" altLang="en-US" sz="1400" b="0" i="0" u="none" strike="noStrike" dirty="0" smtClean="0">
                        <a:solidFill>
                          <a:srgbClr val="000000"/>
                        </a:solidFill>
                        <a:effectLst/>
                        <a:latin typeface="+mn-ea"/>
                        <a:ea typeface="+mn-ea"/>
                      </a:endParaRPr>
                    </a:p>
                    <a:p>
                      <a:pPr marL="36000" algn="ctr" fontAlgn="ctr"/>
                      <a:r>
                        <a:rPr lang="ja-JP" altLang="en-US" sz="1400" b="0" i="0" u="none" strike="noStrike" dirty="0" smtClean="0">
                          <a:solidFill>
                            <a:srgbClr val="000000"/>
                          </a:solidFill>
                          <a:effectLst/>
                          <a:latin typeface="+mn-ea"/>
                          <a:ea typeface="+mn-ea"/>
                        </a:rPr>
                        <a:t>③リスク低減措置の機能を維持するための現場作業者への注意事項等</a:t>
                      </a:r>
                      <a:endParaRPr lang="ja-JP" altLang="en-US" sz="1400" b="0" i="0" u="none" strike="noStrike" dirty="0">
                        <a:solidFill>
                          <a:srgbClr val="000000"/>
                        </a:solidFill>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tc>
                  <a:txBody>
                    <a:bodyPr/>
                    <a:lstStyle/>
                    <a:p>
                      <a:endParaRPr lang="ja-JP" altLang="en-US" sz="1600" dirty="0" smtClean="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14654">
                <a:tc>
                  <a:txBody>
                    <a:bodyPr/>
                    <a:lstStyle/>
                    <a:p>
                      <a:pPr marL="36000" algn="ctr" fontAlgn="ctr"/>
                      <a:r>
                        <a:rPr lang="ja-JP" altLang="en-US" sz="1400" b="0" i="0" u="none" strike="noStrike" dirty="0" smtClean="0">
                          <a:solidFill>
                            <a:srgbClr val="000000"/>
                          </a:solidFill>
                          <a:effectLst/>
                          <a:latin typeface="+mn-ea"/>
                          <a:ea typeface="+mn-ea"/>
                        </a:rPr>
                        <a:t>③その他、生産開始後の現場作業者に特に伝えておくべき事項</a:t>
                      </a:r>
                      <a:endParaRPr lang="ja-JP" altLang="en-US" sz="1400" b="0" i="0" u="none" strike="noStrike" dirty="0">
                        <a:solidFill>
                          <a:srgbClr val="000000"/>
                        </a:solidFill>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tc>
                  <a:txBody>
                    <a:bodyPr/>
                    <a:lstStyle/>
                    <a:p>
                      <a:endParaRPr lang="ja-JP" altLang="en-US" sz="1600" dirty="0" smtClean="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dirty="0" smtClean="0"/>
              <a:t>実施シートに記入</a:t>
            </a:r>
            <a:endParaRPr lang="ja-JP" altLang="en-US" dirty="0"/>
          </a:p>
        </p:txBody>
      </p:sp>
      <p:sp>
        <p:nvSpPr>
          <p:cNvPr id="6" name="テキスト ボックス 5"/>
          <p:cNvSpPr txBox="1"/>
          <p:nvPr/>
        </p:nvSpPr>
        <p:spPr>
          <a:xfrm>
            <a:off x="2903456" y="1668965"/>
            <a:ext cx="5759778" cy="4770537"/>
          </a:xfrm>
          <a:prstGeom prst="rect">
            <a:avLst/>
          </a:prstGeom>
          <a:noFill/>
        </p:spPr>
        <p:txBody>
          <a:bodyPr wrap="square" rtlCol="0">
            <a:spAutoFit/>
          </a:bodyPr>
          <a:lstStyle/>
          <a:p>
            <a:pPr marL="288000" indent="-288000"/>
            <a:r>
              <a:rPr lang="ja-JP" altLang="en-US" sz="1600" dirty="0"/>
              <a:t>イ～ニ</a:t>
            </a:r>
            <a:r>
              <a:rPr lang="ja-JP" altLang="en-US" sz="1600" dirty="0" smtClean="0"/>
              <a:t>）いずれ</a:t>
            </a:r>
            <a:r>
              <a:rPr lang="ja-JP" altLang="en-US" sz="1600" dirty="0"/>
              <a:t>のリスク低減措置もリスクレベルは低減</a:t>
            </a:r>
            <a:r>
              <a:rPr lang="ja-JP" altLang="en-US" sz="1600" dirty="0" smtClean="0"/>
              <a:t>し、既存</a:t>
            </a:r>
            <a:r>
              <a:rPr lang="ja-JP" altLang="en-US" sz="1600" dirty="0"/>
              <a:t>のリスク低減措置などと干渉しあうこともない</a:t>
            </a:r>
            <a:r>
              <a:rPr lang="ja-JP" altLang="en-US" sz="1600" dirty="0" smtClean="0"/>
              <a:t>ので、実装</a:t>
            </a:r>
            <a:r>
              <a:rPr lang="ja-JP" altLang="en-US" sz="1600" dirty="0"/>
              <a:t>可能で</a:t>
            </a:r>
            <a:r>
              <a:rPr lang="ja-JP" altLang="en-US" sz="1600" dirty="0" smtClean="0"/>
              <a:t>ある</a:t>
            </a:r>
            <a:r>
              <a:rPr lang="ja-JP" altLang="en-US" sz="1600" dirty="0"/>
              <a:t>。</a:t>
            </a:r>
            <a:endParaRPr lang="ja-JP" altLang="en-US" sz="1600" dirty="0" smtClean="0"/>
          </a:p>
          <a:p>
            <a:pPr marL="288000" indent="-288000"/>
            <a:endParaRPr lang="ja-JP" altLang="en-US" sz="1600" dirty="0"/>
          </a:p>
          <a:p>
            <a:pPr marL="288000" indent="-288000"/>
            <a:r>
              <a:rPr lang="ja-JP" altLang="en-US" sz="1600" dirty="0" smtClean="0"/>
              <a:t>イ、ハ）インターロック</a:t>
            </a:r>
            <a:r>
              <a:rPr lang="ja-JP" altLang="en-US" sz="1600" dirty="0"/>
              <a:t>について</a:t>
            </a:r>
            <a:r>
              <a:rPr lang="ja-JP" altLang="en-US" sz="1600" dirty="0" smtClean="0"/>
              <a:t>は、センサー</a:t>
            </a:r>
            <a:r>
              <a:rPr lang="ja-JP" altLang="en-US" sz="1600" dirty="0"/>
              <a:t>や駆動部の外観点検を</a:t>
            </a:r>
            <a:r>
              <a:rPr lang="ja-JP" altLang="en-US" sz="1600" dirty="0" smtClean="0"/>
              <a:t>行う。また、○か月</a:t>
            </a:r>
            <a:r>
              <a:rPr lang="ja-JP" altLang="en-US" sz="1600" dirty="0"/>
              <a:t>に</a:t>
            </a:r>
            <a:r>
              <a:rPr lang="en-US" altLang="ja-JP" sz="1600" dirty="0"/>
              <a:t>1</a:t>
            </a:r>
            <a:r>
              <a:rPr lang="ja-JP" altLang="en-US" sz="1600" dirty="0"/>
              <a:t>回の頻度でインターロックの動作確認を</a:t>
            </a:r>
            <a:r>
              <a:rPr lang="ja-JP" altLang="en-US" sz="1600" dirty="0" smtClean="0"/>
              <a:t>行う。</a:t>
            </a:r>
            <a:endParaRPr lang="ja-JP" altLang="en-US" sz="1600" dirty="0"/>
          </a:p>
          <a:p>
            <a:pPr marL="288000" indent="-288000"/>
            <a:r>
              <a:rPr lang="ja-JP" altLang="en-US" sz="1600" dirty="0"/>
              <a:t>ロ</a:t>
            </a:r>
            <a:r>
              <a:rPr lang="ja-JP" altLang="en-US" sz="1600" dirty="0" smtClean="0"/>
              <a:t>）</a:t>
            </a:r>
            <a:r>
              <a:rPr lang="en-US" altLang="ja-JP" sz="1600" dirty="0" smtClean="0"/>
              <a:t>V109</a:t>
            </a:r>
            <a:r>
              <a:rPr lang="ja-JP" altLang="en-US" sz="1600" dirty="0"/>
              <a:t>について</a:t>
            </a:r>
            <a:r>
              <a:rPr lang="ja-JP" altLang="en-US" sz="1600" dirty="0" smtClean="0"/>
              <a:t>は、○か月</a:t>
            </a:r>
            <a:r>
              <a:rPr lang="ja-JP" altLang="en-US" sz="1600" dirty="0"/>
              <a:t>に</a:t>
            </a:r>
            <a:r>
              <a:rPr lang="en-US" altLang="ja-JP" sz="1600" dirty="0"/>
              <a:t>1</a:t>
            </a:r>
            <a:r>
              <a:rPr lang="ja-JP" altLang="en-US" sz="1600" dirty="0"/>
              <a:t>回の頻度で</a:t>
            </a:r>
            <a:r>
              <a:rPr lang="en-US" altLang="ja-JP" sz="1600" dirty="0"/>
              <a:t>V109</a:t>
            </a:r>
            <a:r>
              <a:rPr lang="ja-JP" altLang="en-US" sz="1600" dirty="0"/>
              <a:t>の漏れ試験を</a:t>
            </a:r>
            <a:r>
              <a:rPr lang="ja-JP" altLang="en-US" sz="1600" dirty="0" smtClean="0"/>
              <a:t>行う。</a:t>
            </a:r>
            <a:endParaRPr lang="ja-JP" altLang="en-US" sz="1600" dirty="0"/>
          </a:p>
          <a:p>
            <a:pPr marL="288000" indent="-288000"/>
            <a:r>
              <a:rPr lang="ja-JP" altLang="en-US" sz="1600" dirty="0"/>
              <a:t>ニ</a:t>
            </a:r>
            <a:r>
              <a:rPr lang="ja-JP" altLang="en-US" sz="1600" dirty="0" smtClean="0"/>
              <a:t>）爆発</a:t>
            </a:r>
            <a:r>
              <a:rPr lang="ja-JP" altLang="en-US" sz="1600" dirty="0"/>
              <a:t>放散口について</a:t>
            </a:r>
            <a:r>
              <a:rPr lang="ja-JP" altLang="en-US" sz="1600" dirty="0" smtClean="0"/>
              <a:t>は、日常</a:t>
            </a:r>
            <a:r>
              <a:rPr lang="ja-JP" altLang="en-US" sz="1600" dirty="0"/>
              <a:t>の点検で目視により外観に異常がないか確認</a:t>
            </a:r>
            <a:r>
              <a:rPr lang="ja-JP" altLang="en-US" sz="1600" dirty="0" smtClean="0"/>
              <a:t>する。また、○か月</a:t>
            </a:r>
            <a:r>
              <a:rPr lang="ja-JP" altLang="en-US" sz="1600" dirty="0"/>
              <a:t>に</a:t>
            </a:r>
            <a:r>
              <a:rPr lang="en-US" altLang="ja-JP" sz="1600" dirty="0"/>
              <a:t>1</a:t>
            </a:r>
            <a:r>
              <a:rPr lang="ja-JP" altLang="en-US" sz="1600" dirty="0"/>
              <a:t>回の頻度で損傷などがないことを確認</a:t>
            </a:r>
            <a:r>
              <a:rPr lang="ja-JP" altLang="en-US" sz="1600" dirty="0" smtClean="0"/>
              <a:t>する。</a:t>
            </a:r>
            <a:endParaRPr lang="ja-JP" altLang="en-US" sz="1600" dirty="0"/>
          </a:p>
          <a:p>
            <a:pPr marL="288000" indent="-288000"/>
            <a:endParaRPr lang="ja-JP" altLang="en-US" sz="1600" dirty="0" smtClean="0"/>
          </a:p>
          <a:p>
            <a:pPr marL="288000" indent="-288000"/>
            <a:r>
              <a:rPr lang="ja-JP" altLang="en-US" sz="1600" dirty="0" smtClean="0"/>
              <a:t>残留</a:t>
            </a:r>
            <a:r>
              <a:rPr lang="ja-JP" altLang="en-US" sz="1600" dirty="0"/>
              <a:t>リスクの有無の確認：　</a:t>
            </a:r>
            <a:r>
              <a:rPr lang="en-US" altLang="ja-JP" sz="1600" dirty="0" smtClean="0"/>
              <a:t>[</a:t>
            </a:r>
            <a:r>
              <a:rPr lang="ja-JP" altLang="en-US" sz="1600" dirty="0" smtClean="0"/>
              <a:t>有</a:t>
            </a:r>
            <a:r>
              <a:rPr lang="en-US" altLang="ja-JP" sz="1600" dirty="0" smtClean="0"/>
              <a:t>]</a:t>
            </a:r>
            <a:r>
              <a:rPr lang="ja-JP" altLang="en-US" sz="1600" dirty="0"/>
              <a:t>　・　無</a:t>
            </a:r>
          </a:p>
          <a:p>
            <a:pPr marL="288000" indent="-288000"/>
            <a:r>
              <a:rPr lang="ja-JP" altLang="en-US" sz="1600" dirty="0"/>
              <a:t>残留リスクへの対応方法：本作業において粉</a:t>
            </a:r>
            <a:r>
              <a:rPr lang="ja-JP" altLang="en-US" sz="1600" dirty="0" err="1"/>
              <a:t>じん</a:t>
            </a:r>
            <a:r>
              <a:rPr lang="ja-JP" altLang="en-US" sz="1600" dirty="0"/>
              <a:t>爆発の可能性があること</a:t>
            </a:r>
            <a:r>
              <a:rPr lang="ja-JP" altLang="en-US" sz="1600" dirty="0" smtClean="0"/>
              <a:t>と、実装</a:t>
            </a:r>
            <a:r>
              <a:rPr lang="ja-JP" altLang="en-US" sz="1600" dirty="0"/>
              <a:t>されているリスク低減措置及びその実装理由をマニュアルなどに明示するととも</a:t>
            </a:r>
            <a:r>
              <a:rPr lang="ja-JP" altLang="en-US" sz="1600" dirty="0" smtClean="0"/>
              <a:t>に、定期的</a:t>
            </a:r>
            <a:r>
              <a:rPr lang="ja-JP" altLang="en-US" sz="1600" dirty="0"/>
              <a:t>に作業者への教育を</a:t>
            </a:r>
            <a:r>
              <a:rPr lang="ja-JP" altLang="en-US" sz="1600" dirty="0" smtClean="0"/>
              <a:t>行う。</a:t>
            </a:r>
          </a:p>
          <a:p>
            <a:pPr marL="288000"/>
            <a:r>
              <a:rPr lang="ja-JP" altLang="en-US" sz="1600" dirty="0" smtClean="0"/>
              <a:t>点検</a:t>
            </a:r>
            <a:r>
              <a:rPr lang="ja-JP" altLang="en-US" sz="1600" dirty="0"/>
              <a:t>記録などのルール及び管理規則や記録を確認</a:t>
            </a:r>
            <a:r>
              <a:rPr lang="ja-JP" altLang="en-US" sz="1600" dirty="0" smtClean="0"/>
              <a:t>する。</a:t>
            </a:r>
            <a:endParaRPr lang="ja-JP" altLang="en-US" sz="1600" dirty="0"/>
          </a:p>
        </p:txBody>
      </p:sp>
    </p:spTree>
    <p:extLst>
      <p:ext uri="{BB962C8B-B14F-4D97-AF65-F5344CB8AC3E}">
        <p14:creationId xmlns:p14="http://schemas.microsoft.com/office/powerpoint/2010/main" val="514202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376408" y="4128587"/>
            <a:ext cx="7555037" cy="1938992"/>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リスクアセスメント等実施で</a:t>
            </a:r>
            <a:r>
              <a:rPr lang="ja-JP" altLang="en-US" sz="2000" dirty="0" smtClean="0"/>
              <a:t>は、できる</a:t>
            </a:r>
            <a:r>
              <a:rPr lang="ja-JP" altLang="en-US" sz="2000" dirty="0"/>
              <a:t>限り網羅的に引き金事象を特定</a:t>
            </a:r>
            <a:r>
              <a:rPr lang="ja-JP" altLang="en-US" sz="2000" dirty="0" smtClean="0"/>
              <a:t>し、シナリオ</a:t>
            </a:r>
            <a:r>
              <a:rPr lang="ja-JP" altLang="en-US" sz="2000" dirty="0"/>
              <a:t>を検討する必要があります</a:t>
            </a:r>
            <a:r>
              <a:rPr lang="ja-JP" altLang="en-US" sz="2000" dirty="0" smtClean="0"/>
              <a:t>が、一度</a:t>
            </a:r>
            <a:r>
              <a:rPr lang="ja-JP" altLang="en-US" sz="2000" dirty="0"/>
              <a:t>にすべての対象について実施</a:t>
            </a:r>
            <a:r>
              <a:rPr lang="ja-JP" altLang="en-US" sz="2000" dirty="0" smtClean="0"/>
              <a:t>するのは難しい場合もあります。その都度、対象</a:t>
            </a:r>
            <a:r>
              <a:rPr lang="ja-JP" altLang="en-US" sz="2000" dirty="0"/>
              <a:t>を絞り込むなど</a:t>
            </a:r>
            <a:r>
              <a:rPr lang="ja-JP" altLang="en-US" sz="2000" dirty="0" smtClean="0"/>
              <a:t>して、継続的にリスクアセスメント</a:t>
            </a:r>
            <a:r>
              <a:rPr lang="ja-JP" altLang="en-US" sz="2000" dirty="0"/>
              <a:t>等を実施し（</a:t>
            </a:r>
            <a:r>
              <a:rPr lang="en-US" altLang="ja-JP" sz="2000" dirty="0"/>
              <a:t>PDCA</a:t>
            </a:r>
            <a:r>
              <a:rPr lang="ja-JP" altLang="en-US" sz="2000" dirty="0"/>
              <a:t>サイクルを回し</a:t>
            </a:r>
            <a:r>
              <a:rPr lang="ja-JP" altLang="en-US" sz="2000" dirty="0" smtClean="0"/>
              <a:t>）、少し</a:t>
            </a:r>
            <a:r>
              <a:rPr lang="ja-JP" altLang="en-US" sz="2000" dirty="0"/>
              <a:t>ずつでもリスクを下げていくという姿勢が大事</a:t>
            </a:r>
            <a:r>
              <a:rPr lang="ja-JP" altLang="en-US" sz="2000" dirty="0" smtClean="0"/>
              <a:t>です。</a:t>
            </a:r>
            <a:endParaRPr lang="ja-JP" altLang="en-US" sz="2000" dirty="0"/>
          </a:p>
        </p:txBody>
      </p:sp>
      <p:sp>
        <p:nvSpPr>
          <p:cNvPr id="2" name="タイトル 1"/>
          <p:cNvSpPr>
            <a:spLocks noGrp="1"/>
          </p:cNvSpPr>
          <p:nvPr>
            <p:ph type="title"/>
          </p:nvPr>
        </p:nvSpPr>
        <p:spPr>
          <a:xfrm>
            <a:off x="1376313" y="624110"/>
            <a:ext cx="7158087" cy="1623790"/>
          </a:xfrm>
        </p:spPr>
        <p:txBody>
          <a:bodyPr>
            <a:normAutofit fontScale="90000"/>
          </a:bodyPr>
          <a:lstStyle/>
          <a:p>
            <a:pPr algn="ctr"/>
            <a:r>
              <a:rPr lang="en-US" altLang="ja-JP" sz="4000" dirty="0" smtClean="0"/>
              <a:t>STEP2</a:t>
            </a:r>
            <a:br>
              <a:rPr lang="en-US" altLang="ja-JP" sz="4000" dirty="0" smtClean="0"/>
            </a:br>
            <a:r>
              <a:rPr lang="ja-JP" altLang="en-US" dirty="0" smtClean="0"/>
              <a:t>リスクアセスメント</a:t>
            </a:r>
            <a:r>
              <a:rPr lang="ja-JP" altLang="en-US" dirty="0"/>
              <a:t>等の実施</a:t>
            </a:r>
            <a:br>
              <a:rPr lang="ja-JP" altLang="en-US" dirty="0"/>
            </a:br>
            <a:r>
              <a:rPr lang="ja-JP" altLang="en-US" sz="2200" dirty="0" smtClean="0"/>
              <a:t>④　①～③の繰り返しによるリスクアセスメント等の実施</a:t>
            </a:r>
            <a:endParaRPr kumimoji="1" lang="ja-JP" altLang="en-US" sz="1800" dirty="0"/>
          </a:p>
        </p:txBody>
      </p:sp>
      <p:sp>
        <p:nvSpPr>
          <p:cNvPr id="3" name="コンテンツ プレースホルダー 3"/>
          <p:cNvSpPr>
            <a:spLocks noGrp="1"/>
          </p:cNvSpPr>
          <p:nvPr>
            <p:ph idx="1"/>
          </p:nvPr>
        </p:nvSpPr>
        <p:spPr>
          <a:xfrm>
            <a:off x="1376313" y="2378696"/>
            <a:ext cx="7535160" cy="4276627"/>
          </a:xfrm>
        </p:spPr>
        <p:txBody>
          <a:bodyPr>
            <a:normAutofit/>
          </a:bodyPr>
          <a:lstStyle/>
          <a:p>
            <a:pPr marL="0" indent="0">
              <a:buNone/>
            </a:pPr>
            <a:r>
              <a:rPr kumimoji="1" lang="en-US" altLang="ja-JP" sz="2200" dirty="0" smtClean="0"/>
              <a:t>STEP2</a:t>
            </a:r>
            <a:r>
              <a:rPr kumimoji="1" lang="ja-JP" altLang="en-US" sz="2200" dirty="0" smtClean="0"/>
              <a:t>の①～③を繰り返します。</a:t>
            </a:r>
          </a:p>
          <a:p>
            <a:pPr marL="0" indent="0">
              <a:buNone/>
            </a:pPr>
            <a:r>
              <a:rPr lang="ja-JP" altLang="en-US" sz="2200" dirty="0" smtClean="0"/>
              <a:t>様々</a:t>
            </a:r>
            <a:r>
              <a:rPr lang="ja-JP" altLang="en-US" sz="2200" dirty="0"/>
              <a:t>な引き金事象を網羅的に特定</a:t>
            </a:r>
            <a:r>
              <a:rPr lang="ja-JP" altLang="en-US" sz="2200" dirty="0" smtClean="0"/>
              <a:t>し、プロセス</a:t>
            </a:r>
            <a:r>
              <a:rPr lang="ja-JP" altLang="en-US" sz="2200" dirty="0"/>
              <a:t>災害発生に至るシナリオを</a:t>
            </a:r>
            <a:r>
              <a:rPr lang="ja-JP" altLang="en-US" sz="2200" dirty="0" smtClean="0"/>
              <a:t>同定します。そして、それぞれ</a:t>
            </a:r>
            <a:r>
              <a:rPr lang="ja-JP" altLang="en-US" sz="2200" dirty="0"/>
              <a:t>のシナリオについて必要なリスク低減措置（ ④⑤ </a:t>
            </a:r>
            <a:r>
              <a:rPr lang="ja-JP" altLang="en-US" sz="2200" dirty="0" smtClean="0"/>
              <a:t>）を検討します。</a:t>
            </a:r>
            <a:endParaRPr lang="ja-JP" altLang="en-US" sz="2200" dirty="0"/>
          </a:p>
        </p:txBody>
      </p:sp>
    </p:spTree>
    <p:extLst>
      <p:ext uri="{BB962C8B-B14F-4D97-AF65-F5344CB8AC3E}">
        <p14:creationId xmlns:p14="http://schemas.microsoft.com/office/powerpoint/2010/main" val="663776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2" fill="hold" grpId="1" nodeType="clickEffect">
                                  <p:stCondLst>
                                    <p:cond delay="0"/>
                                  </p:stCondLst>
                                  <p:childTnLst>
                                    <p:anim calcmode="lin" valueType="num">
                                      <p:cBhvr additive="base">
                                        <p:cTn id="24" dur="500"/>
                                        <p:tgtEl>
                                          <p:spTgt spid="6"/>
                                        </p:tgtEl>
                                        <p:attrNameLst>
                                          <p:attrName>ppt_x</p:attrName>
                                        </p:attrNameLst>
                                      </p:cBhvr>
                                      <p:tavLst>
                                        <p:tav tm="0">
                                          <p:val>
                                            <p:strVal val="ppt_x"/>
                                          </p:val>
                                        </p:tav>
                                        <p:tav tm="100000">
                                          <p:val>
                                            <p:strVal val="1+ppt_w/2"/>
                                          </p:val>
                                        </p:tav>
                                      </p:tavLst>
                                    </p:anim>
                                    <p:anim calcmode="lin" valueType="num">
                                      <p:cBhvr additive="base">
                                        <p:cTn id="25" dur="500"/>
                                        <p:tgtEl>
                                          <p:spTgt spid="6"/>
                                        </p:tgtEl>
                                        <p:attrNameLst>
                                          <p:attrName>ppt_y</p:attrName>
                                        </p:attrNameLst>
                                      </p:cBhvr>
                                      <p:tavLst>
                                        <p:tav tm="0">
                                          <p:val>
                                            <p:strVal val="ppt_y"/>
                                          </p:val>
                                        </p:tav>
                                        <p:tav tm="100000">
                                          <p:val>
                                            <p:strVal val="ppt_y"/>
                                          </p:val>
                                        </p:tav>
                                      </p:tavLst>
                                    </p:anim>
                                    <p:set>
                                      <p:cBhvr>
                                        <p:cTn id="26"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3"/>
          <p:cNvSpPr>
            <a:spLocks noGrp="1"/>
          </p:cNvSpPr>
          <p:nvPr>
            <p:ph idx="1"/>
          </p:nvPr>
        </p:nvSpPr>
        <p:spPr>
          <a:xfrm>
            <a:off x="747461" y="2382981"/>
            <a:ext cx="7836816" cy="4050384"/>
          </a:xfrm>
          <a:noFill/>
        </p:spPr>
        <p:txBody>
          <a:bodyPr>
            <a:noAutofit/>
          </a:bodyPr>
          <a:lstStyle/>
          <a:p>
            <a:r>
              <a:rPr lang="ja-JP" altLang="en-US" sz="2400" dirty="0" smtClean="0"/>
              <a:t>①</a:t>
            </a:r>
            <a:r>
              <a:rPr lang="en-US" altLang="ja-JP" sz="2400" dirty="0" smtClean="0"/>
              <a:t>STEP </a:t>
            </a:r>
            <a:r>
              <a:rPr lang="en-US" altLang="ja-JP" sz="2400" dirty="0"/>
              <a:t>2</a:t>
            </a:r>
            <a:r>
              <a:rPr lang="ja-JP" altLang="ja-JP" sz="2400" dirty="0"/>
              <a:t>で作成されたシナリオ毎のリスクアセスメント等実施シート（表</a:t>
            </a:r>
            <a:r>
              <a:rPr lang="en-US" altLang="ja-JP" sz="2400" dirty="0"/>
              <a:t>2</a:t>
            </a:r>
            <a:r>
              <a:rPr lang="ja-JP" altLang="ja-JP" sz="2400" dirty="0"/>
              <a:t>）</a:t>
            </a:r>
            <a:r>
              <a:rPr lang="ja-JP" altLang="ja-JP" sz="2400" dirty="0" smtClean="0"/>
              <a:t>を</a:t>
            </a:r>
            <a:r>
              <a:rPr lang="ja-JP" altLang="en-US" sz="2400" dirty="0" smtClean="0"/>
              <a:t>１</a:t>
            </a:r>
            <a:r>
              <a:rPr lang="ja-JP" altLang="ja-JP" sz="2400" dirty="0" smtClean="0"/>
              <a:t>つ</a:t>
            </a:r>
            <a:r>
              <a:rPr lang="ja-JP" altLang="ja-JP" sz="2400" dirty="0"/>
              <a:t>のリスクアセスメント等結果シート（表</a:t>
            </a:r>
            <a:r>
              <a:rPr lang="en-US" altLang="ja-JP" sz="2400" dirty="0"/>
              <a:t>3</a:t>
            </a:r>
            <a:r>
              <a:rPr lang="ja-JP" altLang="ja-JP" sz="2400" dirty="0"/>
              <a:t>）に</a:t>
            </a:r>
            <a:r>
              <a:rPr lang="ja-JP" altLang="ja-JP" sz="2400" dirty="0" smtClean="0"/>
              <a:t>まとめ</a:t>
            </a:r>
            <a:r>
              <a:rPr lang="ja-JP" altLang="en-US" sz="2400" dirty="0" smtClean="0"/>
              <a:t>ます</a:t>
            </a:r>
            <a:r>
              <a:rPr lang="ja-JP" altLang="en-US" sz="2400" dirty="0"/>
              <a:t>。</a:t>
            </a:r>
            <a:endParaRPr lang="ja-JP" altLang="ja-JP" sz="2400" dirty="0"/>
          </a:p>
          <a:p>
            <a:r>
              <a:rPr lang="ja-JP" altLang="ja-JP" sz="2400" dirty="0" smtClean="0"/>
              <a:t>リスクレベル</a:t>
            </a:r>
            <a:r>
              <a:rPr lang="ja-JP" altLang="ja-JP" sz="2400" dirty="0"/>
              <a:t>が高い（</a:t>
            </a:r>
            <a:r>
              <a:rPr lang="en-US" altLang="ja-JP" sz="2400" dirty="0" err="1"/>
              <a:t>Ⅲ→Ⅱ→Ⅰ</a:t>
            </a:r>
            <a:r>
              <a:rPr lang="ja-JP" altLang="ja-JP" sz="2400" dirty="0" smtClean="0"/>
              <a:t>）シナリオ</a:t>
            </a:r>
            <a:r>
              <a:rPr lang="ja-JP" altLang="ja-JP" sz="2400" dirty="0"/>
              <a:t>から順番</a:t>
            </a:r>
            <a:r>
              <a:rPr lang="ja-JP" altLang="ja-JP" sz="2400" dirty="0" smtClean="0"/>
              <a:t>に</a:t>
            </a:r>
            <a:r>
              <a:rPr lang="ja-JP" altLang="en-US" sz="2400" dirty="0" smtClean="0"/>
              <a:t>実装すべきリスク低減措置を検討します。</a:t>
            </a:r>
            <a:endParaRPr lang="en-US" altLang="ja-JP" sz="2400" dirty="0" smtClean="0"/>
          </a:p>
          <a:p>
            <a:r>
              <a:rPr lang="en-US" altLang="ja-JP" sz="2400" dirty="0" smtClean="0"/>
              <a:t>②</a:t>
            </a:r>
            <a:r>
              <a:rPr lang="ja-JP" altLang="en-US" sz="2400" dirty="0" smtClean="0"/>
              <a:t>優先順位にしたがい、</a:t>
            </a:r>
            <a:r>
              <a:rPr lang="ja-JP" altLang="ja-JP" sz="2400" dirty="0" smtClean="0"/>
              <a:t>技術面</a:t>
            </a:r>
            <a:r>
              <a:rPr lang="ja-JP" altLang="en-US" sz="2400" dirty="0" smtClean="0"/>
              <a:t>・</a:t>
            </a:r>
            <a:r>
              <a:rPr lang="ja-JP" altLang="ja-JP" sz="2400" dirty="0" smtClean="0"/>
              <a:t>コスト面</a:t>
            </a:r>
            <a:r>
              <a:rPr lang="ja-JP" altLang="ja-JP" sz="2400" dirty="0"/>
              <a:t>などを総合的に判断</a:t>
            </a:r>
            <a:r>
              <a:rPr lang="ja-JP" altLang="ja-JP" sz="2400" dirty="0" smtClean="0"/>
              <a:t>し</a:t>
            </a:r>
            <a:r>
              <a:rPr lang="ja-JP" altLang="en-US" sz="2400" dirty="0" smtClean="0"/>
              <a:t>、</a:t>
            </a:r>
            <a:r>
              <a:rPr lang="ja-JP" altLang="ja-JP" sz="2400" dirty="0" smtClean="0"/>
              <a:t>リスク</a:t>
            </a:r>
            <a:r>
              <a:rPr lang="ja-JP" altLang="ja-JP" sz="2400" dirty="0"/>
              <a:t>低減措置を</a:t>
            </a:r>
            <a:r>
              <a:rPr lang="ja-JP" altLang="ja-JP" sz="2400" dirty="0" smtClean="0"/>
              <a:t>決定</a:t>
            </a:r>
            <a:r>
              <a:rPr lang="ja-JP" altLang="en-US" sz="2400" dirty="0" smtClean="0"/>
              <a:t>しま</a:t>
            </a:r>
            <a:r>
              <a:rPr lang="ja-JP" altLang="ja-JP" sz="2400" dirty="0" smtClean="0"/>
              <a:t>す</a:t>
            </a:r>
            <a:r>
              <a:rPr lang="ja-JP" altLang="en-US" sz="2400" dirty="0" smtClean="0"/>
              <a:t>。</a:t>
            </a:r>
            <a:endParaRPr lang="ja-JP" altLang="ja-JP" sz="2400" dirty="0"/>
          </a:p>
          <a:p>
            <a:pPr marL="0" indent="0">
              <a:buNone/>
            </a:pPr>
            <a:endParaRPr lang="ja-JP" altLang="ja-JP" dirty="0"/>
          </a:p>
        </p:txBody>
      </p:sp>
      <p:sp>
        <p:nvSpPr>
          <p:cNvPr id="2" name="タイトル 1"/>
          <p:cNvSpPr>
            <a:spLocks noGrp="1"/>
          </p:cNvSpPr>
          <p:nvPr>
            <p:ph type="title"/>
          </p:nvPr>
        </p:nvSpPr>
        <p:spPr>
          <a:xfrm>
            <a:off x="1945201" y="624109"/>
            <a:ext cx="6589199" cy="728441"/>
          </a:xfrm>
        </p:spPr>
        <p:txBody>
          <a:bodyPr>
            <a:normAutofit/>
          </a:bodyPr>
          <a:lstStyle/>
          <a:p>
            <a:pPr algn="ctr"/>
            <a:r>
              <a:rPr lang="en-US" altLang="ja-JP" sz="4000" dirty="0" smtClean="0"/>
              <a:t>STEP3</a:t>
            </a:r>
            <a:r>
              <a:rPr lang="ja-JP" altLang="en-US" dirty="0" smtClean="0"/>
              <a:t>リスク低減対策の決定</a:t>
            </a:r>
            <a:endParaRPr kumimoji="1" lang="ja-JP" altLang="en-US" dirty="0"/>
          </a:p>
        </p:txBody>
      </p:sp>
      <p:sp>
        <p:nvSpPr>
          <p:cNvPr id="6" name="テキスト ボックス 5"/>
          <p:cNvSpPr txBox="1"/>
          <p:nvPr/>
        </p:nvSpPr>
        <p:spPr>
          <a:xfrm>
            <a:off x="1103131" y="3592565"/>
            <a:ext cx="7555037" cy="1631216"/>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　複数</a:t>
            </a:r>
            <a:r>
              <a:rPr lang="ja-JP" altLang="en-US" sz="2000" dirty="0"/>
              <a:t>のシナリオについて実施シートが作成された</a:t>
            </a:r>
            <a:r>
              <a:rPr lang="ja-JP" altLang="en-US" sz="2000" dirty="0" smtClean="0"/>
              <a:t>場合、それぞれ</a:t>
            </a:r>
            <a:r>
              <a:rPr lang="ja-JP" altLang="en-US" sz="2000" dirty="0"/>
              <a:t>を横置きの一覧表にまとめること</a:t>
            </a:r>
            <a:r>
              <a:rPr lang="ja-JP" altLang="en-US" sz="2000" dirty="0" smtClean="0"/>
              <a:t>で、全体</a:t>
            </a:r>
            <a:r>
              <a:rPr lang="ja-JP" altLang="en-US" sz="2000" dirty="0"/>
              <a:t>を見渡したリスク低減措置の検討を行うことが</a:t>
            </a:r>
            <a:r>
              <a:rPr lang="ja-JP" altLang="en-US" sz="2000" dirty="0" smtClean="0"/>
              <a:t>できます。</a:t>
            </a:r>
            <a:endParaRPr lang="ja-JP" altLang="en-US" sz="2000" dirty="0"/>
          </a:p>
          <a:p>
            <a:r>
              <a:rPr lang="ja-JP" altLang="en-US" sz="2000" dirty="0" smtClean="0"/>
              <a:t>　シナリオ</a:t>
            </a:r>
            <a:r>
              <a:rPr lang="ja-JP" altLang="en-US" sz="2000" dirty="0"/>
              <a:t>毎のリスクレベル判定のばらつきなどが</a:t>
            </a:r>
            <a:r>
              <a:rPr lang="ja-JP" altLang="en-US" sz="2000" dirty="0" smtClean="0"/>
              <a:t>あれば、必要</a:t>
            </a:r>
            <a:r>
              <a:rPr lang="ja-JP" altLang="en-US" sz="2000" dirty="0"/>
              <a:t>に応じて修正</a:t>
            </a:r>
            <a:r>
              <a:rPr lang="ja-JP" altLang="en-US" sz="2000" dirty="0" smtClean="0"/>
              <a:t>します。</a:t>
            </a:r>
            <a:endParaRPr lang="ja-JP" altLang="en-US" sz="2000" dirty="0"/>
          </a:p>
        </p:txBody>
      </p:sp>
      <p:sp>
        <p:nvSpPr>
          <p:cNvPr id="7" name="テキスト ボックス 6"/>
          <p:cNvSpPr txBox="1"/>
          <p:nvPr/>
        </p:nvSpPr>
        <p:spPr>
          <a:xfrm>
            <a:off x="1103131" y="5223781"/>
            <a:ext cx="7555037" cy="707886"/>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複数</a:t>
            </a:r>
            <a:r>
              <a:rPr lang="ja-JP" altLang="en-US" sz="2000" dirty="0"/>
              <a:t>のシナリオに対して同一のリスク低減措置が提案されている場合に</a:t>
            </a:r>
            <a:r>
              <a:rPr lang="ja-JP" altLang="en-US" sz="2000" dirty="0" smtClean="0"/>
              <a:t>は、まとめて</a:t>
            </a:r>
            <a:r>
              <a:rPr lang="ja-JP" altLang="en-US" sz="2000" dirty="0"/>
              <a:t>実装することが</a:t>
            </a:r>
            <a:r>
              <a:rPr lang="ja-JP" altLang="en-US" sz="2000" dirty="0" smtClean="0"/>
              <a:t>できます。</a:t>
            </a:r>
            <a:endParaRPr lang="ja-JP" altLang="en-US" sz="2000" dirty="0"/>
          </a:p>
        </p:txBody>
      </p:sp>
    </p:spTree>
    <p:extLst>
      <p:ext uri="{BB962C8B-B14F-4D97-AF65-F5344CB8AC3E}">
        <p14:creationId xmlns:p14="http://schemas.microsoft.com/office/powerpoint/2010/main" val="2786213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2" fill="hold" grpId="1" nodeType="clickEffect">
                                  <p:stCondLst>
                                    <p:cond delay="0"/>
                                  </p:stCondLst>
                                  <p:childTnLst>
                                    <p:anim calcmode="lin" valueType="num">
                                      <p:cBhvr additive="base">
                                        <p:cTn id="18" dur="500"/>
                                        <p:tgtEl>
                                          <p:spTgt spid="6"/>
                                        </p:tgtEl>
                                        <p:attrNameLst>
                                          <p:attrName>ppt_x</p:attrName>
                                        </p:attrNameLst>
                                      </p:cBhvr>
                                      <p:tavLst>
                                        <p:tav tm="0">
                                          <p:val>
                                            <p:strVal val="ppt_x"/>
                                          </p:val>
                                        </p:tav>
                                        <p:tav tm="100000">
                                          <p:val>
                                            <p:strVal val="1+ppt_w/2"/>
                                          </p:val>
                                        </p:tav>
                                      </p:tavLst>
                                    </p:anim>
                                    <p:anim calcmode="lin" valueType="num">
                                      <p:cBhvr additive="base">
                                        <p:cTn id="19" dur="500"/>
                                        <p:tgtEl>
                                          <p:spTgt spid="6"/>
                                        </p:tgtEl>
                                        <p:attrNameLst>
                                          <p:attrName>ppt_y</p:attrName>
                                        </p:attrNameLst>
                                      </p:cBhvr>
                                      <p:tavLst>
                                        <p:tav tm="0">
                                          <p:val>
                                            <p:strVal val="ppt_y"/>
                                          </p:val>
                                        </p:tav>
                                        <p:tav tm="100000">
                                          <p:val>
                                            <p:strVal val="ppt_y"/>
                                          </p:val>
                                        </p:tav>
                                      </p:tavLst>
                                    </p:anim>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 calcmode="lin" valueType="num">
                                      <p:cBhvr additive="base">
                                        <p:cTn id="25" dur="500" fill="hold"/>
                                        <p:tgtEl>
                                          <p:spTgt spid="5">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anim calcmode="lin" valueType="num">
                                      <p:cBhvr additive="base">
                                        <p:cTn id="31" dur="5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1+#ppt_w/2"/>
                                          </p:val>
                                        </p:tav>
                                        <p:tav tm="100000">
                                          <p:val>
                                            <p:strVal val="#ppt_x"/>
                                          </p:val>
                                        </p:tav>
                                      </p:tavLst>
                                    </p:anim>
                                    <p:anim calcmode="lin" valueType="num">
                                      <p:cBhvr additive="base">
                                        <p:cTn id="3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xit" presetSubtype="2" fill="hold" grpId="1" nodeType="clickEffect">
                                  <p:stCondLst>
                                    <p:cond delay="0"/>
                                  </p:stCondLst>
                                  <p:childTnLst>
                                    <p:anim calcmode="lin" valueType="num">
                                      <p:cBhvr additive="base">
                                        <p:cTn id="42" dur="500"/>
                                        <p:tgtEl>
                                          <p:spTgt spid="7"/>
                                        </p:tgtEl>
                                        <p:attrNameLst>
                                          <p:attrName>ppt_x</p:attrName>
                                        </p:attrNameLst>
                                      </p:cBhvr>
                                      <p:tavLst>
                                        <p:tav tm="0">
                                          <p:val>
                                            <p:strVal val="ppt_x"/>
                                          </p:val>
                                        </p:tav>
                                        <p:tav tm="100000">
                                          <p:val>
                                            <p:strVal val="1+ppt_w/2"/>
                                          </p:val>
                                        </p:tav>
                                      </p:tavLst>
                                    </p:anim>
                                    <p:anim calcmode="lin" valueType="num">
                                      <p:cBhvr additive="base">
                                        <p:cTn id="43" dur="500"/>
                                        <p:tgtEl>
                                          <p:spTgt spid="7"/>
                                        </p:tgtEl>
                                        <p:attrNameLst>
                                          <p:attrName>ppt_y</p:attrName>
                                        </p:attrNameLst>
                                      </p:cBhvr>
                                      <p:tavLst>
                                        <p:tav tm="0">
                                          <p:val>
                                            <p:strVal val="ppt_y"/>
                                          </p:val>
                                        </p:tav>
                                        <p:tav tm="100000">
                                          <p:val>
                                            <p:strVal val="ppt_y"/>
                                          </p:val>
                                        </p:tav>
                                      </p:tavLst>
                                    </p:anim>
                                    <p:set>
                                      <p:cBhvr>
                                        <p:cTn id="44"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animBg="1"/>
      <p:bldP spid="6" grpId="1" animBg="1"/>
      <p:bldP spid="7" grpId="0" animBg="1"/>
      <p:bldP spid="7"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844003965"/>
              </p:ext>
            </p:extLst>
          </p:nvPr>
        </p:nvGraphicFramePr>
        <p:xfrm>
          <a:off x="1064785" y="719516"/>
          <a:ext cx="7434207" cy="5829957"/>
        </p:xfrm>
        <a:graphic>
          <a:graphicData uri="http://schemas.openxmlformats.org/drawingml/2006/table">
            <a:tbl>
              <a:tblPr>
                <a:tableStyleId>{616DA210-FB5B-4158-B5E0-FEB733F419BA}</a:tableStyleId>
              </a:tblPr>
              <a:tblGrid>
                <a:gridCol w="197027"/>
                <a:gridCol w="168552"/>
                <a:gridCol w="514082"/>
                <a:gridCol w="514082"/>
                <a:gridCol w="514082"/>
                <a:gridCol w="353959"/>
                <a:gridCol w="227545"/>
                <a:gridCol w="227545"/>
                <a:gridCol w="227545"/>
                <a:gridCol w="227545"/>
                <a:gridCol w="227545"/>
                <a:gridCol w="244399"/>
                <a:gridCol w="598358"/>
                <a:gridCol w="246506"/>
                <a:gridCol w="246506"/>
                <a:gridCol w="246506"/>
                <a:gridCol w="750054"/>
                <a:gridCol w="750054"/>
                <a:gridCol w="750054"/>
                <a:gridCol w="202261"/>
              </a:tblGrid>
              <a:tr h="157407">
                <a:tc rowSpan="2" gridSpan="14">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R w="12700" cmpd="sng">
                      <a:noFill/>
                    </a:lnR>
                    <a:lnT w="12700" cmpd="sng">
                      <a:noFill/>
                    </a:lnT>
                  </a:tcPr>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gridSpan="3">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T w="12700" cmpd="sng">
                      <a:noFill/>
                    </a:lnT>
                    <a:lnB w="12700" cmpd="sng">
                      <a:noFill/>
                    </a:lnB>
                  </a:tcPr>
                </a:tc>
                <a:tc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gridSpan="2">
                  <a:txBody>
                    <a:bodyPr/>
                    <a:lstStyle/>
                    <a:p>
                      <a:pPr algn="ctr" fontAlgn="ctr"/>
                      <a:r>
                        <a:rPr lang="ja-JP" altLang="en-US" sz="800" u="none" strike="noStrike">
                          <a:effectLst/>
                        </a:rPr>
                        <a:t>実施担当者と実施日</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hMerge="1">
                  <a:txBody>
                    <a:bodyPr/>
                    <a:lstStyle/>
                    <a:p>
                      <a:endParaRPr kumimoji="1" lang="ja-JP" altLang="en-US"/>
                    </a:p>
                  </a:txBody>
                  <a:tcPr/>
                </a:tc>
                <a:tc rowSpan="4">
                  <a:txBody>
                    <a:bodyPr/>
                    <a:lstStyle/>
                    <a:p>
                      <a:pPr algn="l" fontAlgn="ct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lnR w="12700" cmpd="sng">
                      <a:noFill/>
                    </a:lnR>
                    <a:lnT w="12700" cmpd="sng">
                      <a:noFill/>
                    </a:lnT>
                    <a:lnB w="12700" cmpd="sng">
                      <a:noFill/>
                    </a:lnB>
                  </a:tcPr>
                </a:tc>
              </a:tr>
              <a:tr h="114100">
                <a:tc gridSpan="14"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gridSpan="3">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T w="12700" cmpd="sng">
                      <a:noFill/>
                    </a:lnT>
                  </a:tcPr>
                </a:tc>
                <a:tc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T w="12700" cmpd="sng">
                      <a:noFill/>
                    </a:lnT>
                  </a:tcPr>
                </a:tc>
                <a:tc hMerge="1">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lnT w="12700" cmpd="sng">
                      <a:noFill/>
                    </a:lnT>
                  </a:tcPr>
                </a:tc>
                <a:tc>
                  <a:txBody>
                    <a:bodyPr/>
                    <a:lstStyle/>
                    <a:p>
                      <a:pPr algn="ctr" fontAlgn="ctr"/>
                      <a:r>
                        <a:rPr lang="ja-JP" altLang="en-US" sz="700" u="none" strike="noStrike">
                          <a:effectLst/>
                        </a:rPr>
                        <a:t>理須区一郎</a:t>
                      </a: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ctr" fontAlgn="ctr"/>
                      <a:r>
                        <a:rPr lang="ja-JP" altLang="en-US" sz="800" u="none" strike="noStrike">
                          <a:effectLst/>
                        </a:rPr>
                        <a:t>○年○月○日</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vMerge="1">
                  <a:txBody>
                    <a:bodyPr/>
                    <a:lstStyle/>
                    <a:p>
                      <a:pPr algn="l" fontAlgn="ct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lnB w="12700" cmpd="sng">
                      <a:noFill/>
                    </a:lnB>
                  </a:tcPr>
                </a:tc>
              </a:tr>
              <a:tr h="245350">
                <a:tc gridSpan="8">
                  <a:txBody>
                    <a:bodyPr/>
                    <a:lstStyle/>
                    <a:p>
                      <a:pPr algn="ctr" fontAlgn="ctr"/>
                      <a:r>
                        <a:rPr lang="ja-JP" altLang="en-US" sz="900" u="none" strike="noStrike" dirty="0">
                          <a:effectLst/>
                        </a:rPr>
                        <a:t>取り扱い物質及びプロセスに係る危険源の把握結果</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9">
                  <a:txBody>
                    <a:bodyPr/>
                    <a:lstStyle/>
                    <a:p>
                      <a:pPr algn="ctr" fontAlgn="ctr"/>
                      <a:r>
                        <a:rPr lang="ja-JP" altLang="en-US" sz="900" u="none" strike="noStrike" dirty="0">
                          <a:effectLst/>
                        </a:rPr>
                        <a:t>作業・</a:t>
                      </a:r>
                      <a:r>
                        <a:rPr lang="ja-JP" altLang="en-US" sz="900" u="none" strike="noStrike" dirty="0" smtClean="0">
                          <a:effectLst/>
                        </a:rPr>
                        <a:t>操作、設備</a:t>
                      </a:r>
                      <a:r>
                        <a:rPr lang="ja-JP" altLang="en-US" sz="900" u="none" strike="noStrike" dirty="0">
                          <a:effectLst/>
                        </a:rPr>
                        <a:t>・装置とその目的</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b"/>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vMerge="1">
                  <a:txBody>
                    <a:bodyPr/>
                    <a:lstStyle/>
                    <a:p>
                      <a:pPr algn="l" fontAlgn="ct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lnB w="12700" cmpd="sng">
                      <a:noFill/>
                    </a:lnB>
                  </a:tcPr>
                </a:tc>
              </a:tr>
              <a:tr h="243950">
                <a:tc gridSpan="8">
                  <a:txBody>
                    <a:bodyPr/>
                    <a:lstStyle/>
                    <a:p>
                      <a:pPr algn="ctr" fontAlgn="b"/>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9">
                  <a:txBody>
                    <a:bodyPr/>
                    <a:lstStyle/>
                    <a:p>
                      <a:pPr algn="ctr" fontAlgn="ctr"/>
                      <a:r>
                        <a:rPr lang="ja-JP" altLang="en-US" sz="600" u="none" strike="noStrike" dirty="0">
                          <a:effectLst/>
                        </a:rPr>
                        <a:t>　</a:t>
                      </a:r>
                      <a:endPar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u="none" strike="noStrike">
                          <a:effectLst/>
                        </a:rPr>
                        <a:t>　</a:t>
                      </a: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b"/>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vMerge="1">
                  <a:txBody>
                    <a:bodyPr/>
                    <a:lstStyle/>
                    <a:p>
                      <a:endParaRPr kumimoji="1" lang="ja-JP" altLang="en-US"/>
                    </a:p>
                  </a:txBody>
                  <a:tcPr/>
                </a:tc>
              </a:tr>
              <a:tr h="114100">
                <a:tc rowSpan="2" gridSpan="9">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gridSpan="5">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R w="12700" cmpd="sng">
                      <a:noFill/>
                    </a:lnR>
                    <a:lnB w="12700" cmpd="sng">
                      <a:noFill/>
                    </a:lnB>
                  </a:tcPr>
                </a:tc>
                <a:tc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B w="12700" cmpd="sng">
                      <a:noFill/>
                    </a:lnB>
                  </a:tcPr>
                </a:tc>
                <a:tc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lnB w="12700" cmpd="sng">
                      <a:noFill/>
                    </a:lnB>
                  </a:tcPr>
                </a:tc>
                <a:tc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gridSpan="6">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R w="12700" cmpd="sng">
                      <a:noFill/>
                    </a:lnR>
                  </a:tcPr>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r>
              <a:tr h="114100">
                <a:tc gridSpan="9"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gridSpan="5">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R w="12700" cmpd="sng">
                      <a:noFill/>
                    </a:lnR>
                    <a:lnT w="12700" cmpd="sng">
                      <a:noFill/>
                    </a:lnT>
                  </a:tcPr>
                </a:tc>
                <a:tc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lnT w="12700" cmpd="sng">
                      <a:noFill/>
                    </a:lnT>
                  </a:tcPr>
                </a:tc>
                <a:tc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lnT w="12700" cmpd="sng">
                      <a:noFill/>
                    </a:lnT>
                  </a:tcPr>
                </a:tc>
                <a:tc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lnT w="12700" cmpd="sng">
                      <a:noFill/>
                    </a:lnT>
                  </a:tcPr>
                </a:tc>
                <a:tc gridSpan="6"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r>
              <a:tr h="655426">
                <a:tc rowSpan="2">
                  <a:txBody>
                    <a:bodyPr/>
                    <a:lstStyle/>
                    <a:p>
                      <a:pPr algn="ctr" fontAlgn="ctr"/>
                      <a:r>
                        <a:rPr lang="ja-JP" altLang="en-US" sz="700" u="none" strike="noStrike" dirty="0">
                          <a:effectLst/>
                        </a:rPr>
                        <a:t>実施日</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vert="eaVert" anchor="ctr"/>
                </a:tc>
                <a:tc rowSpan="2">
                  <a:txBody>
                    <a:bodyPr/>
                    <a:lstStyle/>
                    <a:p>
                      <a:pPr algn="ctr" fontAlgn="ctr"/>
                      <a:r>
                        <a:rPr lang="ja-JP" altLang="en-US" sz="700" u="none" strike="noStrike" dirty="0">
                          <a:effectLst/>
                        </a:rPr>
                        <a:t>実施者</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vert="eaVert" anchor="ctr"/>
                </a:tc>
                <a:tc gridSpan="3">
                  <a:txBody>
                    <a:bodyPr/>
                    <a:lstStyle/>
                    <a:p>
                      <a:pPr algn="ctr" fontAlgn="ctr"/>
                      <a:r>
                        <a:rPr lang="ja-JP" altLang="en-US" sz="800" u="none" strike="noStrike" dirty="0">
                          <a:effectLst/>
                        </a:rPr>
                        <a:t>①引き金事象の特定</a:t>
                      </a:r>
                      <a:r>
                        <a:rPr lang="ja-JP" altLang="en-US" sz="800" u="none" strike="noStrike" dirty="0" smtClean="0">
                          <a:effectLst/>
                        </a:rPr>
                        <a:t>と</a:t>
                      </a:r>
                      <a:endParaRPr lang="en-US" altLang="ja-JP" sz="800" u="none" strike="noStrike" dirty="0" smtClean="0">
                        <a:effectLst/>
                      </a:endParaRPr>
                    </a:p>
                    <a:p>
                      <a:pPr algn="ctr" fontAlgn="ctr"/>
                      <a:r>
                        <a:rPr lang="ja-JP" altLang="en-US" sz="800" u="none" strike="noStrike" dirty="0" smtClean="0">
                          <a:effectLst/>
                        </a:rPr>
                        <a:t>シナリオ</a:t>
                      </a:r>
                      <a:r>
                        <a:rPr lang="ja-JP" altLang="en-US" sz="800" u="none" strike="noStrike" dirty="0">
                          <a:effectLst/>
                        </a:rPr>
                        <a:t>同定</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solidFill>
                      <a:srgbClr val="FFFFCC"/>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700" u="none" strike="noStrike" dirty="0">
                          <a:effectLst/>
                        </a:rPr>
                        <a:t>②既存の</a:t>
                      </a:r>
                      <a:r>
                        <a:rPr lang="ja-JP" altLang="en-US" sz="700" u="none" strike="noStrike" dirty="0" smtClean="0">
                          <a:effectLst/>
                        </a:rPr>
                        <a:t>リスク</a:t>
                      </a:r>
                      <a:endParaRPr lang="en-US" altLang="ja-JP" sz="700" u="none" strike="noStrike" dirty="0" smtClean="0">
                        <a:effectLst/>
                      </a:endParaRPr>
                    </a:p>
                    <a:p>
                      <a:pPr algn="ctr" fontAlgn="ctr"/>
                      <a:r>
                        <a:rPr lang="ja-JP" altLang="en-US" sz="700" u="none" strike="noStrike" dirty="0" smtClean="0">
                          <a:effectLst/>
                        </a:rPr>
                        <a:t>低減措置</a:t>
                      </a:r>
                      <a:r>
                        <a:rPr lang="ja-JP" altLang="en-US" sz="700" u="none" strike="noStrike" dirty="0">
                          <a:effectLst/>
                        </a:rPr>
                        <a:t>の確認</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99FF99"/>
                    </a:solidFill>
                  </a:tcPr>
                </a:tc>
                <a:tc gridSpan="3">
                  <a:txBody>
                    <a:bodyPr/>
                    <a:lstStyle/>
                    <a:p>
                      <a:pPr algn="ctr" fontAlgn="ctr"/>
                      <a:r>
                        <a:rPr lang="ja-JP" altLang="en-US" sz="700" u="none" strike="noStrike">
                          <a:effectLst/>
                        </a:rPr>
                        <a:t>②リスク見積りと評価（その１）既存のリスク低減措置が無いと仮定した場合</a:t>
                      </a: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solidFill>
                      <a:srgbClr val="99FF99"/>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700" u="none" strike="noStrike" dirty="0">
                          <a:effectLst/>
                        </a:rPr>
                        <a:t>②リスク見積りと評価（その２）既存のリスク低減措置の有効性確認</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solidFill>
                      <a:srgbClr val="99FF99"/>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800" u="none" strike="noStrike" dirty="0">
                          <a:effectLst/>
                        </a:rPr>
                        <a:t>③追加のリスク低減措置の検討</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solidFill>
                      <a:srgbClr val="FFCCFF"/>
                    </a:solidFill>
                  </a:tcPr>
                </a:tc>
                <a:tc gridSpan="3">
                  <a:txBody>
                    <a:bodyPr/>
                    <a:lstStyle/>
                    <a:p>
                      <a:pPr algn="ctr" fontAlgn="ctr"/>
                      <a:r>
                        <a:rPr lang="ja-JP" altLang="en-US" sz="700" u="none" strike="noStrike" dirty="0">
                          <a:effectLst/>
                        </a:rPr>
                        <a:t>③リスク見積りと評価（その３）追加のリスク低減措置の有効性確認</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solidFill>
                      <a:srgbClr val="FFCCFF"/>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800" u="none" strike="noStrike" dirty="0">
                          <a:effectLst/>
                        </a:rPr>
                        <a:t>③追加のリスク低減措置の実装可否</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solidFill>
                      <a:schemeClr val="bg1">
                        <a:lumMod val="85000"/>
                      </a:schemeClr>
                    </a:solidFill>
                  </a:tcPr>
                </a:tc>
                <a:tc rowSpan="2">
                  <a:txBody>
                    <a:bodyPr/>
                    <a:lstStyle/>
                    <a:p>
                      <a:pPr algn="ctr" fontAlgn="ctr"/>
                      <a:r>
                        <a:rPr lang="ja-JP" altLang="en-US" sz="800" u="none" strike="noStrike" dirty="0">
                          <a:effectLst/>
                        </a:rPr>
                        <a:t>③リスク低減措置の機能を維持するための現場作業者への注意事項等</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solidFill>
                      <a:schemeClr val="bg1">
                        <a:lumMod val="85000"/>
                      </a:schemeClr>
                    </a:solidFill>
                  </a:tcPr>
                </a:tc>
                <a:tc rowSpan="2">
                  <a:txBody>
                    <a:bodyPr/>
                    <a:lstStyle/>
                    <a:p>
                      <a:pPr algn="ctr" fontAlgn="ctr"/>
                      <a:r>
                        <a:rPr lang="ja-JP" altLang="en-US" sz="800" u="none" strike="noStrike" dirty="0">
                          <a:effectLst/>
                        </a:rPr>
                        <a:t>③</a:t>
                      </a:r>
                      <a:r>
                        <a:rPr lang="ja-JP" altLang="en-US" sz="800" u="none" strike="noStrike" dirty="0" smtClean="0">
                          <a:effectLst/>
                        </a:rPr>
                        <a:t>その他、生産</a:t>
                      </a:r>
                      <a:r>
                        <a:rPr lang="ja-JP" altLang="en-US" sz="800" u="none" strike="noStrike" dirty="0">
                          <a:effectLst/>
                        </a:rPr>
                        <a:t>開始後の現場作業者に特に伝えておくべき事項</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solidFill>
                      <a:schemeClr val="bg1">
                        <a:lumMod val="85000"/>
                      </a:schemeClr>
                    </a:solidFill>
                  </a:tcPr>
                </a:tc>
                <a:tc rowSpan="2">
                  <a:txBody>
                    <a:bodyPr/>
                    <a:lstStyle/>
                    <a:p>
                      <a:pPr algn="ctr" fontAlgn="ctr"/>
                      <a:r>
                        <a:rPr lang="ja-JP" altLang="en-US" sz="800" u="none" strike="noStrike">
                          <a:effectLst/>
                        </a:rPr>
                        <a:t>備考</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tc>
              </a:tr>
              <a:tr h="438897">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700" u="none" strike="noStrike" dirty="0">
                          <a:effectLst/>
                        </a:rPr>
                        <a:t>引き金</a:t>
                      </a:r>
                      <a:br>
                        <a:rPr lang="ja-JP" altLang="en-US" sz="700" u="none" strike="noStrike" dirty="0">
                          <a:effectLst/>
                        </a:rPr>
                      </a:br>
                      <a:r>
                        <a:rPr lang="ja-JP" altLang="en-US" sz="700" u="none" strike="noStrike" dirty="0">
                          <a:effectLst/>
                        </a:rPr>
                        <a:t>事象</a:t>
                      </a:r>
                      <a:br>
                        <a:rPr lang="ja-JP" altLang="en-US" sz="700" u="none" strike="noStrike" dirty="0">
                          <a:effectLst/>
                        </a:rPr>
                      </a:br>
                      <a:r>
                        <a:rPr lang="en-US" altLang="ja-JP" sz="700" u="none" strike="noStrike" dirty="0" smtClean="0">
                          <a:effectLst/>
                        </a:rPr>
                        <a:t>(</a:t>
                      </a:r>
                      <a:r>
                        <a:rPr lang="ja-JP" altLang="en-US" sz="700" u="none" strike="noStrike" dirty="0" smtClean="0">
                          <a:effectLst/>
                        </a:rPr>
                        <a:t>初期事象</a:t>
                      </a:r>
                      <a:r>
                        <a:rPr lang="en-US" altLang="ja-JP" sz="700" u="none" strike="noStrike" dirty="0" smtClean="0">
                          <a:effectLst/>
                        </a:rPr>
                        <a:t>)</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solidFill>
                      <a:srgbClr val="FFFFCC"/>
                    </a:solidFill>
                  </a:tcPr>
                </a:tc>
                <a:tc>
                  <a:txBody>
                    <a:bodyPr/>
                    <a:lstStyle/>
                    <a:p>
                      <a:pPr algn="ctr" fontAlgn="ctr"/>
                      <a:r>
                        <a:rPr lang="ja-JP" altLang="en-US" sz="700" u="none" strike="noStrike" dirty="0">
                          <a:effectLst/>
                        </a:rPr>
                        <a:t>プロセス</a:t>
                      </a:r>
                      <a:br>
                        <a:rPr lang="ja-JP" altLang="en-US" sz="700" u="none" strike="noStrike" dirty="0">
                          <a:effectLst/>
                        </a:rPr>
                      </a:br>
                      <a:r>
                        <a:rPr lang="ja-JP" altLang="en-US" sz="700" u="none" strike="noStrike" dirty="0">
                          <a:effectLst/>
                        </a:rPr>
                        <a:t>異常</a:t>
                      </a:r>
                      <a:br>
                        <a:rPr lang="ja-JP" altLang="en-US" sz="700" u="none" strike="noStrike" dirty="0">
                          <a:effectLst/>
                        </a:rPr>
                      </a:br>
                      <a:r>
                        <a:rPr lang="en-US" altLang="ja-JP" sz="700" u="none" strike="noStrike" dirty="0" smtClean="0">
                          <a:effectLst/>
                        </a:rPr>
                        <a:t>(</a:t>
                      </a:r>
                      <a:r>
                        <a:rPr lang="ja-JP" altLang="en-US" sz="700" u="none" strike="noStrike" dirty="0" smtClean="0">
                          <a:effectLst/>
                        </a:rPr>
                        <a:t>中間事象</a:t>
                      </a:r>
                      <a:r>
                        <a:rPr lang="en-US" altLang="ja-JP" sz="700" u="none" strike="noStrike" dirty="0" smtClean="0">
                          <a:effectLst/>
                        </a:rPr>
                        <a:t>)</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solidFill>
                      <a:srgbClr val="FFFFCC"/>
                    </a:solidFill>
                  </a:tcPr>
                </a:tc>
                <a:tc>
                  <a:txBody>
                    <a:bodyPr/>
                    <a:lstStyle/>
                    <a:p>
                      <a:pPr algn="ctr" fontAlgn="ctr"/>
                      <a:r>
                        <a:rPr lang="ja-JP" altLang="en-US" sz="700" u="none" strike="noStrike" dirty="0">
                          <a:effectLst/>
                        </a:rPr>
                        <a:t>プロセス</a:t>
                      </a:r>
                      <a:br>
                        <a:rPr lang="ja-JP" altLang="en-US" sz="700" u="none" strike="noStrike" dirty="0">
                          <a:effectLst/>
                        </a:rPr>
                      </a:br>
                      <a:r>
                        <a:rPr lang="ja-JP" altLang="en-US" sz="700" u="none" strike="noStrike" dirty="0">
                          <a:effectLst/>
                        </a:rPr>
                        <a:t>災害</a:t>
                      </a:r>
                      <a:br>
                        <a:rPr lang="ja-JP" altLang="en-US" sz="700" u="none" strike="noStrike" dirty="0">
                          <a:effectLst/>
                        </a:rPr>
                      </a:br>
                      <a:r>
                        <a:rPr lang="ja-JP" altLang="en-US" sz="700" u="none" strike="noStrike" dirty="0">
                          <a:effectLst/>
                        </a:rPr>
                        <a:t>（結果事象）</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solidFill>
                      <a:srgbClr val="FFFFCC"/>
                    </a:solidFill>
                  </a:tcPr>
                </a:tc>
                <a:tc vMerge="1">
                  <a:txBody>
                    <a:bodyPr/>
                    <a:lstStyle/>
                    <a:p>
                      <a:endParaRPr kumimoji="1" lang="ja-JP" altLang="en-US"/>
                    </a:p>
                  </a:txBody>
                  <a:tcPr/>
                </a:tc>
                <a:tc>
                  <a:txBody>
                    <a:bodyPr/>
                    <a:lstStyle/>
                    <a:p>
                      <a:pPr algn="ctr" fontAlgn="ctr"/>
                      <a:r>
                        <a:rPr lang="ja-JP" altLang="en-US" sz="700" u="none" strike="noStrike" dirty="0">
                          <a:effectLst/>
                        </a:rPr>
                        <a:t>重篤度</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66FFFF"/>
                    </a:solidFill>
                  </a:tcPr>
                </a:tc>
                <a:tc>
                  <a:txBody>
                    <a:bodyPr/>
                    <a:lstStyle/>
                    <a:p>
                      <a:pPr algn="ctr" fontAlgn="ctr"/>
                      <a:r>
                        <a:rPr lang="ja-JP" altLang="en-US" sz="700" u="none" strike="noStrike" dirty="0">
                          <a:effectLst/>
                        </a:rPr>
                        <a:t>頻度</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66FFFF"/>
                    </a:solidFill>
                  </a:tcPr>
                </a:tc>
                <a:tc>
                  <a:txBody>
                    <a:bodyPr/>
                    <a:lstStyle/>
                    <a:p>
                      <a:pPr algn="ctr" fontAlgn="ctr"/>
                      <a:r>
                        <a:rPr lang="ja-JP" altLang="en-US" sz="700" u="none" strike="noStrike" dirty="0">
                          <a:effectLst/>
                        </a:rPr>
                        <a:t>リスク</a:t>
                      </a:r>
                      <a:br>
                        <a:rPr lang="ja-JP" altLang="en-US" sz="700" u="none" strike="noStrike" dirty="0">
                          <a:effectLst/>
                        </a:rPr>
                      </a:br>
                      <a:r>
                        <a:rPr lang="ja-JP" altLang="en-US" sz="700" u="none" strike="noStrike" dirty="0">
                          <a:effectLst/>
                        </a:rPr>
                        <a:t>レベル</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66FFFF"/>
                    </a:solidFill>
                  </a:tcPr>
                </a:tc>
                <a:tc>
                  <a:txBody>
                    <a:bodyPr/>
                    <a:lstStyle/>
                    <a:p>
                      <a:pPr algn="ctr" fontAlgn="ctr"/>
                      <a:r>
                        <a:rPr lang="ja-JP" altLang="en-US" sz="700" u="none" strike="noStrike" dirty="0">
                          <a:effectLst/>
                        </a:rPr>
                        <a:t>重篤度</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66FFFF"/>
                    </a:solidFill>
                  </a:tcPr>
                </a:tc>
                <a:tc>
                  <a:txBody>
                    <a:bodyPr/>
                    <a:lstStyle/>
                    <a:p>
                      <a:pPr algn="ctr" fontAlgn="ctr"/>
                      <a:r>
                        <a:rPr lang="ja-JP" altLang="en-US" sz="700" u="none" strike="noStrike" dirty="0">
                          <a:effectLst/>
                        </a:rPr>
                        <a:t>頻度</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66FFFF"/>
                    </a:solidFill>
                  </a:tcPr>
                </a:tc>
                <a:tc>
                  <a:txBody>
                    <a:bodyPr/>
                    <a:lstStyle/>
                    <a:p>
                      <a:pPr algn="ctr" fontAlgn="ctr"/>
                      <a:r>
                        <a:rPr lang="ja-JP" altLang="en-US" sz="700" u="none" strike="noStrike" dirty="0">
                          <a:effectLst/>
                        </a:rPr>
                        <a:t>リスク</a:t>
                      </a:r>
                      <a:br>
                        <a:rPr lang="ja-JP" altLang="en-US" sz="700" u="none" strike="noStrike" dirty="0">
                          <a:effectLst/>
                        </a:rPr>
                      </a:br>
                      <a:r>
                        <a:rPr lang="ja-JP" altLang="en-US" sz="700" u="none" strike="noStrike" dirty="0">
                          <a:effectLst/>
                        </a:rPr>
                        <a:t>レベル</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66FFFF"/>
                    </a:solidFill>
                  </a:tcPr>
                </a:tc>
                <a:tc vMerge="1">
                  <a:txBody>
                    <a:bodyPr/>
                    <a:lstStyle/>
                    <a:p>
                      <a:endParaRPr kumimoji="1" lang="ja-JP" altLang="en-US"/>
                    </a:p>
                  </a:txBody>
                  <a:tcPr/>
                </a:tc>
                <a:tc>
                  <a:txBody>
                    <a:bodyPr/>
                    <a:lstStyle/>
                    <a:p>
                      <a:pPr algn="ctr" fontAlgn="ctr"/>
                      <a:r>
                        <a:rPr lang="ja-JP" altLang="en-US" sz="700" u="none" strike="noStrike" dirty="0">
                          <a:effectLst/>
                        </a:rPr>
                        <a:t>重篤度</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66FFFF"/>
                    </a:solidFill>
                  </a:tcPr>
                </a:tc>
                <a:tc>
                  <a:txBody>
                    <a:bodyPr/>
                    <a:lstStyle/>
                    <a:p>
                      <a:pPr algn="ctr" fontAlgn="ctr"/>
                      <a:r>
                        <a:rPr lang="ja-JP" altLang="en-US" sz="700" u="none" strike="noStrike" dirty="0">
                          <a:effectLst/>
                        </a:rPr>
                        <a:t>頻度</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66FFFF"/>
                    </a:solidFill>
                  </a:tcPr>
                </a:tc>
                <a:tc>
                  <a:txBody>
                    <a:bodyPr/>
                    <a:lstStyle/>
                    <a:p>
                      <a:pPr algn="ctr" fontAlgn="ctr"/>
                      <a:r>
                        <a:rPr lang="ja-JP" altLang="en-US" sz="700" u="none" strike="noStrike" dirty="0">
                          <a:effectLst/>
                        </a:rPr>
                        <a:t>リスク</a:t>
                      </a:r>
                      <a:br>
                        <a:rPr lang="ja-JP" altLang="en-US" sz="700" u="none" strike="noStrike" dirty="0">
                          <a:effectLst/>
                        </a:rPr>
                      </a:br>
                      <a:r>
                        <a:rPr lang="ja-JP" altLang="en-US" sz="700" u="none" strike="noStrike" dirty="0">
                          <a:effectLst/>
                        </a:rPr>
                        <a:t>レベル</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66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933675">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r>
              <a:tr h="933675">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r>
              <a:tr h="933675">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r>
              <a:tr h="933675">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r>
            </a:tbl>
          </a:graphicData>
        </a:graphic>
      </p:graphicFrame>
      <p:sp>
        <p:nvSpPr>
          <p:cNvPr id="6" name="角丸四角形 5"/>
          <p:cNvSpPr/>
          <p:nvPr/>
        </p:nvSpPr>
        <p:spPr>
          <a:xfrm>
            <a:off x="1064785" y="1152235"/>
            <a:ext cx="2595418" cy="390237"/>
          </a:xfrm>
          <a:prstGeom prst="roundRect">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rgbClr val="FF0000"/>
                </a:solidFill>
              </a:rPr>
              <a:t>STEP1</a:t>
            </a:r>
            <a:r>
              <a:rPr kumimoji="1" lang="ja-JP" altLang="en-US" dirty="0" smtClean="0">
                <a:solidFill>
                  <a:srgbClr val="FF0000"/>
                </a:solidFill>
              </a:rPr>
              <a:t>の記録</a:t>
            </a:r>
            <a:endParaRPr kumimoji="1" lang="ja-JP" altLang="en-US" dirty="0">
              <a:solidFill>
                <a:srgbClr val="FF0000"/>
              </a:solidFill>
            </a:endParaRPr>
          </a:p>
        </p:txBody>
      </p:sp>
      <p:sp>
        <p:nvSpPr>
          <p:cNvPr id="7" name="テキスト ボックス 6"/>
          <p:cNvSpPr txBox="1"/>
          <p:nvPr/>
        </p:nvSpPr>
        <p:spPr>
          <a:xfrm>
            <a:off x="1064785" y="2977000"/>
            <a:ext cx="7434207" cy="1138773"/>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実施シートの内容を転記します。</a:t>
            </a:r>
          </a:p>
          <a:p>
            <a:r>
              <a:rPr lang="ja-JP" altLang="en-US" sz="1600" dirty="0" smtClean="0"/>
              <a:t>労働安全衛生総合研究所のＷＥＢページでは、複数の実施シートから実施結果シートを自動で作成するエクセルシート（支援ツール）を提供しています。</a:t>
            </a:r>
            <a:endParaRPr lang="en-US" altLang="ja-JP" sz="1600" dirty="0" smtClean="0"/>
          </a:p>
          <a:p>
            <a:r>
              <a:rPr lang="ja-JP" altLang="en-US" sz="1600" dirty="0" smtClean="0"/>
              <a:t>　</a:t>
            </a:r>
            <a:r>
              <a:rPr lang="ja-JP" altLang="en-US" sz="1600" dirty="0" smtClean="0">
                <a:hlinkClick r:id="rId2"/>
              </a:rPr>
              <a:t>支援ツールのページへ行く</a:t>
            </a:r>
            <a:r>
              <a:rPr lang="ja-JP" altLang="en-US" sz="1600" dirty="0"/>
              <a:t> </a:t>
            </a:r>
            <a:r>
              <a:rPr lang="en-US" altLang="ja-JP" sz="1200" dirty="0" smtClean="0"/>
              <a:t>※</a:t>
            </a:r>
            <a:r>
              <a:rPr lang="ja-JP" altLang="en-US" sz="1200" dirty="0" smtClean="0"/>
              <a:t>安衛研のホームページに移ります。</a:t>
            </a:r>
            <a:endParaRPr lang="ja-JP" altLang="en-US" sz="1600" dirty="0"/>
          </a:p>
        </p:txBody>
      </p:sp>
      <p:grpSp>
        <p:nvGrpSpPr>
          <p:cNvPr id="10" name="グループ化 9"/>
          <p:cNvGrpSpPr/>
          <p:nvPr/>
        </p:nvGrpSpPr>
        <p:grpSpPr>
          <a:xfrm>
            <a:off x="1064785" y="3003635"/>
            <a:ext cx="7120366" cy="652724"/>
            <a:chOff x="828637" y="3119735"/>
            <a:chExt cx="8098309" cy="652724"/>
          </a:xfrm>
        </p:grpSpPr>
        <p:sp>
          <p:nvSpPr>
            <p:cNvPr id="8" name="右矢印 7"/>
            <p:cNvSpPr/>
            <p:nvPr/>
          </p:nvSpPr>
          <p:spPr>
            <a:xfrm>
              <a:off x="828637" y="3119735"/>
              <a:ext cx="4757133" cy="628073"/>
            </a:xfrm>
            <a:prstGeom prst="rightArrow">
              <a:avLst>
                <a:gd name="adj1" fmla="val 50000"/>
                <a:gd name="adj2" fmla="val 73529"/>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smtClean="0">
                  <a:solidFill>
                    <a:srgbClr val="FF0000"/>
                  </a:solidFill>
                </a:rPr>
                <a:t>STEP2</a:t>
              </a:r>
              <a:r>
                <a:rPr kumimoji="1" lang="ja-JP" altLang="en-US" sz="1600" dirty="0" smtClean="0">
                  <a:solidFill>
                    <a:srgbClr val="FF0000"/>
                  </a:solidFill>
                </a:rPr>
                <a:t>の記録（シナリオ</a:t>
              </a:r>
              <a:r>
                <a:rPr kumimoji="1" lang="en-US" altLang="ja-JP" sz="1600" dirty="0" smtClean="0">
                  <a:solidFill>
                    <a:srgbClr val="FF0000"/>
                  </a:solidFill>
                </a:rPr>
                <a:t>1</a:t>
              </a:r>
              <a:r>
                <a:rPr kumimoji="1" lang="ja-JP" altLang="en-US" sz="1600" dirty="0" smtClean="0">
                  <a:solidFill>
                    <a:srgbClr val="FF0000"/>
                  </a:solidFill>
                </a:rPr>
                <a:t>）</a:t>
              </a:r>
              <a:endParaRPr kumimoji="1" lang="ja-JP" altLang="en-US" sz="1600" dirty="0">
                <a:solidFill>
                  <a:srgbClr val="FF0000"/>
                </a:solidFill>
              </a:endParaRPr>
            </a:p>
          </p:txBody>
        </p:sp>
        <p:sp>
          <p:nvSpPr>
            <p:cNvPr id="9" name="右矢印 8"/>
            <p:cNvSpPr/>
            <p:nvPr/>
          </p:nvSpPr>
          <p:spPr>
            <a:xfrm>
              <a:off x="5723197" y="3144386"/>
              <a:ext cx="3203749" cy="628073"/>
            </a:xfrm>
            <a:prstGeom prst="rightArrow">
              <a:avLst>
                <a:gd name="adj1" fmla="val 50000"/>
                <a:gd name="adj2" fmla="val 73529"/>
              </a:avLst>
            </a:prstGeom>
            <a:solidFill>
              <a:srgbClr val="CCECFF"/>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solidFill>
                  <a:srgbClr val="FF0000"/>
                </a:solidFill>
                <a:effectLst>
                  <a:outerShdw blurRad="38100" dist="38100" dir="2700000" algn="tl">
                    <a:srgbClr val="000000">
                      <a:alpha val="43137"/>
                    </a:srgbClr>
                  </a:outerShdw>
                </a:effectLst>
              </a:endParaRPr>
            </a:p>
          </p:txBody>
        </p:sp>
      </p:grpSp>
      <p:grpSp>
        <p:nvGrpSpPr>
          <p:cNvPr id="14" name="グループ化 13"/>
          <p:cNvGrpSpPr/>
          <p:nvPr/>
        </p:nvGrpSpPr>
        <p:grpSpPr>
          <a:xfrm>
            <a:off x="1064785" y="3910472"/>
            <a:ext cx="7120367" cy="652724"/>
            <a:chOff x="895926" y="4011929"/>
            <a:chExt cx="8031019" cy="652724"/>
          </a:xfrm>
        </p:grpSpPr>
        <p:sp>
          <p:nvSpPr>
            <p:cNvPr id="12" name="右矢印 11"/>
            <p:cNvSpPr/>
            <p:nvPr/>
          </p:nvSpPr>
          <p:spPr>
            <a:xfrm>
              <a:off x="895926" y="4011929"/>
              <a:ext cx="4717605" cy="628073"/>
            </a:xfrm>
            <a:prstGeom prst="rightArrow">
              <a:avLst>
                <a:gd name="adj1" fmla="val 50000"/>
                <a:gd name="adj2" fmla="val 73529"/>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smtClean="0">
                  <a:solidFill>
                    <a:srgbClr val="FF0000"/>
                  </a:solidFill>
                </a:rPr>
                <a:t>STEP2</a:t>
              </a:r>
              <a:r>
                <a:rPr kumimoji="1" lang="ja-JP" altLang="en-US" sz="1600" dirty="0" smtClean="0">
                  <a:solidFill>
                    <a:srgbClr val="FF0000"/>
                  </a:solidFill>
                </a:rPr>
                <a:t>の記録（シナリオ</a:t>
              </a:r>
              <a:r>
                <a:rPr kumimoji="1" lang="en-US" altLang="ja-JP" sz="1600" dirty="0" smtClean="0">
                  <a:solidFill>
                    <a:srgbClr val="FF0000"/>
                  </a:solidFill>
                </a:rPr>
                <a:t>2</a:t>
              </a:r>
              <a:r>
                <a:rPr kumimoji="1" lang="ja-JP" altLang="en-US" sz="1600" dirty="0" smtClean="0">
                  <a:solidFill>
                    <a:srgbClr val="FF0000"/>
                  </a:solidFill>
                </a:rPr>
                <a:t>）</a:t>
              </a:r>
              <a:endParaRPr kumimoji="1" lang="ja-JP" altLang="en-US" sz="1600" dirty="0">
                <a:solidFill>
                  <a:srgbClr val="FF0000"/>
                </a:solidFill>
              </a:endParaRPr>
            </a:p>
          </p:txBody>
        </p:sp>
        <p:sp>
          <p:nvSpPr>
            <p:cNvPr id="13" name="右矢印 12"/>
            <p:cNvSpPr/>
            <p:nvPr/>
          </p:nvSpPr>
          <p:spPr>
            <a:xfrm>
              <a:off x="5763491" y="4036580"/>
              <a:ext cx="3163454" cy="628073"/>
            </a:xfrm>
            <a:prstGeom prst="rightArrow">
              <a:avLst>
                <a:gd name="adj1" fmla="val 50000"/>
                <a:gd name="adj2" fmla="val 73529"/>
              </a:avLst>
            </a:prstGeom>
            <a:solidFill>
              <a:srgbClr val="CCECFF"/>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solidFill>
                  <a:srgbClr val="FF0000"/>
                </a:solidFill>
                <a:effectLst>
                  <a:outerShdw blurRad="38100" dist="38100" dir="2700000" algn="tl">
                    <a:srgbClr val="000000">
                      <a:alpha val="43137"/>
                    </a:srgbClr>
                  </a:outerShdw>
                </a:effectLst>
              </a:endParaRPr>
            </a:p>
          </p:txBody>
        </p:sp>
      </p:grpSp>
      <p:grpSp>
        <p:nvGrpSpPr>
          <p:cNvPr id="18" name="グループ化 17"/>
          <p:cNvGrpSpPr/>
          <p:nvPr/>
        </p:nvGrpSpPr>
        <p:grpSpPr>
          <a:xfrm>
            <a:off x="1064785" y="4817309"/>
            <a:ext cx="7120366" cy="652724"/>
            <a:chOff x="895927" y="4904123"/>
            <a:chExt cx="8031018" cy="652724"/>
          </a:xfrm>
        </p:grpSpPr>
        <p:sp>
          <p:nvSpPr>
            <p:cNvPr id="16" name="右矢印 15"/>
            <p:cNvSpPr/>
            <p:nvPr/>
          </p:nvSpPr>
          <p:spPr>
            <a:xfrm>
              <a:off x="895927" y="4904123"/>
              <a:ext cx="4717605" cy="628073"/>
            </a:xfrm>
            <a:prstGeom prst="rightArrow">
              <a:avLst>
                <a:gd name="adj1" fmla="val 50000"/>
                <a:gd name="adj2" fmla="val 73529"/>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smtClean="0">
                  <a:solidFill>
                    <a:srgbClr val="FF0000"/>
                  </a:solidFill>
                </a:rPr>
                <a:t>STEP2</a:t>
              </a:r>
              <a:r>
                <a:rPr kumimoji="1" lang="ja-JP" altLang="en-US" sz="1600" dirty="0" smtClean="0">
                  <a:solidFill>
                    <a:srgbClr val="FF0000"/>
                  </a:solidFill>
                </a:rPr>
                <a:t>の記録（シナリオ</a:t>
              </a:r>
              <a:r>
                <a:rPr kumimoji="1" lang="en-US" altLang="ja-JP" sz="1600" dirty="0" smtClean="0">
                  <a:solidFill>
                    <a:srgbClr val="FF0000"/>
                  </a:solidFill>
                </a:rPr>
                <a:t>3</a:t>
              </a:r>
              <a:r>
                <a:rPr kumimoji="1" lang="ja-JP" altLang="en-US" sz="1600" dirty="0" smtClean="0">
                  <a:solidFill>
                    <a:srgbClr val="FF0000"/>
                  </a:solidFill>
                </a:rPr>
                <a:t>）</a:t>
              </a:r>
              <a:endParaRPr kumimoji="1" lang="ja-JP" altLang="en-US" sz="1600" dirty="0">
                <a:solidFill>
                  <a:srgbClr val="FF0000"/>
                </a:solidFill>
              </a:endParaRPr>
            </a:p>
          </p:txBody>
        </p:sp>
        <p:sp>
          <p:nvSpPr>
            <p:cNvPr id="17" name="右矢印 16"/>
            <p:cNvSpPr/>
            <p:nvPr/>
          </p:nvSpPr>
          <p:spPr>
            <a:xfrm>
              <a:off x="5763491" y="4928774"/>
              <a:ext cx="3163454" cy="628073"/>
            </a:xfrm>
            <a:prstGeom prst="rightArrow">
              <a:avLst>
                <a:gd name="adj1" fmla="val 50000"/>
                <a:gd name="adj2" fmla="val 73529"/>
              </a:avLst>
            </a:prstGeom>
            <a:solidFill>
              <a:srgbClr val="CCECFF"/>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solidFill>
                  <a:srgbClr val="FF0000"/>
                </a:solidFill>
                <a:effectLst>
                  <a:outerShdw blurRad="38100" dist="38100" dir="2700000" algn="tl">
                    <a:srgbClr val="000000">
                      <a:alpha val="43137"/>
                    </a:srgbClr>
                  </a:outerShdw>
                </a:effectLst>
              </a:endParaRPr>
            </a:p>
          </p:txBody>
        </p:sp>
      </p:grpSp>
      <p:sp>
        <p:nvSpPr>
          <p:cNvPr id="19" name="上下矢印 18"/>
          <p:cNvSpPr/>
          <p:nvPr/>
        </p:nvSpPr>
        <p:spPr>
          <a:xfrm>
            <a:off x="4416101" y="2880693"/>
            <a:ext cx="286327" cy="3498161"/>
          </a:xfrm>
          <a:prstGeom prst="upDownArrow">
            <a:avLst>
              <a:gd name="adj1" fmla="val 50000"/>
              <a:gd name="adj2" fmla="val 143549"/>
            </a:avLst>
          </a:prstGeom>
          <a:solidFill>
            <a:srgbClr val="FFFF00"/>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318405" y="4538545"/>
            <a:ext cx="3313531" cy="1631216"/>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smtClean="0"/>
              <a:t>リスクレベルの高いシナリオから順番に技術面、コスト面などを総合的に判断し、リスク低減措置を決定します。</a:t>
            </a:r>
            <a:endParaRPr lang="ja-JP" altLang="en-US" sz="1600" dirty="0"/>
          </a:p>
        </p:txBody>
      </p:sp>
    </p:spTree>
    <p:extLst>
      <p:ext uri="{BB962C8B-B14F-4D97-AF65-F5344CB8AC3E}">
        <p14:creationId xmlns:p14="http://schemas.microsoft.com/office/powerpoint/2010/main" val="606904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2" fill="hold" grpId="1" nodeType="clickEffect">
                                  <p:stCondLst>
                                    <p:cond delay="0"/>
                                  </p:stCondLst>
                                  <p:childTnLst>
                                    <p:anim calcmode="lin" valueType="num">
                                      <p:cBhvr additive="base">
                                        <p:cTn id="12" dur="500"/>
                                        <p:tgtEl>
                                          <p:spTgt spid="7"/>
                                        </p:tgtEl>
                                        <p:attrNameLst>
                                          <p:attrName>ppt_x</p:attrName>
                                        </p:attrNameLst>
                                      </p:cBhvr>
                                      <p:tavLst>
                                        <p:tav tm="0">
                                          <p:val>
                                            <p:strVal val="ppt_x"/>
                                          </p:val>
                                        </p:tav>
                                        <p:tav tm="100000">
                                          <p:val>
                                            <p:strVal val="1+ppt_w/2"/>
                                          </p:val>
                                        </p:tav>
                                      </p:tavLst>
                                    </p:anim>
                                    <p:anim calcmode="lin" valueType="num">
                                      <p:cBhvr additive="base">
                                        <p:cTn id="13" dur="500"/>
                                        <p:tgtEl>
                                          <p:spTgt spid="7"/>
                                        </p:tgtEl>
                                        <p:attrNameLst>
                                          <p:attrName>ppt_y</p:attrName>
                                        </p:attrNameLst>
                                      </p:cBhvr>
                                      <p:tavLst>
                                        <p:tav tm="0">
                                          <p:val>
                                            <p:strVal val="ppt_y"/>
                                          </p:val>
                                        </p:tav>
                                        <p:tav tm="100000">
                                          <p:val>
                                            <p:strVal val="ppt_y"/>
                                          </p:val>
                                        </p:tav>
                                      </p:tavLst>
                                    </p:anim>
                                    <p:set>
                                      <p:cBhvr>
                                        <p:cTn id="14" dur="1" fill="hold">
                                          <p:stCondLst>
                                            <p:cond delay="499"/>
                                          </p:stCondLst>
                                        </p:cTn>
                                        <p:tgtEl>
                                          <p:spTgt spid="7"/>
                                        </p:tgtEl>
                                        <p:attrNameLst>
                                          <p:attrName>style.visibility</p:attrName>
                                        </p:attrNameLst>
                                      </p:cBhvr>
                                      <p:to>
                                        <p:strVal val="hidden"/>
                                      </p:to>
                                    </p:set>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2000" fill="hold"/>
                                        <p:tgtEl>
                                          <p:spTgt spid="6"/>
                                        </p:tgtEl>
                                        <p:attrNameLst>
                                          <p:attrName>ppt_x</p:attrName>
                                        </p:attrNameLst>
                                      </p:cBhvr>
                                      <p:tavLst>
                                        <p:tav tm="0">
                                          <p:val>
                                            <p:strVal val="#ppt_x"/>
                                          </p:val>
                                        </p:tav>
                                        <p:tav tm="100000">
                                          <p:val>
                                            <p:strVal val="#ppt_x"/>
                                          </p:val>
                                        </p:tav>
                                      </p:tavLst>
                                    </p:anim>
                                    <p:anim calcmode="lin" valueType="num">
                                      <p:cBhvr additive="base">
                                        <p:cTn id="19" dur="2000" fill="hold"/>
                                        <p:tgtEl>
                                          <p:spTgt spid="6"/>
                                        </p:tgtEl>
                                        <p:attrNameLst>
                                          <p:attrName>ppt_y</p:attrName>
                                        </p:attrNameLst>
                                      </p:cBhvr>
                                      <p:tavLst>
                                        <p:tav tm="0">
                                          <p:val>
                                            <p:strVal val="1+#ppt_h/2"/>
                                          </p:val>
                                        </p:tav>
                                        <p:tav tm="100000">
                                          <p:val>
                                            <p:strVal val="#ppt_y"/>
                                          </p:val>
                                        </p:tav>
                                      </p:tavLst>
                                    </p:anim>
                                  </p:childTnLst>
                                </p:cTn>
                              </p:par>
                            </p:childTnLst>
                          </p:cTn>
                        </p:par>
                        <p:par>
                          <p:cTn id="20" fill="hold">
                            <p:stCondLst>
                              <p:cond delay="2500"/>
                            </p:stCondLst>
                            <p:childTnLst>
                              <p:par>
                                <p:cTn id="21" presetID="2" presetClass="entr" presetSubtype="4" fill="hold" nodeType="after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2000" fill="hold"/>
                                        <p:tgtEl>
                                          <p:spTgt spid="10"/>
                                        </p:tgtEl>
                                        <p:attrNameLst>
                                          <p:attrName>ppt_x</p:attrName>
                                        </p:attrNameLst>
                                      </p:cBhvr>
                                      <p:tavLst>
                                        <p:tav tm="0">
                                          <p:val>
                                            <p:strVal val="#ppt_x"/>
                                          </p:val>
                                        </p:tav>
                                        <p:tav tm="100000">
                                          <p:val>
                                            <p:strVal val="#ppt_x"/>
                                          </p:val>
                                        </p:tav>
                                      </p:tavLst>
                                    </p:anim>
                                    <p:anim calcmode="lin" valueType="num">
                                      <p:cBhvr additive="base">
                                        <p:cTn id="24" dur="2000" fill="hold"/>
                                        <p:tgtEl>
                                          <p:spTgt spid="10"/>
                                        </p:tgtEl>
                                        <p:attrNameLst>
                                          <p:attrName>ppt_y</p:attrName>
                                        </p:attrNameLst>
                                      </p:cBhvr>
                                      <p:tavLst>
                                        <p:tav tm="0">
                                          <p:val>
                                            <p:strVal val="1+#ppt_h/2"/>
                                          </p:val>
                                        </p:tav>
                                        <p:tav tm="100000">
                                          <p:val>
                                            <p:strVal val="#ppt_y"/>
                                          </p:val>
                                        </p:tav>
                                      </p:tavLst>
                                    </p:anim>
                                  </p:childTnLst>
                                </p:cTn>
                              </p:par>
                            </p:childTnLst>
                          </p:cTn>
                        </p:par>
                        <p:par>
                          <p:cTn id="25" fill="hold">
                            <p:stCondLst>
                              <p:cond delay="4500"/>
                            </p:stCondLst>
                            <p:childTnLst>
                              <p:par>
                                <p:cTn id="26" presetID="2" presetClass="entr" presetSubtype="4" fill="hold" nodeType="after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additive="base">
                                        <p:cTn id="28" dur="2000" fill="hold"/>
                                        <p:tgtEl>
                                          <p:spTgt spid="14"/>
                                        </p:tgtEl>
                                        <p:attrNameLst>
                                          <p:attrName>ppt_x</p:attrName>
                                        </p:attrNameLst>
                                      </p:cBhvr>
                                      <p:tavLst>
                                        <p:tav tm="0">
                                          <p:val>
                                            <p:strVal val="#ppt_x"/>
                                          </p:val>
                                        </p:tav>
                                        <p:tav tm="100000">
                                          <p:val>
                                            <p:strVal val="#ppt_x"/>
                                          </p:val>
                                        </p:tav>
                                      </p:tavLst>
                                    </p:anim>
                                    <p:anim calcmode="lin" valueType="num">
                                      <p:cBhvr additive="base">
                                        <p:cTn id="29" dur="2000" fill="hold"/>
                                        <p:tgtEl>
                                          <p:spTgt spid="14"/>
                                        </p:tgtEl>
                                        <p:attrNameLst>
                                          <p:attrName>ppt_y</p:attrName>
                                        </p:attrNameLst>
                                      </p:cBhvr>
                                      <p:tavLst>
                                        <p:tav tm="0">
                                          <p:val>
                                            <p:strVal val="1+#ppt_h/2"/>
                                          </p:val>
                                        </p:tav>
                                        <p:tav tm="100000">
                                          <p:val>
                                            <p:strVal val="#ppt_y"/>
                                          </p:val>
                                        </p:tav>
                                      </p:tavLst>
                                    </p:anim>
                                  </p:childTnLst>
                                </p:cTn>
                              </p:par>
                            </p:childTnLst>
                          </p:cTn>
                        </p:par>
                        <p:par>
                          <p:cTn id="30" fill="hold">
                            <p:stCondLst>
                              <p:cond delay="6500"/>
                            </p:stCondLst>
                            <p:childTnLst>
                              <p:par>
                                <p:cTn id="31" presetID="2" presetClass="entr" presetSubtype="4" fill="hold" nodeType="after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additive="base">
                                        <p:cTn id="33" dur="2000" fill="hold"/>
                                        <p:tgtEl>
                                          <p:spTgt spid="18"/>
                                        </p:tgtEl>
                                        <p:attrNameLst>
                                          <p:attrName>ppt_x</p:attrName>
                                        </p:attrNameLst>
                                      </p:cBhvr>
                                      <p:tavLst>
                                        <p:tav tm="0">
                                          <p:val>
                                            <p:strVal val="#ppt_x"/>
                                          </p:val>
                                        </p:tav>
                                        <p:tav tm="100000">
                                          <p:val>
                                            <p:strVal val="#ppt_x"/>
                                          </p:val>
                                        </p:tav>
                                      </p:tavLst>
                                    </p:anim>
                                    <p:anim calcmode="lin" valueType="num">
                                      <p:cBhvr additive="base">
                                        <p:cTn id="34" dur="2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53" presetClass="entr" presetSubtype="16" repeatCount="300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p:cTn id="39" dur="1000" fill="hold"/>
                                        <p:tgtEl>
                                          <p:spTgt spid="19"/>
                                        </p:tgtEl>
                                        <p:attrNameLst>
                                          <p:attrName>ppt_w</p:attrName>
                                        </p:attrNameLst>
                                      </p:cBhvr>
                                      <p:tavLst>
                                        <p:tav tm="0">
                                          <p:val>
                                            <p:fltVal val="0"/>
                                          </p:val>
                                        </p:tav>
                                        <p:tav tm="100000">
                                          <p:val>
                                            <p:strVal val="#ppt_w"/>
                                          </p:val>
                                        </p:tav>
                                      </p:tavLst>
                                    </p:anim>
                                    <p:anim calcmode="lin" valueType="num">
                                      <p:cBhvr>
                                        <p:cTn id="40" dur="1000" fill="hold"/>
                                        <p:tgtEl>
                                          <p:spTgt spid="19"/>
                                        </p:tgtEl>
                                        <p:attrNameLst>
                                          <p:attrName>ppt_h</p:attrName>
                                        </p:attrNameLst>
                                      </p:cBhvr>
                                      <p:tavLst>
                                        <p:tav tm="0">
                                          <p:val>
                                            <p:fltVal val="0"/>
                                          </p:val>
                                        </p:tav>
                                        <p:tav tm="100000">
                                          <p:val>
                                            <p:strVal val="#ppt_h"/>
                                          </p:val>
                                        </p:tav>
                                      </p:tavLst>
                                    </p:anim>
                                    <p:animEffect transition="in" filter="fade">
                                      <p:cBhvr>
                                        <p:cTn id="41" dur="1000"/>
                                        <p:tgtEl>
                                          <p:spTgt spid="19"/>
                                        </p:tgtEl>
                                      </p:cBhvr>
                                    </p:animEffect>
                                  </p:childTnLst>
                                </p:cTn>
                              </p:par>
                            </p:childTnLst>
                          </p:cTn>
                        </p:par>
                        <p:par>
                          <p:cTn id="42" fill="hold">
                            <p:stCondLst>
                              <p:cond delay="3000"/>
                            </p:stCondLst>
                            <p:childTnLst>
                              <p:par>
                                <p:cTn id="43" presetID="2" presetClass="entr" presetSubtype="2" fill="hold" grpId="0" nodeType="after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additive="base">
                                        <p:cTn id="45" dur="500" fill="hold"/>
                                        <p:tgtEl>
                                          <p:spTgt spid="23"/>
                                        </p:tgtEl>
                                        <p:attrNameLst>
                                          <p:attrName>ppt_x</p:attrName>
                                        </p:attrNameLst>
                                      </p:cBhvr>
                                      <p:tavLst>
                                        <p:tav tm="0">
                                          <p:val>
                                            <p:strVal val="1+#ppt_w/2"/>
                                          </p:val>
                                        </p:tav>
                                        <p:tav tm="100000">
                                          <p:val>
                                            <p:strVal val="#ppt_x"/>
                                          </p:val>
                                        </p:tav>
                                      </p:tavLst>
                                    </p:anim>
                                    <p:anim calcmode="lin" valueType="num">
                                      <p:cBhvr additive="base">
                                        <p:cTn id="46"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xit" presetSubtype="2" fill="hold" grpId="1" nodeType="clickEffect">
                                  <p:stCondLst>
                                    <p:cond delay="0"/>
                                  </p:stCondLst>
                                  <p:childTnLst>
                                    <p:anim calcmode="lin" valueType="num">
                                      <p:cBhvr additive="base">
                                        <p:cTn id="50" dur="500"/>
                                        <p:tgtEl>
                                          <p:spTgt spid="23"/>
                                        </p:tgtEl>
                                        <p:attrNameLst>
                                          <p:attrName>ppt_x</p:attrName>
                                        </p:attrNameLst>
                                      </p:cBhvr>
                                      <p:tavLst>
                                        <p:tav tm="0">
                                          <p:val>
                                            <p:strVal val="ppt_x"/>
                                          </p:val>
                                        </p:tav>
                                        <p:tav tm="100000">
                                          <p:val>
                                            <p:strVal val="1+ppt_w/2"/>
                                          </p:val>
                                        </p:tav>
                                      </p:tavLst>
                                    </p:anim>
                                    <p:anim calcmode="lin" valueType="num">
                                      <p:cBhvr additive="base">
                                        <p:cTn id="51" dur="500"/>
                                        <p:tgtEl>
                                          <p:spTgt spid="23"/>
                                        </p:tgtEl>
                                        <p:attrNameLst>
                                          <p:attrName>ppt_y</p:attrName>
                                        </p:attrNameLst>
                                      </p:cBhvr>
                                      <p:tavLst>
                                        <p:tav tm="0">
                                          <p:val>
                                            <p:strVal val="ppt_y"/>
                                          </p:val>
                                        </p:tav>
                                        <p:tav tm="100000">
                                          <p:val>
                                            <p:strVal val="ppt_y"/>
                                          </p:val>
                                        </p:tav>
                                      </p:tavLst>
                                    </p:anim>
                                    <p:set>
                                      <p:cBhvr>
                                        <p:cTn id="52" dur="1" fill="hold">
                                          <p:stCondLst>
                                            <p:cond delay="499"/>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7" grpId="1" animBg="1"/>
      <p:bldP spid="19" grpId="0" animBg="1"/>
      <p:bldP spid="23" grpId="0" animBg="1"/>
      <p:bldP spid="23"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おわりに　次回に向けた記録</a:t>
            </a:r>
            <a:endParaRPr kumimoji="1" lang="ja-JP" altLang="en-US" dirty="0"/>
          </a:p>
        </p:txBody>
      </p:sp>
      <p:sp>
        <p:nvSpPr>
          <p:cNvPr id="3" name="コンテンツ プレースホルダー 2"/>
          <p:cNvSpPr>
            <a:spLocks noGrp="1"/>
          </p:cNvSpPr>
          <p:nvPr>
            <p:ph idx="1"/>
          </p:nvPr>
        </p:nvSpPr>
        <p:spPr/>
        <p:txBody>
          <a:bodyPr>
            <a:noAutofit/>
          </a:bodyPr>
          <a:lstStyle/>
          <a:p>
            <a:r>
              <a:rPr kumimoji="1" lang="ja-JP" altLang="en-US" sz="2400" dirty="0" smtClean="0"/>
              <a:t>今回の事例紹介は、ここまでです。</a:t>
            </a:r>
          </a:p>
          <a:p>
            <a:r>
              <a:rPr kumimoji="1" lang="ja-JP" altLang="en-US" sz="2400" dirty="0" smtClean="0"/>
              <a:t>最後までご覧頂きありがとうございました。</a:t>
            </a:r>
          </a:p>
          <a:p>
            <a:r>
              <a:rPr kumimoji="1" lang="ja-JP" altLang="en-US" sz="2400" dirty="0" smtClean="0"/>
              <a:t>詳細については、技術資料や実施マニュアルを参照して下さい。</a:t>
            </a:r>
          </a:p>
          <a:p>
            <a:r>
              <a:rPr kumimoji="1" lang="ja-JP" altLang="en-US" sz="2400" dirty="0" smtClean="0"/>
              <a:t>リスクアセスメントは１度で終わるものではありません。記録を残し、整理保管しておくと、次回の労力を大きく減らすことができます。</a:t>
            </a:r>
            <a:endParaRPr kumimoji="1" lang="ja-JP" altLang="en-US" sz="2400" dirty="0"/>
          </a:p>
        </p:txBody>
      </p:sp>
    </p:spTree>
    <p:extLst>
      <p:ext uri="{BB962C8B-B14F-4D97-AF65-F5344CB8AC3E}">
        <p14:creationId xmlns:p14="http://schemas.microsoft.com/office/powerpoint/2010/main" val="16717263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lIns="0" tIns="0" rIns="0" bIns="0">
            <a:normAutofit/>
          </a:bodyPr>
          <a:lstStyle/>
          <a:p>
            <a:pPr marL="540000" indent="-457200"/>
            <a:r>
              <a:rPr lang="ja-JP" altLang="en-US" sz="3200" dirty="0"/>
              <a:t>表</a:t>
            </a:r>
            <a:r>
              <a:rPr lang="en-US" altLang="ja-JP" sz="3200" dirty="0"/>
              <a:t>5</a:t>
            </a:r>
            <a:r>
              <a:rPr lang="ja-JP" altLang="en-US" sz="3200" dirty="0"/>
              <a:t>　作業・操作に関する不具合を検討するためのずれの例</a:t>
            </a:r>
            <a:endParaRPr kumimoji="1" lang="ja-JP" altLang="en-US" sz="3200" dirty="0"/>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566780997"/>
              </p:ext>
            </p:extLst>
          </p:nvPr>
        </p:nvGraphicFramePr>
        <p:xfrm>
          <a:off x="533055" y="1905000"/>
          <a:ext cx="8286161" cy="4646628"/>
        </p:xfrm>
        <a:graphic>
          <a:graphicData uri="http://schemas.openxmlformats.org/drawingml/2006/table">
            <a:tbl>
              <a:tblPr>
                <a:tableStyleId>{5C22544A-7EE6-4342-B048-85BDC9FD1C3A}</a:tableStyleId>
              </a:tblPr>
              <a:tblGrid>
                <a:gridCol w="2450969"/>
                <a:gridCol w="5835192"/>
              </a:tblGrid>
              <a:tr h="387219">
                <a:tc rowSpan="5">
                  <a:txBody>
                    <a:bodyPr/>
                    <a:lstStyle/>
                    <a:p>
                      <a:pPr marL="36000" algn="l" fontAlgn="ctr"/>
                      <a:r>
                        <a:rPr lang="ja-JP" altLang="en-US" sz="2000" u="none" strike="noStrike" dirty="0">
                          <a:effectLst/>
                        </a:rPr>
                        <a:t>作業・操作の順番</a:t>
                      </a:r>
                      <a:endParaRPr lang="ja-JP" altLang="en-US" sz="2000" b="1"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2000" u="none" strike="noStrike" dirty="0">
                          <a:effectLst/>
                        </a:rPr>
                        <a:t>作業・操作を実行しない</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87219">
                <a:tc vMerge="1">
                  <a:txBody>
                    <a:bodyPr/>
                    <a:lstStyle/>
                    <a:p>
                      <a:endParaRPr kumimoji="1" lang="ja-JP" altLang="en-US"/>
                    </a:p>
                  </a:txBody>
                  <a:tcPr/>
                </a:tc>
                <a:tc>
                  <a:txBody>
                    <a:bodyPr/>
                    <a:lstStyle/>
                    <a:p>
                      <a:pPr marL="36000" algn="l" fontAlgn="ctr"/>
                      <a:r>
                        <a:rPr lang="ja-JP" altLang="en-US" sz="2000" u="none" strike="noStrike" dirty="0">
                          <a:effectLst/>
                        </a:rPr>
                        <a:t>逆の順番で作業・操作を実行する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87219">
                <a:tc vMerge="1">
                  <a:txBody>
                    <a:bodyPr/>
                    <a:lstStyle/>
                    <a:p>
                      <a:endParaRPr kumimoji="1" lang="ja-JP" altLang="en-US"/>
                    </a:p>
                  </a:txBody>
                  <a:tcPr/>
                </a:tc>
                <a:tc>
                  <a:txBody>
                    <a:bodyPr/>
                    <a:lstStyle/>
                    <a:p>
                      <a:pPr marL="36000" algn="l" fontAlgn="ctr"/>
                      <a:r>
                        <a:rPr lang="ja-JP" altLang="en-US" sz="2000" u="none" strike="noStrike" dirty="0">
                          <a:effectLst/>
                        </a:rPr>
                        <a:t>一部の作業・操作のみを実行する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87219">
                <a:tc vMerge="1">
                  <a:txBody>
                    <a:bodyPr/>
                    <a:lstStyle/>
                    <a:p>
                      <a:endParaRPr kumimoji="1" lang="ja-JP" altLang="en-US"/>
                    </a:p>
                  </a:txBody>
                  <a:tcPr/>
                </a:tc>
                <a:tc>
                  <a:txBody>
                    <a:bodyPr/>
                    <a:lstStyle/>
                    <a:p>
                      <a:pPr marL="36000" algn="l" fontAlgn="ctr"/>
                      <a:r>
                        <a:rPr lang="ja-JP" altLang="en-US" sz="2000" u="none" strike="noStrike" dirty="0">
                          <a:effectLst/>
                        </a:rPr>
                        <a:t>余計な作業・操作を実行する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87219">
                <a:tc vMerge="1">
                  <a:txBody>
                    <a:bodyPr/>
                    <a:lstStyle/>
                    <a:p>
                      <a:endParaRPr kumimoji="1" lang="ja-JP" altLang="en-US"/>
                    </a:p>
                  </a:txBody>
                  <a:tcPr/>
                </a:tc>
                <a:tc>
                  <a:txBody>
                    <a:bodyPr/>
                    <a:lstStyle/>
                    <a:p>
                      <a:pPr marL="36000" algn="l" fontAlgn="ctr"/>
                      <a:r>
                        <a:rPr lang="ja-JP" altLang="en-US" sz="2000" u="none" strike="noStrike" dirty="0">
                          <a:effectLst/>
                        </a:rPr>
                        <a:t>異なる作業・操作を実行する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7219">
                <a:tc rowSpan="2">
                  <a:txBody>
                    <a:bodyPr/>
                    <a:lstStyle/>
                    <a:p>
                      <a:pPr marL="36000" algn="l" fontAlgn="ctr"/>
                      <a:r>
                        <a:rPr lang="ja-JP" altLang="en-US" sz="2000" u="none" strike="noStrike">
                          <a:effectLst/>
                        </a:rPr>
                        <a:t>作業・操作の時期</a:t>
                      </a:r>
                      <a:endParaRPr lang="ja-JP" altLang="en-US" sz="2000" b="1" i="0" u="none" strike="noStrike">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2000" u="none" strike="noStrike" dirty="0">
                          <a:effectLst/>
                        </a:rPr>
                        <a:t>作業・操作の実行が早過ぎる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87219">
                <a:tc vMerge="1">
                  <a:txBody>
                    <a:bodyPr/>
                    <a:lstStyle/>
                    <a:p>
                      <a:endParaRPr kumimoji="1" lang="ja-JP" altLang="en-US"/>
                    </a:p>
                  </a:txBody>
                  <a:tcPr/>
                </a:tc>
                <a:tc>
                  <a:txBody>
                    <a:bodyPr/>
                    <a:lstStyle/>
                    <a:p>
                      <a:pPr marL="36000" algn="l" fontAlgn="ctr"/>
                      <a:r>
                        <a:rPr lang="ja-JP" altLang="en-US" sz="2000" u="none" strike="noStrike" dirty="0">
                          <a:effectLst/>
                        </a:rPr>
                        <a:t>作業・操作の実行が遅過ぎる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7219">
                <a:tc rowSpan="2">
                  <a:txBody>
                    <a:bodyPr/>
                    <a:lstStyle/>
                    <a:p>
                      <a:pPr marL="36000" algn="l" fontAlgn="ctr"/>
                      <a:r>
                        <a:rPr lang="ja-JP" altLang="en-US" sz="2000" u="none" strike="noStrike">
                          <a:effectLst/>
                        </a:rPr>
                        <a:t>作業・操作の時間</a:t>
                      </a:r>
                      <a:endParaRPr lang="ja-JP" altLang="en-US" sz="2000" b="1" i="0" u="none" strike="noStrike">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2000" u="none" strike="noStrike" dirty="0">
                          <a:effectLst/>
                        </a:rPr>
                        <a:t>作業・操作時間が長過ぎる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87219">
                <a:tc vMerge="1">
                  <a:txBody>
                    <a:bodyPr/>
                    <a:lstStyle/>
                    <a:p>
                      <a:endParaRPr kumimoji="1" lang="ja-JP" altLang="en-US"/>
                    </a:p>
                  </a:txBody>
                  <a:tcPr/>
                </a:tc>
                <a:tc>
                  <a:txBody>
                    <a:bodyPr/>
                    <a:lstStyle/>
                    <a:p>
                      <a:pPr marL="36000" algn="l" fontAlgn="ctr"/>
                      <a:r>
                        <a:rPr lang="ja-JP" altLang="en-US" sz="2000" u="none" strike="noStrike" dirty="0">
                          <a:effectLst/>
                        </a:rPr>
                        <a:t>作業・操作時間が短過ぎる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7219">
                <a:tc rowSpan="3">
                  <a:txBody>
                    <a:bodyPr/>
                    <a:lstStyle/>
                    <a:p>
                      <a:pPr marL="36000" algn="l" fontAlgn="ctr"/>
                      <a:r>
                        <a:rPr lang="ja-JP" altLang="en-US" sz="2000" u="none" strike="noStrike">
                          <a:effectLst/>
                        </a:rPr>
                        <a:t>充填量</a:t>
                      </a:r>
                      <a:endParaRPr lang="ja-JP" altLang="en-US" sz="2000" b="1" i="0" u="none" strike="noStrike">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2000" u="none" strike="noStrike" dirty="0">
                          <a:effectLst/>
                        </a:rPr>
                        <a:t>充填量がゼロ</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87219">
                <a:tc vMerge="1">
                  <a:txBody>
                    <a:bodyPr/>
                    <a:lstStyle/>
                    <a:p>
                      <a:endParaRPr kumimoji="1" lang="ja-JP" altLang="en-US"/>
                    </a:p>
                  </a:txBody>
                  <a:tcPr/>
                </a:tc>
                <a:tc>
                  <a:txBody>
                    <a:bodyPr/>
                    <a:lstStyle/>
                    <a:p>
                      <a:pPr marL="36000" algn="l" fontAlgn="ctr"/>
                      <a:r>
                        <a:rPr lang="ja-JP" altLang="en-US" sz="2000" u="none" strike="noStrike" dirty="0">
                          <a:effectLst/>
                        </a:rPr>
                        <a:t>充填量が多過ぎる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87219">
                <a:tc vMerge="1">
                  <a:txBody>
                    <a:bodyPr/>
                    <a:lstStyle/>
                    <a:p>
                      <a:endParaRPr kumimoji="1" lang="ja-JP" altLang="en-US"/>
                    </a:p>
                  </a:txBody>
                  <a:tcPr/>
                </a:tc>
                <a:tc>
                  <a:txBody>
                    <a:bodyPr/>
                    <a:lstStyle/>
                    <a:p>
                      <a:pPr marL="36000" algn="l" fontAlgn="ctr"/>
                      <a:r>
                        <a:rPr lang="ja-JP" altLang="en-US" sz="2000" u="none" strike="noStrike" dirty="0">
                          <a:effectLst/>
                        </a:rPr>
                        <a:t>充填量が少な過ぎる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テキスト ボックス 4"/>
          <p:cNvSpPr txBox="1"/>
          <p:nvPr/>
        </p:nvSpPr>
        <p:spPr>
          <a:xfrm>
            <a:off x="7384266" y="53442"/>
            <a:ext cx="646331"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ja-JP" altLang="en-US" dirty="0" smtClean="0">
                <a:hlinkClick r:id="" action="ppaction://hlinkshowjump?jump=lastslideviewed"/>
              </a:rPr>
              <a:t>戻る</a:t>
            </a:r>
            <a:endParaRPr kumimoji="1" lang="ja-JP" altLang="en-US" dirty="0"/>
          </a:p>
        </p:txBody>
      </p:sp>
    </p:spTree>
    <p:extLst>
      <p:ext uri="{BB962C8B-B14F-4D97-AF65-F5344CB8AC3E}">
        <p14:creationId xmlns:p14="http://schemas.microsoft.com/office/powerpoint/2010/main" val="109316968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78946" y="227942"/>
            <a:ext cx="6589200" cy="1002342"/>
          </a:xfrm>
        </p:spPr>
        <p:txBody>
          <a:bodyPr lIns="0" tIns="0" rIns="0" bIns="0">
            <a:normAutofit/>
          </a:bodyPr>
          <a:lstStyle/>
          <a:p>
            <a:r>
              <a:rPr lang="ja-JP" altLang="en-US" sz="2400" dirty="0"/>
              <a:t>表</a:t>
            </a:r>
            <a:r>
              <a:rPr lang="en-US" altLang="ja-JP" sz="2400" dirty="0"/>
              <a:t>6</a:t>
            </a:r>
            <a:r>
              <a:rPr lang="ja-JP" altLang="en-US" sz="2400" dirty="0"/>
              <a:t>　設備・装置に関する不具合の</a:t>
            </a:r>
            <a:r>
              <a:rPr lang="ja-JP" altLang="en-US" sz="2400" dirty="0" smtClean="0"/>
              <a:t>例</a:t>
            </a:r>
            <a:br>
              <a:rPr lang="ja-JP" altLang="en-US" sz="2400" dirty="0" smtClean="0"/>
            </a:br>
            <a:r>
              <a:rPr lang="en-US" altLang="ja-JP" sz="2400" dirty="0" smtClean="0"/>
              <a:t>(</a:t>
            </a:r>
            <a:r>
              <a:rPr lang="en-US" altLang="ja-JP" sz="2400" dirty="0"/>
              <a:t>a)</a:t>
            </a:r>
            <a:r>
              <a:rPr lang="ja-JP" altLang="en-US" dirty="0"/>
              <a:t>　</a:t>
            </a:r>
            <a:r>
              <a:rPr lang="ja-JP" altLang="en-US" sz="2400" dirty="0"/>
              <a:t>容器・配管系の破損</a:t>
            </a:r>
            <a:endParaRPr kumimoji="1" lang="ja-JP" altLang="en-US" sz="2400" dirty="0"/>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3266543391"/>
              </p:ext>
            </p:extLst>
          </p:nvPr>
        </p:nvGraphicFramePr>
        <p:xfrm>
          <a:off x="295708" y="1322388"/>
          <a:ext cx="8682087" cy="5358276"/>
        </p:xfrm>
        <a:graphic>
          <a:graphicData uri="http://schemas.openxmlformats.org/drawingml/2006/table">
            <a:tbl>
              <a:tblPr>
                <a:tableStyleId>{5C22544A-7EE6-4342-B048-85BDC9FD1C3A}</a:tableStyleId>
              </a:tblPr>
              <a:tblGrid>
                <a:gridCol w="1000615"/>
                <a:gridCol w="3250874"/>
                <a:gridCol w="4430598"/>
              </a:tblGrid>
              <a:tr h="115599">
                <a:tc>
                  <a:txBody>
                    <a:bodyPr/>
                    <a:lstStyle/>
                    <a:p>
                      <a:pPr marL="36000" algn="ctr" fontAlgn="ctr"/>
                      <a:r>
                        <a:rPr lang="ja-JP" altLang="en-US" sz="1200" u="none" strike="noStrike" dirty="0">
                          <a:effectLst/>
                        </a:rPr>
                        <a:t>容器・配管系</a:t>
                      </a:r>
                      <a:endParaRPr lang="ja-JP" altLang="en-US" sz="1200" b="1"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200" u="none" strike="noStrike">
                          <a:effectLst/>
                        </a:rPr>
                        <a:t>説明</a:t>
                      </a:r>
                      <a:endParaRPr lang="ja-JP" altLang="en-US" sz="1200" b="1" i="0" u="none" strike="noStrike">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200" u="none" strike="noStrike" dirty="0" smtClean="0">
                          <a:effectLst/>
                        </a:rPr>
                        <a:t>不具合、及び</a:t>
                      </a:r>
                      <a:r>
                        <a:rPr lang="ja-JP" altLang="en-US" sz="1200" u="none" strike="noStrike" dirty="0">
                          <a:effectLst/>
                        </a:rPr>
                        <a:t>引き起こされるプロセス異常の例</a:t>
                      </a:r>
                      <a:endParaRPr lang="ja-JP" altLang="en-US" sz="1200" b="1"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142">
                <a:tc>
                  <a:txBody>
                    <a:bodyPr/>
                    <a:lstStyle/>
                    <a:p>
                      <a:pPr marL="36000" algn="l" fontAlgn="ctr"/>
                      <a:r>
                        <a:rPr lang="ja-JP" altLang="en-US" sz="1200" u="none" strike="noStrike" dirty="0">
                          <a:effectLst/>
                        </a:rPr>
                        <a:t>配管</a:t>
                      </a:r>
                      <a:endParaRPr lang="ja-JP" altLang="en-US" sz="1200" b="1"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smtClean="0">
                          <a:effectLst/>
                        </a:rPr>
                        <a:t>流量、耐圧、耐食性</a:t>
                      </a:r>
                      <a:r>
                        <a:rPr lang="ja-JP" altLang="en-US" sz="1200" u="none" strike="noStrike" dirty="0">
                          <a:effectLst/>
                        </a:rPr>
                        <a:t>などに</a:t>
                      </a:r>
                      <a:r>
                        <a:rPr lang="ja-JP" altLang="en-US" sz="1200" u="none" strike="noStrike" dirty="0" smtClean="0">
                          <a:effectLst/>
                        </a:rPr>
                        <a:t>より、多種多様</a:t>
                      </a:r>
                      <a:r>
                        <a:rPr lang="ja-JP" altLang="en-US" sz="1200" u="none" strike="noStrike" dirty="0">
                          <a:effectLst/>
                        </a:rPr>
                        <a:t>のものがある．振動が伝わると劣化が</a:t>
                      </a:r>
                      <a:r>
                        <a:rPr lang="ja-JP" altLang="en-US" sz="1200" u="none" strike="noStrike" dirty="0" smtClean="0">
                          <a:effectLst/>
                        </a:rPr>
                        <a:t>進みやすく、ジョイント部</a:t>
                      </a:r>
                      <a:r>
                        <a:rPr lang="ja-JP" altLang="en-US" sz="1200" u="none" strike="noStrike" dirty="0">
                          <a:effectLst/>
                        </a:rPr>
                        <a:t>も含めた点検・管理が必要である．</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smtClean="0">
                          <a:effectLst/>
                        </a:rPr>
                        <a:t>閉塞、圧力</a:t>
                      </a:r>
                      <a:r>
                        <a:rPr lang="ja-JP" altLang="en-US" sz="1200" u="none" strike="noStrike" dirty="0">
                          <a:effectLst/>
                        </a:rPr>
                        <a:t>損失の</a:t>
                      </a:r>
                      <a:r>
                        <a:rPr lang="ja-JP" altLang="en-US" sz="1200" u="none" strike="noStrike" dirty="0" smtClean="0">
                          <a:effectLst/>
                        </a:rPr>
                        <a:t>増大、内圧低下、減圧不良、逆流、漏洩、漏れ込み、圧力</a:t>
                      </a:r>
                      <a:r>
                        <a:rPr lang="ja-JP" altLang="en-US" sz="1200" u="none" strike="noStrike" dirty="0">
                          <a:effectLst/>
                        </a:rPr>
                        <a:t>の急変（水撃）など</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3171">
                <a:tc>
                  <a:txBody>
                    <a:bodyPr/>
                    <a:lstStyle/>
                    <a:p>
                      <a:pPr marL="36000" algn="l" fontAlgn="ctr"/>
                      <a:r>
                        <a:rPr lang="ja-JP" altLang="en-US" sz="1200" u="none" strike="noStrike">
                          <a:effectLst/>
                        </a:rPr>
                        <a:t>ダクト</a:t>
                      </a:r>
                      <a:endParaRPr lang="ja-JP" altLang="en-US" sz="1200" b="1" i="0" u="none" strike="noStrike">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配管と比べると径が大きく大流量であることが</a:t>
                      </a:r>
                      <a:r>
                        <a:rPr lang="ja-JP" altLang="en-US" sz="1200" u="none" strike="noStrike" dirty="0" smtClean="0">
                          <a:effectLst/>
                        </a:rPr>
                        <a:t>多い。給</a:t>
                      </a:r>
                      <a:r>
                        <a:rPr lang="ja-JP" altLang="en-US" sz="1200" u="none" strike="noStrike" dirty="0">
                          <a:effectLst/>
                        </a:rPr>
                        <a:t>気系や排気系などでしばしば共通設備として</a:t>
                      </a:r>
                      <a:r>
                        <a:rPr lang="ja-JP" altLang="en-US" sz="1200" u="none" strike="noStrike" dirty="0" smtClean="0">
                          <a:effectLst/>
                        </a:rPr>
                        <a:t>使われる。</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配管と同様の不具合．一般に耐圧性能や構造強度は配管よりも</a:t>
                      </a:r>
                      <a:r>
                        <a:rPr lang="ja-JP" altLang="en-US" sz="1200" u="none" strike="noStrike" dirty="0" smtClean="0">
                          <a:effectLst/>
                        </a:rPr>
                        <a:t>劣る。共通</a:t>
                      </a:r>
                      <a:r>
                        <a:rPr lang="ja-JP" altLang="en-US" sz="1200" u="none" strike="noStrike" dirty="0">
                          <a:effectLst/>
                        </a:rPr>
                        <a:t>設備で</a:t>
                      </a:r>
                      <a:r>
                        <a:rPr lang="ja-JP" altLang="en-US" sz="1200" u="none" strike="noStrike" dirty="0" smtClean="0">
                          <a:effectLst/>
                        </a:rPr>
                        <a:t>は、流れ込み</a:t>
                      </a:r>
                      <a:r>
                        <a:rPr lang="ja-JP" altLang="en-US" sz="1200" u="none" strike="noStrike" dirty="0">
                          <a:effectLst/>
                        </a:rPr>
                        <a:t>防止施策がないと異常時に逆流が</a:t>
                      </a:r>
                      <a:r>
                        <a:rPr lang="ja-JP" altLang="en-US" sz="1200" u="none" strike="noStrike" dirty="0" smtClean="0">
                          <a:effectLst/>
                        </a:rPr>
                        <a:t>起きる。設計</a:t>
                      </a:r>
                      <a:r>
                        <a:rPr lang="ja-JP" altLang="en-US" sz="1200" u="none" strike="noStrike" dirty="0">
                          <a:effectLst/>
                        </a:rPr>
                        <a:t>条件（</a:t>
                      </a:r>
                      <a:r>
                        <a:rPr lang="ja-JP" altLang="en-US" sz="1200" u="none" strike="noStrike" dirty="0" smtClean="0">
                          <a:effectLst/>
                        </a:rPr>
                        <a:t>温度、圧力、風量</a:t>
                      </a:r>
                      <a:r>
                        <a:rPr lang="ja-JP" altLang="en-US" sz="1200" u="none" strike="noStrike" dirty="0">
                          <a:effectLst/>
                        </a:rPr>
                        <a:t>）を超えて凝縮性プロセス流体が流れた場合に</a:t>
                      </a:r>
                      <a:r>
                        <a:rPr lang="ja-JP" altLang="en-US" sz="1200" u="none" strike="noStrike" dirty="0" smtClean="0">
                          <a:effectLst/>
                        </a:rPr>
                        <a:t>は、ダクト内</a:t>
                      </a:r>
                      <a:r>
                        <a:rPr lang="ja-JP" altLang="en-US" sz="1200" u="none" strike="noStrike" dirty="0">
                          <a:effectLst/>
                        </a:rPr>
                        <a:t>で凝縮することが</a:t>
                      </a:r>
                      <a:r>
                        <a:rPr lang="ja-JP" altLang="en-US" sz="1200" u="none" strike="noStrike" dirty="0" smtClean="0">
                          <a:effectLst/>
                        </a:rPr>
                        <a:t>あり、漏出</a:t>
                      </a:r>
                      <a:r>
                        <a:rPr lang="ja-JP" altLang="en-US" sz="1200" u="none" strike="noStrike" dirty="0">
                          <a:effectLst/>
                        </a:rPr>
                        <a:t>や</a:t>
                      </a:r>
                      <a:r>
                        <a:rPr lang="ja-JP" altLang="en-US" sz="1200" u="none" strike="noStrike" dirty="0" smtClean="0">
                          <a:effectLst/>
                        </a:rPr>
                        <a:t>堆積、可燃性</a:t>
                      </a:r>
                      <a:r>
                        <a:rPr lang="ja-JP" altLang="en-US" sz="1200" u="none" strike="noStrike" dirty="0">
                          <a:effectLst/>
                        </a:rPr>
                        <a:t>・蓄熱性の変性物の生成に</a:t>
                      </a:r>
                      <a:r>
                        <a:rPr lang="ja-JP" altLang="en-US" sz="1200" u="none" strike="noStrike" dirty="0" smtClean="0">
                          <a:effectLst/>
                        </a:rPr>
                        <a:t>つながる。</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3657">
                <a:tc>
                  <a:txBody>
                    <a:bodyPr/>
                    <a:lstStyle/>
                    <a:p>
                      <a:pPr marL="36000" algn="l" fontAlgn="ctr"/>
                      <a:r>
                        <a:rPr lang="ja-JP" altLang="en-US" sz="1200" u="none" strike="noStrike">
                          <a:effectLst/>
                        </a:rPr>
                        <a:t>タンク</a:t>
                      </a:r>
                      <a:endParaRPr lang="ja-JP" altLang="en-US" sz="1200" b="1" i="0" u="none" strike="noStrike">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気体用と液体用が一般的だ</a:t>
                      </a:r>
                      <a:r>
                        <a:rPr lang="ja-JP" altLang="en-US" sz="1200" u="none" strike="noStrike" dirty="0" smtClean="0">
                          <a:effectLst/>
                        </a:rPr>
                        <a:t>が、粉体</a:t>
                      </a:r>
                      <a:r>
                        <a:rPr lang="ja-JP" altLang="en-US" sz="1200" u="none" strike="noStrike" dirty="0">
                          <a:effectLst/>
                        </a:rPr>
                        <a:t>に使われることが</a:t>
                      </a:r>
                      <a:r>
                        <a:rPr lang="ja-JP" altLang="en-US" sz="1200" u="none" strike="noStrike" dirty="0" smtClean="0">
                          <a:effectLst/>
                        </a:rPr>
                        <a:t>ある。一時</a:t>
                      </a:r>
                      <a:r>
                        <a:rPr lang="ja-JP" altLang="en-US" sz="1200" u="none" strike="noStrike" dirty="0">
                          <a:effectLst/>
                        </a:rPr>
                        <a:t>貯留から長期保管まで用途は</a:t>
                      </a:r>
                      <a:r>
                        <a:rPr lang="ja-JP" altLang="en-US" sz="1200" u="none" strike="noStrike" dirty="0" smtClean="0">
                          <a:effectLst/>
                        </a:rPr>
                        <a:t>様々。</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smtClean="0">
                          <a:effectLst/>
                        </a:rPr>
                        <a:t>漏洩、漏れ込み、破裂、貯留中</a:t>
                      </a:r>
                      <a:r>
                        <a:rPr lang="ja-JP" altLang="en-US" sz="1200" u="none" strike="noStrike" dirty="0">
                          <a:effectLst/>
                        </a:rPr>
                        <a:t>の物性（</a:t>
                      </a:r>
                      <a:r>
                        <a:rPr lang="ja-JP" altLang="en-US" sz="1200" u="none" strike="noStrike" dirty="0" smtClean="0">
                          <a:effectLst/>
                        </a:rPr>
                        <a:t>粘度、温度</a:t>
                      </a:r>
                      <a:r>
                        <a:rPr lang="ja-JP" altLang="en-US" sz="1200" u="none" strike="noStrike" dirty="0">
                          <a:effectLst/>
                        </a:rPr>
                        <a:t>など）の</a:t>
                      </a:r>
                      <a:r>
                        <a:rPr lang="ja-JP" altLang="en-US" sz="1200" u="none" strike="noStrike" dirty="0" smtClean="0">
                          <a:effectLst/>
                        </a:rPr>
                        <a:t>変動、揮発分喪失、保温</a:t>
                      </a:r>
                      <a:r>
                        <a:rPr lang="ja-JP" altLang="en-US" sz="1200" u="none" strike="noStrike" dirty="0">
                          <a:effectLst/>
                        </a:rPr>
                        <a:t>あるいは加温・冷却</a:t>
                      </a:r>
                      <a:r>
                        <a:rPr lang="ja-JP" altLang="en-US" sz="1200" u="none" strike="noStrike" dirty="0" smtClean="0">
                          <a:effectLst/>
                        </a:rPr>
                        <a:t>不良、不均一</a:t>
                      </a:r>
                      <a:r>
                        <a:rPr lang="ja-JP" altLang="en-US" sz="1200" u="none" strike="noStrike" dirty="0">
                          <a:effectLst/>
                        </a:rPr>
                        <a:t>な温度</a:t>
                      </a:r>
                      <a:r>
                        <a:rPr lang="ja-JP" altLang="en-US" sz="1200" u="none" strike="noStrike" dirty="0" smtClean="0">
                          <a:effectLst/>
                        </a:rPr>
                        <a:t>分布、液面計</a:t>
                      </a:r>
                      <a:r>
                        <a:rPr lang="ja-JP" altLang="en-US" sz="1200" u="none" strike="noStrike" dirty="0">
                          <a:effectLst/>
                        </a:rPr>
                        <a:t>と液面の不一致が</a:t>
                      </a:r>
                      <a:r>
                        <a:rPr lang="ja-JP" altLang="en-US" sz="1200" u="none" strike="noStrike" dirty="0" smtClean="0">
                          <a:effectLst/>
                        </a:rPr>
                        <a:t>起こりうる。ジャケット</a:t>
                      </a:r>
                      <a:r>
                        <a:rPr lang="ja-JP" altLang="en-US" sz="1200" u="none" strike="noStrike" dirty="0">
                          <a:effectLst/>
                        </a:rPr>
                        <a:t>や内部コイル付きのタンクで</a:t>
                      </a:r>
                      <a:r>
                        <a:rPr lang="ja-JP" altLang="en-US" sz="1200" u="none" strike="noStrike" dirty="0" smtClean="0">
                          <a:effectLst/>
                        </a:rPr>
                        <a:t>は、その</a:t>
                      </a:r>
                      <a:r>
                        <a:rPr lang="ja-JP" altLang="en-US" sz="1200" u="none" strike="noStrike" dirty="0">
                          <a:effectLst/>
                        </a:rPr>
                        <a:t>内部の熱媒・冷媒が漏れることが</a:t>
                      </a:r>
                      <a:r>
                        <a:rPr lang="ja-JP" altLang="en-US" sz="1200" u="none" strike="noStrike" dirty="0" smtClean="0">
                          <a:effectLst/>
                        </a:rPr>
                        <a:t>ある。</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l" fontAlgn="ctr"/>
                      <a:r>
                        <a:rPr lang="ja-JP" altLang="en-US" sz="1200" u="none" strike="noStrike">
                          <a:effectLst/>
                        </a:rPr>
                        <a:t>容器</a:t>
                      </a:r>
                      <a:endParaRPr lang="ja-JP" altLang="en-US" sz="1200" b="1" i="0" u="none" strike="noStrike">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タンクと比べると容量は少なめの</a:t>
                      </a:r>
                      <a:r>
                        <a:rPr lang="ja-JP" altLang="en-US" sz="1200" u="none" strike="noStrike" dirty="0" smtClean="0">
                          <a:effectLst/>
                        </a:rPr>
                        <a:t>もの。平常</a:t>
                      </a:r>
                      <a:r>
                        <a:rPr lang="ja-JP" altLang="en-US" sz="1200" u="none" strike="noStrike" dirty="0">
                          <a:effectLst/>
                        </a:rPr>
                        <a:t>時に高圧であったり減圧であったりすることが</a:t>
                      </a:r>
                      <a:r>
                        <a:rPr lang="ja-JP" altLang="en-US" sz="1200" u="none" strike="noStrike" dirty="0" smtClean="0">
                          <a:effectLst/>
                        </a:rPr>
                        <a:t>多い。</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タンクと同様の不具合が</a:t>
                      </a:r>
                      <a:r>
                        <a:rPr lang="ja-JP" altLang="en-US" sz="1200" u="none" strike="noStrike" dirty="0" smtClean="0">
                          <a:effectLst/>
                        </a:rPr>
                        <a:t>考えられる。高圧</a:t>
                      </a:r>
                      <a:r>
                        <a:rPr lang="ja-JP" altLang="en-US" sz="1200" u="none" strike="noStrike" dirty="0">
                          <a:effectLst/>
                        </a:rPr>
                        <a:t>あるいは減圧の場合に</a:t>
                      </a:r>
                      <a:r>
                        <a:rPr lang="ja-JP" altLang="en-US" sz="1200" u="none" strike="noStrike" dirty="0" smtClean="0">
                          <a:effectLst/>
                        </a:rPr>
                        <a:t>は、破裂、内圧低下、減圧不良、圧力</a:t>
                      </a:r>
                      <a:r>
                        <a:rPr lang="ja-JP" altLang="en-US" sz="1200" u="none" strike="noStrike" dirty="0">
                          <a:effectLst/>
                        </a:rPr>
                        <a:t>の急変に注意が必要と</a:t>
                      </a:r>
                      <a:r>
                        <a:rPr lang="ja-JP" altLang="en-US" sz="1200" u="none" strike="noStrike" dirty="0" smtClean="0">
                          <a:effectLst/>
                        </a:rPr>
                        <a:t>なる。</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142">
                <a:tc>
                  <a:txBody>
                    <a:bodyPr/>
                    <a:lstStyle/>
                    <a:p>
                      <a:pPr marL="36000" algn="l" fontAlgn="ctr"/>
                      <a:r>
                        <a:rPr lang="ja-JP" altLang="en-US" sz="1200" u="none" strike="noStrike">
                          <a:effectLst/>
                        </a:rPr>
                        <a:t>コンテナー</a:t>
                      </a:r>
                      <a:endParaRPr lang="ja-JP" altLang="en-US" sz="1200" b="1" i="0" u="none" strike="noStrike">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輸送用又は保管用の入れ物</a:t>
                      </a:r>
                      <a:r>
                        <a:rPr lang="ja-JP" altLang="en-US" sz="1200" u="none" strike="noStrike" dirty="0" smtClean="0">
                          <a:effectLst/>
                        </a:rPr>
                        <a:t>で、蓋</a:t>
                      </a:r>
                      <a:r>
                        <a:rPr lang="ja-JP" altLang="en-US" sz="1200" u="none" strike="noStrike" dirty="0">
                          <a:effectLst/>
                        </a:rPr>
                        <a:t>あるいは栓により密閉できる</a:t>
                      </a:r>
                      <a:r>
                        <a:rPr lang="ja-JP" altLang="en-US" sz="1200" u="none" strike="noStrike" dirty="0" smtClean="0">
                          <a:effectLst/>
                        </a:rPr>
                        <a:t>もの。メンテナンス</a:t>
                      </a:r>
                      <a:r>
                        <a:rPr lang="ja-JP" altLang="en-US" sz="1200" u="none" strike="noStrike" dirty="0">
                          <a:effectLst/>
                        </a:rPr>
                        <a:t>不良でのトラブルが散見される</a:t>
                      </a:r>
                      <a:r>
                        <a:rPr lang="ja-JP" altLang="en-US" sz="1200" u="none" strike="noStrike" dirty="0" smtClean="0">
                          <a:effectLst/>
                        </a:rPr>
                        <a:t>ので、点検</a:t>
                      </a:r>
                      <a:r>
                        <a:rPr lang="ja-JP" altLang="en-US" sz="1200" u="none" strike="noStrike" dirty="0">
                          <a:effectLst/>
                        </a:rPr>
                        <a:t>・管理が重要で</a:t>
                      </a:r>
                      <a:r>
                        <a:rPr lang="ja-JP" altLang="en-US" sz="1200" u="none" strike="noStrike" dirty="0" smtClean="0">
                          <a:effectLst/>
                        </a:rPr>
                        <a:t>ある。</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smtClean="0">
                          <a:effectLst/>
                        </a:rPr>
                        <a:t>漏洩、漏れ込み、酸欠、内容物</a:t>
                      </a:r>
                      <a:r>
                        <a:rPr lang="ja-JP" altLang="en-US" sz="1200" u="none" strike="noStrike" dirty="0">
                          <a:effectLst/>
                        </a:rPr>
                        <a:t>の劣化が</a:t>
                      </a:r>
                      <a:r>
                        <a:rPr lang="ja-JP" altLang="en-US" sz="1200" u="none" strike="noStrike" dirty="0" smtClean="0">
                          <a:effectLst/>
                        </a:rPr>
                        <a:t>考えられる。移動用</a:t>
                      </a:r>
                      <a:r>
                        <a:rPr lang="ja-JP" altLang="en-US" sz="1200" u="none" strike="noStrike" dirty="0">
                          <a:effectLst/>
                        </a:rPr>
                        <a:t>のもので</a:t>
                      </a:r>
                      <a:r>
                        <a:rPr lang="ja-JP" altLang="en-US" sz="1200" u="none" strike="noStrike" dirty="0" smtClean="0">
                          <a:effectLst/>
                        </a:rPr>
                        <a:t>は、コンテナー</a:t>
                      </a:r>
                      <a:r>
                        <a:rPr lang="ja-JP" altLang="en-US" sz="1200" u="none" strike="noStrike" dirty="0">
                          <a:effectLst/>
                        </a:rPr>
                        <a:t>自身の劣化が</a:t>
                      </a:r>
                      <a:r>
                        <a:rPr lang="ja-JP" altLang="en-US" sz="1200" u="none" strike="noStrike" dirty="0" smtClean="0">
                          <a:effectLst/>
                        </a:rPr>
                        <a:t>起こりやすい。 </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3657">
                <a:tc>
                  <a:txBody>
                    <a:bodyPr/>
                    <a:lstStyle/>
                    <a:p>
                      <a:pPr marL="36000" algn="just" fontAlgn="ctr"/>
                      <a:r>
                        <a:rPr lang="ja-JP" altLang="en-US" sz="1200" u="none" strike="noStrike">
                          <a:effectLst/>
                        </a:rPr>
                        <a:t>フレキシブルホース</a:t>
                      </a:r>
                      <a:endParaRPr lang="ja-JP" altLang="en-US" sz="1200" b="1" i="0" u="none" strike="noStrike">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振動がある箇所や地震</a:t>
                      </a:r>
                      <a:r>
                        <a:rPr lang="ja-JP" altLang="en-US" sz="1200" u="none" strike="noStrike" dirty="0" smtClean="0">
                          <a:effectLst/>
                        </a:rPr>
                        <a:t>対策、作業</a:t>
                      </a:r>
                      <a:r>
                        <a:rPr lang="ja-JP" altLang="en-US" sz="1200" u="none" strike="noStrike" dirty="0">
                          <a:effectLst/>
                        </a:rPr>
                        <a:t>範囲の拡大に必須である配管</a:t>
                      </a:r>
                      <a:r>
                        <a:rPr lang="ja-JP" altLang="en-US" sz="1200" u="none" strike="noStrike" dirty="0" smtClean="0">
                          <a:effectLst/>
                        </a:rPr>
                        <a:t>部品。浸透性</a:t>
                      </a:r>
                      <a:r>
                        <a:rPr lang="ja-JP" altLang="en-US" sz="1200" u="none" strike="noStrike" dirty="0">
                          <a:effectLst/>
                        </a:rPr>
                        <a:t>と耐久性に応じた素材の選定の</a:t>
                      </a:r>
                      <a:r>
                        <a:rPr lang="ja-JP" altLang="en-US" sz="1200" u="none" strike="noStrike" dirty="0" smtClean="0">
                          <a:effectLst/>
                        </a:rPr>
                        <a:t>他、ジョイント部</a:t>
                      </a:r>
                      <a:r>
                        <a:rPr lang="ja-JP" altLang="en-US" sz="1200" u="none" strike="noStrike" dirty="0">
                          <a:effectLst/>
                        </a:rPr>
                        <a:t>の緩みなどの点検と管理が</a:t>
                      </a:r>
                      <a:r>
                        <a:rPr lang="ja-JP" altLang="en-US" sz="1200" u="none" strike="noStrike" dirty="0" smtClean="0">
                          <a:effectLst/>
                        </a:rPr>
                        <a:t>ポイント。</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配管と同様の</a:t>
                      </a:r>
                      <a:r>
                        <a:rPr lang="ja-JP" altLang="en-US" sz="1200" u="none" strike="noStrike" dirty="0" smtClean="0">
                          <a:effectLst/>
                        </a:rPr>
                        <a:t>不具合。一般</a:t>
                      </a:r>
                      <a:r>
                        <a:rPr lang="ja-JP" altLang="en-US" sz="1200" u="none" strike="noStrike" dirty="0">
                          <a:effectLst/>
                        </a:rPr>
                        <a:t>に耐圧性能や材料</a:t>
                      </a:r>
                      <a:r>
                        <a:rPr lang="ja-JP" altLang="en-US" sz="1200" u="none" strike="noStrike" dirty="0" smtClean="0">
                          <a:effectLst/>
                        </a:rPr>
                        <a:t>強度、経年</a:t>
                      </a:r>
                      <a:r>
                        <a:rPr lang="ja-JP" altLang="en-US" sz="1200" u="none" strike="noStrike" dirty="0">
                          <a:effectLst/>
                        </a:rPr>
                        <a:t>劣化が問題に</a:t>
                      </a:r>
                      <a:r>
                        <a:rPr lang="ja-JP" altLang="en-US" sz="1200" u="none" strike="noStrike" dirty="0" smtClean="0">
                          <a:effectLst/>
                        </a:rPr>
                        <a:t>なりやすい。</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l" fontAlgn="ctr"/>
                      <a:r>
                        <a:rPr lang="ja-JP" altLang="en-US" sz="1200" u="none" strike="noStrike">
                          <a:effectLst/>
                        </a:rPr>
                        <a:t>サイトグラス</a:t>
                      </a:r>
                      <a:endParaRPr lang="ja-JP" altLang="en-US" sz="1200" b="1" i="0" u="none" strike="noStrike">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覗き窓や液面計のこと．金属部とのシール部分が弱点で</a:t>
                      </a:r>
                      <a:r>
                        <a:rPr lang="ja-JP" altLang="en-US" sz="1200" u="none" strike="noStrike" dirty="0" smtClean="0">
                          <a:effectLst/>
                        </a:rPr>
                        <a:t>あり、メンテナンス</a:t>
                      </a:r>
                      <a:r>
                        <a:rPr lang="ja-JP" altLang="en-US" sz="1200" u="none" strike="noStrike" dirty="0">
                          <a:effectLst/>
                        </a:rPr>
                        <a:t>が必要で</a:t>
                      </a:r>
                      <a:r>
                        <a:rPr lang="ja-JP" altLang="en-US" sz="1200" u="none" strike="noStrike" dirty="0" smtClean="0">
                          <a:effectLst/>
                        </a:rPr>
                        <a:t>ある。</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配管と同様の</a:t>
                      </a:r>
                      <a:r>
                        <a:rPr lang="ja-JP" altLang="en-US" sz="1200" u="none" strike="noStrike" dirty="0" smtClean="0">
                          <a:effectLst/>
                        </a:rPr>
                        <a:t>不具合。透明</a:t>
                      </a:r>
                      <a:r>
                        <a:rPr lang="ja-JP" altLang="en-US" sz="1200" u="none" strike="noStrike" dirty="0">
                          <a:effectLst/>
                        </a:rPr>
                        <a:t>部分（</a:t>
                      </a:r>
                      <a:r>
                        <a:rPr lang="ja-JP" altLang="en-US" sz="1200" u="none" strike="noStrike" dirty="0" smtClean="0">
                          <a:effectLst/>
                        </a:rPr>
                        <a:t>ガラス、プラスチック</a:t>
                      </a:r>
                      <a:r>
                        <a:rPr lang="ja-JP" altLang="en-US" sz="1200" u="none" strike="noStrike" dirty="0">
                          <a:effectLst/>
                        </a:rPr>
                        <a:t>）は一般に強度が</a:t>
                      </a:r>
                      <a:r>
                        <a:rPr lang="ja-JP" altLang="en-US" sz="1200" u="none" strike="noStrike" dirty="0" smtClean="0">
                          <a:effectLst/>
                        </a:rPr>
                        <a:t>低い。 </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just" fontAlgn="ctr"/>
                      <a:r>
                        <a:rPr lang="ja-JP" altLang="en-US" sz="1200" u="none" strike="noStrike">
                          <a:effectLst/>
                        </a:rPr>
                        <a:t>ガスケット／シール</a:t>
                      </a:r>
                      <a:endParaRPr lang="ja-JP" altLang="en-US" sz="1200" b="1" i="0" u="none" strike="noStrike">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部品間の密閉性を保つための消耗</a:t>
                      </a:r>
                      <a:r>
                        <a:rPr lang="ja-JP" altLang="en-US" sz="1200" u="none" strike="noStrike" dirty="0" smtClean="0">
                          <a:effectLst/>
                        </a:rPr>
                        <a:t>部品。消耗品</a:t>
                      </a:r>
                      <a:r>
                        <a:rPr lang="ja-JP" altLang="en-US" sz="1200" u="none" strike="noStrike" dirty="0">
                          <a:effectLst/>
                        </a:rPr>
                        <a:t>で</a:t>
                      </a:r>
                      <a:r>
                        <a:rPr lang="ja-JP" altLang="en-US" sz="1200" u="none" strike="noStrike" dirty="0" smtClean="0">
                          <a:effectLst/>
                        </a:rPr>
                        <a:t>あり、交換</a:t>
                      </a:r>
                      <a:r>
                        <a:rPr lang="ja-JP" altLang="en-US" sz="1200" u="none" strike="noStrike" dirty="0">
                          <a:effectLst/>
                        </a:rPr>
                        <a:t>時には同一規格のものを</a:t>
                      </a:r>
                      <a:r>
                        <a:rPr lang="ja-JP" altLang="en-US" sz="1200" u="none" strike="noStrike" dirty="0" smtClean="0">
                          <a:effectLst/>
                        </a:rPr>
                        <a:t>用いる。</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配管と同様の</a:t>
                      </a:r>
                      <a:r>
                        <a:rPr lang="ja-JP" altLang="en-US" sz="1200" u="none" strike="noStrike" dirty="0" smtClean="0">
                          <a:effectLst/>
                        </a:rPr>
                        <a:t>不具合。内圧低下、減圧不良、漏洩、漏れ込み</a:t>
                      </a:r>
                      <a:r>
                        <a:rPr lang="ja-JP" altLang="en-US" sz="1200" u="none" strike="noStrike" dirty="0">
                          <a:effectLst/>
                        </a:rPr>
                        <a:t>などの原因に</a:t>
                      </a:r>
                      <a:r>
                        <a:rPr lang="ja-JP" altLang="en-US" sz="1200" u="none" strike="noStrike" dirty="0" smtClean="0">
                          <a:effectLst/>
                        </a:rPr>
                        <a:t>なりやすい。</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テキスト ボックス 5"/>
          <p:cNvSpPr txBox="1"/>
          <p:nvPr/>
        </p:nvSpPr>
        <p:spPr>
          <a:xfrm>
            <a:off x="7401044" y="45053"/>
            <a:ext cx="646331"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ja-JP" altLang="en-US" dirty="0" smtClean="0">
                <a:hlinkClick r:id="" action="ppaction://hlinkshowjump?jump=lastslideviewed"/>
              </a:rPr>
              <a:t>戻る</a:t>
            </a:r>
            <a:endParaRPr kumimoji="1" lang="ja-JP" altLang="en-US" dirty="0"/>
          </a:p>
        </p:txBody>
      </p:sp>
    </p:spTree>
    <p:extLst>
      <p:ext uri="{BB962C8B-B14F-4D97-AF65-F5344CB8AC3E}">
        <p14:creationId xmlns:p14="http://schemas.microsoft.com/office/powerpoint/2010/main" val="27016105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28574" y="389218"/>
            <a:ext cx="6589200" cy="1280890"/>
          </a:xfrm>
        </p:spPr>
        <p:txBody>
          <a:bodyPr lIns="0" tIns="0" rIns="0" bIns="0">
            <a:normAutofit/>
          </a:bodyPr>
          <a:lstStyle/>
          <a:p>
            <a:r>
              <a:rPr lang="ja-JP" altLang="en-US" sz="2200" dirty="0">
                <a:latin typeface="+mj-ea"/>
              </a:rPr>
              <a:t>表</a:t>
            </a:r>
            <a:r>
              <a:rPr lang="en-US" altLang="ja-JP" sz="2200" dirty="0">
                <a:latin typeface="+mj-ea"/>
              </a:rPr>
              <a:t>6</a:t>
            </a:r>
            <a:r>
              <a:rPr lang="ja-JP" altLang="en-US" sz="2200" dirty="0">
                <a:latin typeface="+mj-ea"/>
              </a:rPr>
              <a:t>　設備・装置に関する不具合の</a:t>
            </a:r>
            <a:r>
              <a:rPr lang="ja-JP" altLang="en-US" sz="2200" dirty="0" smtClean="0">
                <a:latin typeface="+mj-ea"/>
              </a:rPr>
              <a:t>例</a:t>
            </a:r>
            <a:br>
              <a:rPr lang="ja-JP" altLang="en-US" sz="2200" dirty="0" smtClean="0">
                <a:latin typeface="+mj-ea"/>
              </a:rPr>
            </a:br>
            <a:r>
              <a:rPr lang="en-US" altLang="ja-JP" sz="2200" dirty="0" smtClean="0">
                <a:latin typeface="+mj-ea"/>
              </a:rPr>
              <a:t>(b)</a:t>
            </a:r>
            <a:r>
              <a:rPr lang="ja-JP" altLang="en-US" sz="2200" dirty="0">
                <a:latin typeface="+mj-ea"/>
              </a:rPr>
              <a:t>　</a:t>
            </a:r>
            <a:r>
              <a:rPr lang="ja-JP" altLang="en-US" sz="2200" dirty="0" smtClean="0">
                <a:latin typeface="+mj-ea"/>
              </a:rPr>
              <a:t>機器故障</a:t>
            </a:r>
            <a:endParaRPr kumimoji="1" lang="ja-JP" altLang="en-US" sz="2200" dirty="0">
              <a:latin typeface="+mj-ea"/>
            </a:endParaRPr>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1838532572"/>
              </p:ext>
            </p:extLst>
          </p:nvPr>
        </p:nvGraphicFramePr>
        <p:xfrm>
          <a:off x="279083" y="1303338"/>
          <a:ext cx="8682087" cy="5369497"/>
        </p:xfrm>
        <a:graphic>
          <a:graphicData uri="http://schemas.openxmlformats.org/drawingml/2006/table">
            <a:tbl>
              <a:tblPr>
                <a:tableStyleId>{5C22544A-7EE6-4342-B048-85BDC9FD1C3A}</a:tableStyleId>
              </a:tblPr>
              <a:tblGrid>
                <a:gridCol w="1000615"/>
                <a:gridCol w="2477876"/>
                <a:gridCol w="5203596"/>
              </a:tblGrid>
              <a:tr h="115599">
                <a:tc>
                  <a:txBody>
                    <a:bodyPr/>
                    <a:lstStyle/>
                    <a:p>
                      <a:pPr marL="36000" algn="ctr" fontAlgn="ctr"/>
                      <a:r>
                        <a:rPr lang="ja-JP" altLang="en-US" sz="1200" b="0" i="0" u="none" strike="noStrike" dirty="0">
                          <a:solidFill>
                            <a:srgbClr val="000000"/>
                          </a:solidFill>
                          <a:effectLst/>
                          <a:latin typeface="+mn-ea"/>
                          <a:ea typeface="+mn-ea"/>
                        </a:rPr>
                        <a:t>機器</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200" b="0" i="0" u="none" strike="noStrike" dirty="0">
                          <a:solidFill>
                            <a:srgbClr val="000000"/>
                          </a:solidFill>
                          <a:effectLst/>
                          <a:latin typeface="+mn-ea"/>
                          <a:ea typeface="+mn-ea"/>
                        </a:rPr>
                        <a:t>説明</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200" b="0" i="0" u="none" strike="noStrike" dirty="0" smtClean="0">
                          <a:solidFill>
                            <a:srgbClr val="000000"/>
                          </a:solidFill>
                          <a:effectLst/>
                          <a:latin typeface="+mn-ea"/>
                          <a:ea typeface="+mn-ea"/>
                        </a:rPr>
                        <a:t>不具合、及び</a:t>
                      </a:r>
                      <a:r>
                        <a:rPr lang="ja-JP" altLang="en-US" sz="1200" b="0" i="0" u="none" strike="noStrike" dirty="0">
                          <a:solidFill>
                            <a:srgbClr val="000000"/>
                          </a:solidFill>
                          <a:effectLst/>
                          <a:latin typeface="+mn-ea"/>
                          <a:ea typeface="+mn-ea"/>
                        </a:rPr>
                        <a:t>引き起こされるプロセス異常の例</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142">
                <a:tc>
                  <a:txBody>
                    <a:bodyPr/>
                    <a:lstStyle/>
                    <a:p>
                      <a:pPr marL="36000" algn="l" fontAlgn="ctr"/>
                      <a:r>
                        <a:rPr lang="ja-JP" altLang="en-US" sz="1200" b="0" i="0" u="none" strike="noStrike" dirty="0">
                          <a:solidFill>
                            <a:srgbClr val="000000"/>
                          </a:solidFill>
                          <a:effectLst/>
                          <a:latin typeface="+mn-ea"/>
                          <a:ea typeface="+mn-ea"/>
                        </a:rPr>
                        <a:t>圧力放出弁・安全弁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設備・機器内の圧力を下げるための弁</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100" b="0" i="0" u="none" strike="noStrike" dirty="0">
                          <a:solidFill>
                            <a:srgbClr val="000000"/>
                          </a:solidFill>
                          <a:effectLst/>
                          <a:latin typeface="+mn-ea"/>
                          <a:ea typeface="+mn-ea"/>
                        </a:rPr>
                        <a:t>動作</a:t>
                      </a:r>
                      <a:r>
                        <a:rPr lang="ja-JP" altLang="en-US" sz="1100" b="0" i="0" u="none" strike="noStrike" dirty="0" smtClean="0">
                          <a:solidFill>
                            <a:srgbClr val="000000"/>
                          </a:solidFill>
                          <a:effectLst/>
                          <a:latin typeface="+mn-ea"/>
                          <a:ea typeface="+mn-ea"/>
                        </a:rPr>
                        <a:t>せず、閉塞、流量不足、平常</a:t>
                      </a:r>
                      <a:r>
                        <a:rPr lang="ja-JP" altLang="en-US" sz="1100" b="0" i="0" u="none" strike="noStrike" dirty="0">
                          <a:solidFill>
                            <a:srgbClr val="000000"/>
                          </a:solidFill>
                          <a:effectLst/>
                          <a:latin typeface="+mn-ea"/>
                          <a:ea typeface="+mn-ea"/>
                        </a:rPr>
                        <a:t>時の漏洩・漏れ込み．大気放出をした時に</a:t>
                      </a:r>
                      <a:r>
                        <a:rPr lang="ja-JP" altLang="en-US" sz="1100" b="0" i="0" u="none" strike="noStrike" dirty="0" smtClean="0">
                          <a:solidFill>
                            <a:srgbClr val="000000"/>
                          </a:solidFill>
                          <a:effectLst/>
                          <a:latin typeface="+mn-ea"/>
                          <a:ea typeface="+mn-ea"/>
                        </a:rPr>
                        <a:t>は、放出</a:t>
                      </a:r>
                      <a:r>
                        <a:rPr lang="ja-JP" altLang="en-US" sz="1100" b="0" i="0" u="none" strike="noStrike" dirty="0">
                          <a:solidFill>
                            <a:srgbClr val="000000"/>
                          </a:solidFill>
                          <a:effectLst/>
                          <a:latin typeface="+mn-ea"/>
                          <a:ea typeface="+mn-ea"/>
                        </a:rPr>
                        <a:t>完了後に大気の逆流が</a:t>
                      </a:r>
                      <a:r>
                        <a:rPr lang="ja-JP" altLang="en-US" sz="1100" b="0" i="0" u="none" strike="noStrike" dirty="0" smtClean="0">
                          <a:solidFill>
                            <a:srgbClr val="000000"/>
                          </a:solidFill>
                          <a:effectLst/>
                          <a:latin typeface="+mn-ea"/>
                          <a:ea typeface="+mn-ea"/>
                        </a:rPr>
                        <a:t>起こりやすい。また、放出</a:t>
                      </a:r>
                      <a:r>
                        <a:rPr lang="ja-JP" altLang="en-US" sz="1100" b="0" i="0" u="none" strike="noStrike" dirty="0">
                          <a:solidFill>
                            <a:srgbClr val="000000"/>
                          </a:solidFill>
                          <a:effectLst/>
                          <a:latin typeface="+mn-ea"/>
                          <a:ea typeface="+mn-ea"/>
                        </a:rPr>
                        <a:t>時の摩擦や静電気により着火する場合</a:t>
                      </a:r>
                      <a:r>
                        <a:rPr lang="ja-JP" altLang="en-US" sz="1100" b="0" i="0" u="none" strike="noStrike" dirty="0" smtClean="0">
                          <a:solidFill>
                            <a:srgbClr val="000000"/>
                          </a:solidFill>
                          <a:effectLst/>
                          <a:latin typeface="+mn-ea"/>
                          <a:ea typeface="+mn-ea"/>
                        </a:rPr>
                        <a:t>や、放出部</a:t>
                      </a:r>
                      <a:r>
                        <a:rPr lang="ja-JP" altLang="en-US" sz="1100" b="0" i="0" u="none" strike="noStrike" dirty="0">
                          <a:solidFill>
                            <a:srgbClr val="000000"/>
                          </a:solidFill>
                          <a:effectLst/>
                          <a:latin typeface="+mn-ea"/>
                          <a:ea typeface="+mn-ea"/>
                        </a:rPr>
                        <a:t>に存在する異物（錆など）がトラブルの原因になる場合が</a:t>
                      </a:r>
                      <a:r>
                        <a:rPr lang="ja-JP" altLang="en-US" sz="1100" b="0" i="0" u="none" strike="noStrike" dirty="0" smtClean="0">
                          <a:solidFill>
                            <a:srgbClr val="000000"/>
                          </a:solidFill>
                          <a:effectLst/>
                          <a:latin typeface="+mn-ea"/>
                          <a:ea typeface="+mn-ea"/>
                        </a:rPr>
                        <a:t>ある。</a:t>
                      </a:r>
                      <a:endParaRPr lang="ja-JP" altLang="en-US" sz="11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3171">
                <a:tc>
                  <a:txBody>
                    <a:bodyPr/>
                    <a:lstStyle/>
                    <a:p>
                      <a:pPr marL="36000" algn="l" fontAlgn="ctr"/>
                      <a:r>
                        <a:rPr lang="ja-JP" altLang="en-US" sz="1200" b="0" i="0" u="none" strike="noStrike">
                          <a:solidFill>
                            <a:srgbClr val="000000"/>
                          </a:solidFill>
                          <a:effectLst/>
                          <a:latin typeface="+mn-ea"/>
                          <a:ea typeface="+mn-ea"/>
                        </a:rPr>
                        <a:t>ポンプ</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吸い込み型と送り出し型が</a:t>
                      </a:r>
                      <a:r>
                        <a:rPr lang="ja-JP" altLang="en-US" sz="1200" b="0" i="0" u="none" strike="noStrike" dirty="0" smtClean="0">
                          <a:solidFill>
                            <a:srgbClr val="000000"/>
                          </a:solidFill>
                          <a:effectLst/>
                          <a:latin typeface="+mn-ea"/>
                          <a:ea typeface="+mn-ea"/>
                        </a:rPr>
                        <a:t>ある。ポンプ</a:t>
                      </a:r>
                      <a:r>
                        <a:rPr lang="ja-JP" altLang="en-US" sz="1200" b="0" i="0" u="none" strike="noStrike" dirty="0">
                          <a:solidFill>
                            <a:srgbClr val="000000"/>
                          </a:solidFill>
                          <a:effectLst/>
                          <a:latin typeface="+mn-ea"/>
                          <a:ea typeface="+mn-ea"/>
                        </a:rPr>
                        <a:t>だけでなく送り側及び受け側の状態も合わせて見ることが</a:t>
                      </a:r>
                      <a:r>
                        <a:rPr lang="ja-JP" altLang="en-US" sz="1200" b="0" i="0" u="none" strike="noStrike" dirty="0" smtClean="0">
                          <a:solidFill>
                            <a:srgbClr val="000000"/>
                          </a:solidFill>
                          <a:effectLst/>
                          <a:latin typeface="+mn-ea"/>
                          <a:ea typeface="+mn-ea"/>
                        </a:rPr>
                        <a:t>ポイント。</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流れの</a:t>
                      </a:r>
                      <a:r>
                        <a:rPr lang="ja-JP" altLang="en-US" sz="1200" b="0" i="0" u="none" strike="noStrike" dirty="0" smtClean="0">
                          <a:solidFill>
                            <a:srgbClr val="000000"/>
                          </a:solidFill>
                          <a:effectLst/>
                          <a:latin typeface="+mn-ea"/>
                          <a:ea typeface="+mn-ea"/>
                        </a:rPr>
                        <a:t>停止、流量</a:t>
                      </a:r>
                      <a:r>
                        <a:rPr lang="ja-JP" altLang="en-US" sz="1200" b="0" i="0" u="none" strike="noStrike" dirty="0">
                          <a:solidFill>
                            <a:srgbClr val="000000"/>
                          </a:solidFill>
                          <a:effectLst/>
                          <a:latin typeface="+mn-ea"/>
                          <a:ea typeface="+mn-ea"/>
                        </a:rPr>
                        <a:t>の</a:t>
                      </a:r>
                      <a:r>
                        <a:rPr lang="ja-JP" altLang="en-US" sz="1200" b="0" i="0" u="none" strike="noStrike" dirty="0" smtClean="0">
                          <a:solidFill>
                            <a:srgbClr val="000000"/>
                          </a:solidFill>
                          <a:effectLst/>
                          <a:latin typeface="+mn-ea"/>
                          <a:ea typeface="+mn-ea"/>
                        </a:rPr>
                        <a:t>増減、気泡</a:t>
                      </a:r>
                      <a:r>
                        <a:rPr lang="ja-JP" altLang="en-US" sz="1200" b="0" i="0" u="none" strike="noStrike" dirty="0">
                          <a:solidFill>
                            <a:srgbClr val="000000"/>
                          </a:solidFill>
                          <a:effectLst/>
                          <a:latin typeface="+mn-ea"/>
                          <a:ea typeface="+mn-ea"/>
                        </a:rPr>
                        <a:t>の</a:t>
                      </a:r>
                      <a:r>
                        <a:rPr lang="ja-JP" altLang="en-US" sz="1200" b="0" i="0" u="none" strike="noStrike" dirty="0" smtClean="0">
                          <a:solidFill>
                            <a:srgbClr val="000000"/>
                          </a:solidFill>
                          <a:effectLst/>
                          <a:latin typeface="+mn-ea"/>
                          <a:ea typeface="+mn-ea"/>
                        </a:rPr>
                        <a:t>混入、圧力</a:t>
                      </a:r>
                      <a:r>
                        <a:rPr lang="ja-JP" altLang="en-US" sz="1200" b="0" i="0" u="none" strike="noStrike" dirty="0">
                          <a:solidFill>
                            <a:srgbClr val="000000"/>
                          </a:solidFill>
                          <a:effectLst/>
                          <a:latin typeface="+mn-ea"/>
                          <a:ea typeface="+mn-ea"/>
                        </a:rPr>
                        <a:t>の</a:t>
                      </a:r>
                      <a:r>
                        <a:rPr lang="ja-JP" altLang="en-US" sz="1200" b="0" i="0" u="none" strike="noStrike" dirty="0" smtClean="0">
                          <a:solidFill>
                            <a:srgbClr val="000000"/>
                          </a:solidFill>
                          <a:effectLst/>
                          <a:latin typeface="+mn-ea"/>
                          <a:ea typeface="+mn-ea"/>
                        </a:rPr>
                        <a:t>増減、吸</a:t>
                      </a:r>
                      <a:r>
                        <a:rPr lang="ja-JP" altLang="en-US" sz="1200" b="0" i="0" u="none" strike="noStrike" dirty="0">
                          <a:solidFill>
                            <a:srgbClr val="000000"/>
                          </a:solidFill>
                          <a:effectLst/>
                          <a:latin typeface="+mn-ea"/>
                          <a:ea typeface="+mn-ea"/>
                        </a:rPr>
                        <a:t>込圧力</a:t>
                      </a:r>
                      <a:r>
                        <a:rPr lang="ja-JP" altLang="en-US" sz="1200" b="0" i="0" u="none" strike="noStrike" dirty="0" smtClean="0">
                          <a:solidFill>
                            <a:srgbClr val="000000"/>
                          </a:solidFill>
                          <a:effectLst/>
                          <a:latin typeface="+mn-ea"/>
                          <a:ea typeface="+mn-ea"/>
                        </a:rPr>
                        <a:t>上昇、構成</a:t>
                      </a:r>
                      <a:r>
                        <a:rPr lang="ja-JP" altLang="en-US" sz="1200" b="0" i="0" u="none" strike="noStrike" dirty="0">
                          <a:solidFill>
                            <a:srgbClr val="000000"/>
                          </a:solidFill>
                          <a:effectLst/>
                          <a:latin typeface="+mn-ea"/>
                          <a:ea typeface="+mn-ea"/>
                        </a:rPr>
                        <a:t>部品の</a:t>
                      </a:r>
                      <a:r>
                        <a:rPr lang="ja-JP" altLang="en-US" sz="1200" b="0" i="0" u="none" strike="noStrike" dirty="0" smtClean="0">
                          <a:solidFill>
                            <a:srgbClr val="000000"/>
                          </a:solidFill>
                          <a:effectLst/>
                          <a:latin typeface="+mn-ea"/>
                          <a:ea typeface="+mn-ea"/>
                        </a:rPr>
                        <a:t>混入、漏洩、漏れ込み</a:t>
                      </a:r>
                      <a:r>
                        <a:rPr lang="ja-JP" altLang="en-US" sz="1200" b="0" i="0" u="none" strike="noStrike" dirty="0">
                          <a:solidFill>
                            <a:srgbClr val="000000"/>
                          </a:solidFill>
                          <a:effectLst/>
                          <a:latin typeface="+mn-ea"/>
                          <a:ea typeface="+mn-ea"/>
                        </a:rPr>
                        <a:t>などが</a:t>
                      </a:r>
                      <a:r>
                        <a:rPr lang="ja-JP" altLang="en-US" sz="1200" b="0" i="0" u="none" strike="noStrike" dirty="0" smtClean="0">
                          <a:solidFill>
                            <a:srgbClr val="000000"/>
                          </a:solidFill>
                          <a:effectLst/>
                          <a:latin typeface="+mn-ea"/>
                          <a:ea typeface="+mn-ea"/>
                        </a:rPr>
                        <a:t>起こる。また、受け側</a:t>
                      </a:r>
                      <a:r>
                        <a:rPr lang="ja-JP" altLang="en-US" sz="1200" b="0" i="0" u="none" strike="noStrike" dirty="0">
                          <a:solidFill>
                            <a:srgbClr val="000000"/>
                          </a:solidFill>
                          <a:effectLst/>
                          <a:latin typeface="+mn-ea"/>
                          <a:ea typeface="+mn-ea"/>
                        </a:rPr>
                        <a:t>の圧力との差圧により意図しない流れが</a:t>
                      </a:r>
                      <a:r>
                        <a:rPr lang="ja-JP" altLang="en-US" sz="1200" b="0" i="0" u="none" strike="noStrike" dirty="0" smtClean="0">
                          <a:solidFill>
                            <a:srgbClr val="000000"/>
                          </a:solidFill>
                          <a:effectLst/>
                          <a:latin typeface="+mn-ea"/>
                          <a:ea typeface="+mn-ea"/>
                        </a:rPr>
                        <a:t>起きる。</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3657">
                <a:tc>
                  <a:txBody>
                    <a:bodyPr/>
                    <a:lstStyle/>
                    <a:p>
                      <a:pPr marL="36000" algn="l" fontAlgn="ctr"/>
                      <a:r>
                        <a:rPr lang="ja-JP" altLang="en-US" sz="1200" b="0" i="0" u="none" strike="noStrike" dirty="0">
                          <a:solidFill>
                            <a:srgbClr val="000000"/>
                          </a:solidFill>
                          <a:effectLst/>
                          <a:latin typeface="+mn-ea"/>
                          <a:ea typeface="+mn-ea"/>
                        </a:rPr>
                        <a:t>コンプレッサー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気体を圧縮して昇圧する</a:t>
                      </a:r>
                      <a:r>
                        <a:rPr lang="ja-JP" altLang="en-US" sz="1200" b="0" i="0" u="none" strike="noStrike" dirty="0" smtClean="0">
                          <a:solidFill>
                            <a:srgbClr val="000000"/>
                          </a:solidFill>
                          <a:effectLst/>
                          <a:latin typeface="+mn-ea"/>
                          <a:ea typeface="+mn-ea"/>
                        </a:rPr>
                        <a:t>もの。圧縮</a:t>
                      </a:r>
                      <a:r>
                        <a:rPr lang="ja-JP" altLang="en-US" sz="1200" b="0" i="0" u="none" strike="noStrike" dirty="0">
                          <a:solidFill>
                            <a:srgbClr val="000000"/>
                          </a:solidFill>
                          <a:effectLst/>
                          <a:latin typeface="+mn-ea"/>
                          <a:ea typeface="+mn-ea"/>
                        </a:rPr>
                        <a:t>時に発熱</a:t>
                      </a:r>
                      <a:r>
                        <a:rPr lang="ja-JP" altLang="en-US" sz="1200" b="0" i="0" u="none" strike="noStrike" dirty="0" smtClean="0">
                          <a:solidFill>
                            <a:srgbClr val="000000"/>
                          </a:solidFill>
                          <a:effectLst/>
                          <a:latin typeface="+mn-ea"/>
                          <a:ea typeface="+mn-ea"/>
                        </a:rPr>
                        <a:t>する。</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ポンプと同様だ</a:t>
                      </a:r>
                      <a:r>
                        <a:rPr lang="ja-JP" altLang="en-US" sz="1200" b="0" i="0" u="none" strike="noStrike" dirty="0" smtClean="0">
                          <a:solidFill>
                            <a:srgbClr val="000000"/>
                          </a:solidFill>
                          <a:effectLst/>
                          <a:latin typeface="+mn-ea"/>
                          <a:ea typeface="+mn-ea"/>
                        </a:rPr>
                        <a:t>が、特</a:t>
                      </a:r>
                      <a:r>
                        <a:rPr lang="ja-JP" altLang="en-US" sz="1200" b="0" i="0" u="none" strike="noStrike" dirty="0">
                          <a:solidFill>
                            <a:srgbClr val="000000"/>
                          </a:solidFill>
                          <a:effectLst/>
                          <a:latin typeface="+mn-ea"/>
                          <a:ea typeface="+mn-ea"/>
                        </a:rPr>
                        <a:t>に流量減と圧力低下が</a:t>
                      </a:r>
                      <a:r>
                        <a:rPr lang="ja-JP" altLang="en-US" sz="1200" b="0" i="0" u="none" strike="noStrike" dirty="0" smtClean="0">
                          <a:solidFill>
                            <a:srgbClr val="000000"/>
                          </a:solidFill>
                          <a:effectLst/>
                          <a:latin typeface="+mn-ea"/>
                          <a:ea typeface="+mn-ea"/>
                        </a:rPr>
                        <a:t>起きやすい。可燃性</a:t>
                      </a:r>
                      <a:r>
                        <a:rPr lang="ja-JP" altLang="en-US" sz="1200" b="0" i="0" u="none" strike="noStrike" dirty="0">
                          <a:solidFill>
                            <a:srgbClr val="000000"/>
                          </a:solidFill>
                          <a:effectLst/>
                          <a:latin typeface="+mn-ea"/>
                          <a:ea typeface="+mn-ea"/>
                        </a:rPr>
                        <a:t>蒸気を扱う場合に</a:t>
                      </a:r>
                      <a:r>
                        <a:rPr lang="ja-JP" altLang="en-US" sz="1200" b="0" i="0" u="none" strike="noStrike" dirty="0" smtClean="0">
                          <a:solidFill>
                            <a:srgbClr val="000000"/>
                          </a:solidFill>
                          <a:effectLst/>
                          <a:latin typeface="+mn-ea"/>
                          <a:ea typeface="+mn-ea"/>
                        </a:rPr>
                        <a:t>は、発火</a:t>
                      </a:r>
                      <a:r>
                        <a:rPr lang="ja-JP" altLang="en-US" sz="1200" b="0" i="0" u="none" strike="noStrike" dirty="0">
                          <a:solidFill>
                            <a:srgbClr val="000000"/>
                          </a:solidFill>
                          <a:effectLst/>
                          <a:latin typeface="+mn-ea"/>
                          <a:ea typeface="+mn-ea"/>
                        </a:rPr>
                        <a:t>することが</a:t>
                      </a:r>
                      <a:r>
                        <a:rPr lang="ja-JP" altLang="en-US" sz="1200" b="0" i="0" u="none" strike="noStrike" dirty="0" smtClean="0">
                          <a:solidFill>
                            <a:srgbClr val="000000"/>
                          </a:solidFill>
                          <a:effectLst/>
                          <a:latin typeface="+mn-ea"/>
                          <a:ea typeface="+mn-ea"/>
                        </a:rPr>
                        <a:t>ある。 </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l" fontAlgn="ctr"/>
                      <a:r>
                        <a:rPr lang="ja-JP" altLang="en-US" sz="1200" b="0" i="0" u="none" strike="noStrike">
                          <a:solidFill>
                            <a:srgbClr val="000000"/>
                          </a:solidFill>
                          <a:effectLst/>
                          <a:latin typeface="+mn-ea"/>
                          <a:ea typeface="+mn-ea"/>
                        </a:rPr>
                        <a:t>攪拌機</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液体と液体の混合や液体に固体を溶かす時に使用</a:t>
                      </a:r>
                      <a:r>
                        <a:rPr lang="ja-JP" altLang="en-US" sz="1200" b="0" i="0" u="none" strike="noStrike" dirty="0" smtClean="0">
                          <a:solidFill>
                            <a:srgbClr val="000000"/>
                          </a:solidFill>
                          <a:effectLst/>
                          <a:latin typeface="+mn-ea"/>
                          <a:ea typeface="+mn-ea"/>
                        </a:rPr>
                        <a:t>される。分離</a:t>
                      </a:r>
                      <a:r>
                        <a:rPr lang="ja-JP" altLang="en-US" sz="1200" b="0" i="0" u="none" strike="noStrike" dirty="0">
                          <a:solidFill>
                            <a:srgbClr val="000000"/>
                          </a:solidFill>
                          <a:effectLst/>
                          <a:latin typeface="+mn-ea"/>
                          <a:ea typeface="+mn-ea"/>
                        </a:rPr>
                        <a:t>防止用のものもある．設計範囲外の運転はトラブルに直結</a:t>
                      </a:r>
                      <a:r>
                        <a:rPr lang="ja-JP" altLang="en-US" sz="1200" b="0" i="0" u="none" strike="noStrike" dirty="0" smtClean="0">
                          <a:solidFill>
                            <a:srgbClr val="000000"/>
                          </a:solidFill>
                          <a:effectLst/>
                          <a:latin typeface="+mn-ea"/>
                          <a:ea typeface="+mn-ea"/>
                        </a:rPr>
                        <a:t>する。</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混合した物質の</a:t>
                      </a:r>
                      <a:r>
                        <a:rPr lang="ja-JP" altLang="en-US" sz="1200" b="0" i="0" u="none" strike="noStrike" dirty="0" smtClean="0">
                          <a:solidFill>
                            <a:srgbClr val="000000"/>
                          </a:solidFill>
                          <a:effectLst/>
                          <a:latin typeface="+mn-ea"/>
                          <a:ea typeface="+mn-ea"/>
                        </a:rPr>
                        <a:t>分離、温度</a:t>
                      </a:r>
                      <a:r>
                        <a:rPr lang="ja-JP" altLang="en-US" sz="1200" b="0" i="0" u="none" strike="noStrike" dirty="0">
                          <a:solidFill>
                            <a:srgbClr val="000000"/>
                          </a:solidFill>
                          <a:effectLst/>
                          <a:latin typeface="+mn-ea"/>
                          <a:ea typeface="+mn-ea"/>
                        </a:rPr>
                        <a:t>や濃度の</a:t>
                      </a:r>
                      <a:r>
                        <a:rPr lang="ja-JP" altLang="en-US" sz="1200" b="0" i="0" u="none" strike="noStrike" dirty="0" smtClean="0">
                          <a:solidFill>
                            <a:srgbClr val="000000"/>
                          </a:solidFill>
                          <a:effectLst/>
                          <a:latin typeface="+mn-ea"/>
                          <a:ea typeface="+mn-ea"/>
                        </a:rPr>
                        <a:t>不均一、構成</a:t>
                      </a:r>
                      <a:r>
                        <a:rPr lang="ja-JP" altLang="en-US" sz="1200" b="0" i="0" u="none" strike="noStrike" dirty="0">
                          <a:solidFill>
                            <a:srgbClr val="000000"/>
                          </a:solidFill>
                          <a:effectLst/>
                          <a:latin typeface="+mn-ea"/>
                          <a:ea typeface="+mn-ea"/>
                        </a:rPr>
                        <a:t>部品の混入が</a:t>
                      </a:r>
                      <a:r>
                        <a:rPr lang="ja-JP" altLang="en-US" sz="1200" b="0" i="0" u="none" strike="noStrike" dirty="0" smtClean="0">
                          <a:solidFill>
                            <a:srgbClr val="000000"/>
                          </a:solidFill>
                          <a:effectLst/>
                          <a:latin typeface="+mn-ea"/>
                          <a:ea typeface="+mn-ea"/>
                        </a:rPr>
                        <a:t>考えられる。攪拌軸</a:t>
                      </a:r>
                      <a:r>
                        <a:rPr lang="ja-JP" altLang="en-US" sz="1200" b="0" i="0" u="none" strike="noStrike" dirty="0">
                          <a:solidFill>
                            <a:srgbClr val="000000"/>
                          </a:solidFill>
                          <a:effectLst/>
                          <a:latin typeface="+mn-ea"/>
                          <a:ea typeface="+mn-ea"/>
                        </a:rPr>
                        <a:t>とそのシール部が弱点で</a:t>
                      </a:r>
                      <a:r>
                        <a:rPr lang="ja-JP" altLang="en-US" sz="1200" b="0" i="0" u="none" strike="noStrike" dirty="0" smtClean="0">
                          <a:solidFill>
                            <a:srgbClr val="000000"/>
                          </a:solidFill>
                          <a:effectLst/>
                          <a:latin typeface="+mn-ea"/>
                          <a:ea typeface="+mn-ea"/>
                        </a:rPr>
                        <a:t>あり、疲労</a:t>
                      </a:r>
                      <a:r>
                        <a:rPr lang="ja-JP" altLang="en-US" sz="1200" b="0" i="0" u="none" strike="noStrike" dirty="0">
                          <a:solidFill>
                            <a:srgbClr val="000000"/>
                          </a:solidFill>
                          <a:effectLst/>
                          <a:latin typeface="+mn-ea"/>
                          <a:ea typeface="+mn-ea"/>
                        </a:rPr>
                        <a:t>破壊の</a:t>
                      </a:r>
                      <a:r>
                        <a:rPr lang="ja-JP" altLang="en-US" sz="1200" b="0" i="0" u="none" strike="noStrike" dirty="0" smtClean="0">
                          <a:solidFill>
                            <a:srgbClr val="000000"/>
                          </a:solidFill>
                          <a:effectLst/>
                          <a:latin typeface="+mn-ea"/>
                          <a:ea typeface="+mn-ea"/>
                        </a:rPr>
                        <a:t>他、漏洩</a:t>
                      </a:r>
                      <a:r>
                        <a:rPr lang="ja-JP" altLang="en-US" sz="1200" b="0" i="0" u="none" strike="noStrike" dirty="0">
                          <a:solidFill>
                            <a:srgbClr val="000000"/>
                          </a:solidFill>
                          <a:effectLst/>
                          <a:latin typeface="+mn-ea"/>
                          <a:ea typeface="+mn-ea"/>
                        </a:rPr>
                        <a:t>や混入が起きることが</a:t>
                      </a:r>
                      <a:r>
                        <a:rPr lang="ja-JP" altLang="en-US" sz="1200" b="0" i="0" u="none" strike="noStrike" dirty="0" smtClean="0">
                          <a:solidFill>
                            <a:srgbClr val="000000"/>
                          </a:solidFill>
                          <a:effectLst/>
                          <a:latin typeface="+mn-ea"/>
                          <a:ea typeface="+mn-ea"/>
                        </a:rPr>
                        <a:t>ある。 </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142">
                <a:tc>
                  <a:txBody>
                    <a:bodyPr/>
                    <a:lstStyle/>
                    <a:p>
                      <a:pPr marL="36000" algn="l" fontAlgn="ctr"/>
                      <a:r>
                        <a:rPr lang="ja-JP" altLang="en-US" sz="1200" b="0" i="0" u="none" strike="noStrike">
                          <a:solidFill>
                            <a:srgbClr val="000000"/>
                          </a:solidFill>
                          <a:effectLst/>
                          <a:latin typeface="+mn-ea"/>
                          <a:ea typeface="+mn-ea"/>
                        </a:rPr>
                        <a:t>バルブ</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開閉バルブと調整</a:t>
                      </a:r>
                      <a:r>
                        <a:rPr lang="ja-JP" altLang="en-US" sz="1200" b="0" i="0" u="none" strike="noStrike" dirty="0" smtClean="0">
                          <a:solidFill>
                            <a:srgbClr val="000000"/>
                          </a:solidFill>
                          <a:effectLst/>
                          <a:latin typeface="+mn-ea"/>
                          <a:ea typeface="+mn-ea"/>
                        </a:rPr>
                        <a:t>バルブ、手動</a:t>
                      </a:r>
                      <a:r>
                        <a:rPr lang="ja-JP" altLang="en-US" sz="1200" b="0" i="0" u="none" strike="noStrike" dirty="0">
                          <a:solidFill>
                            <a:srgbClr val="000000"/>
                          </a:solidFill>
                          <a:effectLst/>
                          <a:latin typeface="+mn-ea"/>
                          <a:ea typeface="+mn-ea"/>
                        </a:rPr>
                        <a:t>操作式と動力操作式が</a:t>
                      </a:r>
                      <a:r>
                        <a:rPr lang="ja-JP" altLang="en-US" sz="1200" b="0" i="0" u="none" strike="noStrike" dirty="0" smtClean="0">
                          <a:solidFill>
                            <a:srgbClr val="000000"/>
                          </a:solidFill>
                          <a:effectLst/>
                          <a:latin typeface="+mn-ea"/>
                          <a:ea typeface="+mn-ea"/>
                        </a:rPr>
                        <a:t>ある。遠隔</a:t>
                      </a:r>
                      <a:r>
                        <a:rPr lang="ja-JP" altLang="en-US" sz="1200" b="0" i="0" u="none" strike="noStrike" dirty="0">
                          <a:solidFill>
                            <a:srgbClr val="000000"/>
                          </a:solidFill>
                          <a:effectLst/>
                          <a:latin typeface="+mn-ea"/>
                          <a:ea typeface="+mn-ea"/>
                        </a:rPr>
                        <a:t>操作ができることも</a:t>
                      </a:r>
                      <a:r>
                        <a:rPr lang="ja-JP" altLang="en-US" sz="1200" b="0" i="0" u="none" strike="noStrike" dirty="0" smtClean="0">
                          <a:solidFill>
                            <a:srgbClr val="000000"/>
                          </a:solidFill>
                          <a:effectLst/>
                          <a:latin typeface="+mn-ea"/>
                          <a:ea typeface="+mn-ea"/>
                        </a:rPr>
                        <a:t>ある。</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n-ea"/>
                          <a:ea typeface="+mn-ea"/>
                        </a:rPr>
                        <a:t>閉のまま</a:t>
                      </a:r>
                      <a:r>
                        <a:rPr lang="ja-JP" altLang="en-US" sz="1100" b="0" i="0" u="none" strike="noStrike" dirty="0" smtClean="0">
                          <a:solidFill>
                            <a:srgbClr val="000000"/>
                          </a:solidFill>
                          <a:effectLst/>
                          <a:latin typeface="+mn-ea"/>
                          <a:ea typeface="+mn-ea"/>
                        </a:rPr>
                        <a:t>開かない、開いた</a:t>
                      </a:r>
                      <a:r>
                        <a:rPr lang="ja-JP" altLang="en-US" sz="1100" b="0" i="0" u="none" strike="noStrike" dirty="0">
                          <a:solidFill>
                            <a:srgbClr val="000000"/>
                          </a:solidFill>
                          <a:effectLst/>
                          <a:latin typeface="+mn-ea"/>
                          <a:ea typeface="+mn-ea"/>
                        </a:rPr>
                        <a:t>まま</a:t>
                      </a:r>
                      <a:r>
                        <a:rPr lang="ja-JP" altLang="en-US" sz="1100" b="0" i="0" u="none" strike="noStrike" dirty="0" smtClean="0">
                          <a:solidFill>
                            <a:srgbClr val="000000"/>
                          </a:solidFill>
                          <a:effectLst/>
                          <a:latin typeface="+mn-ea"/>
                          <a:ea typeface="+mn-ea"/>
                        </a:rPr>
                        <a:t>閉まらない、全閉</a:t>
                      </a:r>
                      <a:r>
                        <a:rPr lang="ja-JP" altLang="en-US" sz="1100" b="0" i="0" u="none" strike="noStrike" dirty="0">
                          <a:solidFill>
                            <a:srgbClr val="000000"/>
                          </a:solidFill>
                          <a:effectLst/>
                          <a:latin typeface="+mn-ea"/>
                          <a:ea typeface="+mn-ea"/>
                        </a:rPr>
                        <a:t>にならず漏れが</a:t>
                      </a:r>
                      <a:r>
                        <a:rPr lang="ja-JP" altLang="en-US" sz="1100" b="0" i="0" u="none" strike="noStrike" dirty="0" smtClean="0">
                          <a:solidFill>
                            <a:srgbClr val="000000"/>
                          </a:solidFill>
                          <a:effectLst/>
                          <a:latin typeface="+mn-ea"/>
                          <a:ea typeface="+mn-ea"/>
                        </a:rPr>
                        <a:t>ある。全開</a:t>
                      </a:r>
                      <a:r>
                        <a:rPr lang="ja-JP" altLang="en-US" sz="1100" b="0" i="0" u="none" strike="noStrike" dirty="0">
                          <a:solidFill>
                            <a:srgbClr val="000000"/>
                          </a:solidFill>
                          <a:effectLst/>
                          <a:latin typeface="+mn-ea"/>
                          <a:ea typeface="+mn-ea"/>
                        </a:rPr>
                        <a:t>にならず流量不足が</a:t>
                      </a:r>
                      <a:r>
                        <a:rPr lang="ja-JP" altLang="en-US" sz="1100" b="0" i="0" u="none" strike="noStrike" dirty="0" smtClean="0">
                          <a:solidFill>
                            <a:srgbClr val="000000"/>
                          </a:solidFill>
                          <a:effectLst/>
                          <a:latin typeface="+mn-ea"/>
                          <a:ea typeface="+mn-ea"/>
                        </a:rPr>
                        <a:t>起こりうる。</a:t>
                      </a:r>
                    </a:p>
                    <a:p>
                      <a:pPr marL="36000" marR="0" lvl="0" indent="0" algn="l" defTabSz="4572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n-ea"/>
                          <a:ea typeface="+mn-ea"/>
                        </a:rPr>
                        <a:t>調整バルブでは、上記の他、開度が変わらない、開度が指示と異なるといった不具合もある。これらの不具合により、液面や圧力レベルの変動、熱媒用のものであれば、温度の変動が起きる。</a:t>
                      </a:r>
                      <a:endParaRPr lang="ja-JP" altLang="en-US" sz="11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l" fontAlgn="ctr"/>
                      <a:r>
                        <a:rPr lang="ja-JP" altLang="en-US" sz="1200" b="0" i="0" u="none" strike="noStrike" dirty="0">
                          <a:solidFill>
                            <a:srgbClr val="000000"/>
                          </a:solidFill>
                          <a:effectLst/>
                          <a:latin typeface="+mn-ea"/>
                          <a:ea typeface="+mn-ea"/>
                        </a:rPr>
                        <a:t>センサーと計測器</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圧力や</a:t>
                      </a:r>
                      <a:r>
                        <a:rPr lang="ja-JP" altLang="en-US" sz="1200" b="0" i="0" u="none" strike="noStrike" dirty="0" smtClean="0">
                          <a:solidFill>
                            <a:srgbClr val="000000"/>
                          </a:solidFill>
                          <a:effectLst/>
                          <a:latin typeface="+mn-ea"/>
                          <a:ea typeface="+mn-ea"/>
                        </a:rPr>
                        <a:t>温度、流量</a:t>
                      </a:r>
                      <a:r>
                        <a:rPr lang="ja-JP" altLang="en-US" sz="1200" b="0" i="0" u="none" strike="noStrike" dirty="0">
                          <a:solidFill>
                            <a:srgbClr val="000000"/>
                          </a:solidFill>
                          <a:effectLst/>
                          <a:latin typeface="+mn-ea"/>
                          <a:ea typeface="+mn-ea"/>
                        </a:rPr>
                        <a:t>などを計測</a:t>
                      </a:r>
                      <a:r>
                        <a:rPr lang="ja-JP" altLang="en-US" sz="1200" b="0" i="0" u="none" strike="noStrike" dirty="0" smtClean="0">
                          <a:solidFill>
                            <a:srgbClr val="000000"/>
                          </a:solidFill>
                          <a:effectLst/>
                          <a:latin typeface="+mn-ea"/>
                          <a:ea typeface="+mn-ea"/>
                        </a:rPr>
                        <a:t>する。制御用</a:t>
                      </a:r>
                      <a:r>
                        <a:rPr lang="ja-JP" altLang="en-US" sz="1200" b="0" i="0" u="none" strike="noStrike" dirty="0">
                          <a:solidFill>
                            <a:srgbClr val="000000"/>
                          </a:solidFill>
                          <a:effectLst/>
                          <a:latin typeface="+mn-ea"/>
                          <a:ea typeface="+mn-ea"/>
                        </a:rPr>
                        <a:t>のものと監視用のものが</a:t>
                      </a:r>
                      <a:r>
                        <a:rPr lang="ja-JP" altLang="en-US" sz="1200" b="0" i="0" u="none" strike="noStrike" dirty="0" smtClean="0">
                          <a:solidFill>
                            <a:srgbClr val="000000"/>
                          </a:solidFill>
                          <a:effectLst/>
                          <a:latin typeface="+mn-ea"/>
                          <a:ea typeface="+mn-ea"/>
                        </a:rPr>
                        <a:t>ある。</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100" b="0" i="0" u="none" strike="noStrike" dirty="0">
                          <a:solidFill>
                            <a:srgbClr val="000000"/>
                          </a:solidFill>
                          <a:effectLst/>
                          <a:latin typeface="+mn-ea"/>
                          <a:ea typeface="+mn-ea"/>
                        </a:rPr>
                        <a:t>計測値が想定範囲以外の</a:t>
                      </a:r>
                      <a:r>
                        <a:rPr lang="ja-JP" altLang="en-US" sz="1100" b="0" i="0" u="none" strike="noStrike" dirty="0" smtClean="0">
                          <a:solidFill>
                            <a:srgbClr val="000000"/>
                          </a:solidFill>
                          <a:effectLst/>
                          <a:latin typeface="+mn-ea"/>
                          <a:ea typeface="+mn-ea"/>
                        </a:rPr>
                        <a:t>場合、計測値</a:t>
                      </a:r>
                      <a:r>
                        <a:rPr lang="ja-JP" altLang="en-US" sz="1100" b="0" i="0" u="none" strike="noStrike" dirty="0">
                          <a:solidFill>
                            <a:srgbClr val="000000"/>
                          </a:solidFill>
                          <a:effectLst/>
                          <a:latin typeface="+mn-ea"/>
                          <a:ea typeface="+mn-ea"/>
                        </a:rPr>
                        <a:t>が実際値よりも過小又は過大表示と</a:t>
                      </a:r>
                      <a:r>
                        <a:rPr lang="ja-JP" altLang="en-US" sz="1100" b="0" i="0" u="none" strike="noStrike" dirty="0" smtClean="0">
                          <a:solidFill>
                            <a:srgbClr val="000000"/>
                          </a:solidFill>
                          <a:effectLst/>
                          <a:latin typeface="+mn-ea"/>
                          <a:ea typeface="+mn-ea"/>
                        </a:rPr>
                        <a:t>なる。計測値</a:t>
                      </a:r>
                      <a:r>
                        <a:rPr lang="ja-JP" altLang="en-US" sz="1100" b="0" i="0" u="none" strike="noStrike" dirty="0">
                          <a:solidFill>
                            <a:srgbClr val="000000"/>
                          </a:solidFill>
                          <a:effectLst/>
                          <a:latin typeface="+mn-ea"/>
                          <a:ea typeface="+mn-ea"/>
                        </a:rPr>
                        <a:t>に時間</a:t>
                      </a:r>
                      <a:r>
                        <a:rPr lang="ja-JP" altLang="en-US" sz="1100" b="0" i="0" u="none" strike="noStrike" dirty="0" smtClean="0">
                          <a:solidFill>
                            <a:srgbClr val="000000"/>
                          </a:solidFill>
                          <a:effectLst/>
                          <a:latin typeface="+mn-ea"/>
                          <a:ea typeface="+mn-ea"/>
                        </a:rPr>
                        <a:t>遅れ、信号</a:t>
                      </a:r>
                      <a:r>
                        <a:rPr lang="ja-JP" altLang="en-US" sz="1100" b="0" i="0" u="none" strike="noStrike" dirty="0">
                          <a:solidFill>
                            <a:srgbClr val="000000"/>
                          </a:solidFill>
                          <a:effectLst/>
                          <a:latin typeface="+mn-ea"/>
                          <a:ea typeface="+mn-ea"/>
                        </a:rPr>
                        <a:t>が来ていても読み取れない場合も</a:t>
                      </a:r>
                      <a:r>
                        <a:rPr lang="ja-JP" altLang="en-US" sz="1100" b="0" i="0" u="none" strike="noStrike" dirty="0" smtClean="0">
                          <a:solidFill>
                            <a:srgbClr val="000000"/>
                          </a:solidFill>
                          <a:effectLst/>
                          <a:latin typeface="+mn-ea"/>
                          <a:ea typeface="+mn-ea"/>
                        </a:rPr>
                        <a:t>ある。計測値</a:t>
                      </a:r>
                      <a:r>
                        <a:rPr lang="ja-JP" altLang="en-US" sz="1100" b="0" i="0" u="none" strike="noStrike" dirty="0">
                          <a:solidFill>
                            <a:srgbClr val="000000"/>
                          </a:solidFill>
                          <a:effectLst/>
                          <a:latin typeface="+mn-ea"/>
                          <a:ea typeface="+mn-ea"/>
                        </a:rPr>
                        <a:t>にぶれがあり</a:t>
                      </a:r>
                      <a:r>
                        <a:rPr lang="ja-JP" altLang="en-US" sz="1100" b="0" i="0" u="none" strike="noStrike" dirty="0" smtClean="0">
                          <a:solidFill>
                            <a:srgbClr val="000000"/>
                          </a:solidFill>
                          <a:effectLst/>
                          <a:latin typeface="+mn-ea"/>
                          <a:ea typeface="+mn-ea"/>
                        </a:rPr>
                        <a:t>不安定、外部</a:t>
                      </a:r>
                      <a:r>
                        <a:rPr lang="ja-JP" altLang="en-US" sz="1100" b="0" i="0" u="none" strike="noStrike" dirty="0">
                          <a:solidFill>
                            <a:srgbClr val="000000"/>
                          </a:solidFill>
                          <a:effectLst/>
                          <a:latin typeface="+mn-ea"/>
                          <a:ea typeface="+mn-ea"/>
                        </a:rPr>
                        <a:t>要因による信号途絶や表示装置の不具合（</a:t>
                      </a:r>
                      <a:r>
                        <a:rPr lang="ja-JP" altLang="en-US" sz="1100" b="0" i="0" u="none" strike="noStrike" dirty="0" smtClean="0">
                          <a:solidFill>
                            <a:srgbClr val="000000"/>
                          </a:solidFill>
                          <a:effectLst/>
                          <a:latin typeface="+mn-ea"/>
                          <a:ea typeface="+mn-ea"/>
                        </a:rPr>
                        <a:t>過小、過大、ぶれ、表示</a:t>
                      </a:r>
                      <a:r>
                        <a:rPr lang="ja-JP" altLang="en-US" sz="1100" b="0" i="0" u="none" strike="noStrike" dirty="0">
                          <a:solidFill>
                            <a:srgbClr val="000000"/>
                          </a:solidFill>
                          <a:effectLst/>
                          <a:latin typeface="+mn-ea"/>
                          <a:ea typeface="+mn-ea"/>
                        </a:rPr>
                        <a:t>せず）を考える必要が</a:t>
                      </a:r>
                      <a:r>
                        <a:rPr lang="ja-JP" altLang="en-US" sz="1100" b="0" i="0" u="none" strike="noStrike" dirty="0" smtClean="0">
                          <a:solidFill>
                            <a:srgbClr val="000000"/>
                          </a:solidFill>
                          <a:effectLst/>
                          <a:latin typeface="+mn-ea"/>
                          <a:ea typeface="+mn-ea"/>
                        </a:rPr>
                        <a:t>ある。</a:t>
                      </a:r>
                      <a:endParaRPr lang="ja-JP" altLang="en-US" sz="11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just" fontAlgn="ctr"/>
                      <a:r>
                        <a:rPr lang="ja-JP" altLang="en-US" sz="1200" b="0" i="0" u="none" strike="noStrike" dirty="0">
                          <a:solidFill>
                            <a:srgbClr val="000000"/>
                          </a:solidFill>
                          <a:effectLst/>
                          <a:latin typeface="+mn-ea"/>
                          <a:ea typeface="+mn-ea"/>
                        </a:rPr>
                        <a:t>コントロール系</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動作用の動力源が</a:t>
                      </a:r>
                      <a:r>
                        <a:rPr lang="ja-JP" altLang="en-US" sz="1200" b="0" i="0" u="none" strike="noStrike" dirty="0" smtClean="0">
                          <a:solidFill>
                            <a:srgbClr val="000000"/>
                          </a:solidFill>
                          <a:effectLst/>
                          <a:latin typeface="+mn-ea"/>
                          <a:ea typeface="+mn-ea"/>
                        </a:rPr>
                        <a:t>必要。多重化</a:t>
                      </a:r>
                      <a:r>
                        <a:rPr lang="ja-JP" altLang="en-US" sz="1200" b="0" i="0" u="none" strike="noStrike" dirty="0">
                          <a:solidFill>
                            <a:srgbClr val="000000"/>
                          </a:solidFill>
                          <a:effectLst/>
                          <a:latin typeface="+mn-ea"/>
                          <a:ea typeface="+mn-ea"/>
                        </a:rPr>
                        <a:t>などの対策が</a:t>
                      </a:r>
                      <a:r>
                        <a:rPr lang="ja-JP" altLang="en-US" sz="1200" b="0" i="0" u="none" strike="noStrike" dirty="0" smtClean="0">
                          <a:solidFill>
                            <a:srgbClr val="000000"/>
                          </a:solidFill>
                          <a:effectLst/>
                          <a:latin typeface="+mn-ea"/>
                          <a:ea typeface="+mn-ea"/>
                        </a:rPr>
                        <a:t>可能。異常</a:t>
                      </a:r>
                      <a:r>
                        <a:rPr lang="ja-JP" altLang="en-US" sz="1200" b="0" i="0" u="none" strike="noStrike" dirty="0">
                          <a:solidFill>
                            <a:srgbClr val="000000"/>
                          </a:solidFill>
                          <a:effectLst/>
                          <a:latin typeface="+mn-ea"/>
                          <a:ea typeface="+mn-ea"/>
                        </a:rPr>
                        <a:t>に気付かずに運転を継続することを</a:t>
                      </a:r>
                      <a:r>
                        <a:rPr lang="ja-JP" altLang="en-US" sz="1200" b="0" i="0" u="none" strike="noStrike" dirty="0" smtClean="0">
                          <a:solidFill>
                            <a:srgbClr val="000000"/>
                          </a:solidFill>
                          <a:effectLst/>
                          <a:latin typeface="+mn-ea"/>
                          <a:ea typeface="+mn-ea"/>
                        </a:rPr>
                        <a:t>含む。</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指示と異なる動作や動作をしない</a:t>
                      </a:r>
                      <a:r>
                        <a:rPr lang="ja-JP" altLang="en-US" sz="1200" b="0" i="0" u="none" strike="noStrike" dirty="0" smtClean="0">
                          <a:solidFill>
                            <a:srgbClr val="000000"/>
                          </a:solidFill>
                          <a:effectLst/>
                          <a:latin typeface="+mn-ea"/>
                          <a:ea typeface="+mn-ea"/>
                        </a:rPr>
                        <a:t>など、コントロール先</a:t>
                      </a:r>
                      <a:r>
                        <a:rPr lang="ja-JP" altLang="en-US" sz="1200" b="0" i="0" u="none" strike="noStrike" dirty="0">
                          <a:solidFill>
                            <a:srgbClr val="000000"/>
                          </a:solidFill>
                          <a:effectLst/>
                          <a:latin typeface="+mn-ea"/>
                          <a:ea typeface="+mn-ea"/>
                        </a:rPr>
                        <a:t>の機器に</a:t>
                      </a:r>
                      <a:r>
                        <a:rPr lang="ja-JP" altLang="en-US" sz="1200" b="0" i="0" u="none" strike="noStrike" dirty="0" smtClean="0">
                          <a:solidFill>
                            <a:srgbClr val="000000"/>
                          </a:solidFill>
                          <a:effectLst/>
                          <a:latin typeface="+mn-ea"/>
                          <a:ea typeface="+mn-ea"/>
                        </a:rPr>
                        <a:t>おいて、すべて</a:t>
                      </a:r>
                      <a:r>
                        <a:rPr lang="ja-JP" altLang="en-US" sz="1200" b="0" i="0" u="none" strike="noStrike" dirty="0">
                          <a:solidFill>
                            <a:srgbClr val="000000"/>
                          </a:solidFill>
                          <a:effectLst/>
                          <a:latin typeface="+mn-ea"/>
                          <a:ea typeface="+mn-ea"/>
                        </a:rPr>
                        <a:t>の不具合が</a:t>
                      </a:r>
                      <a:r>
                        <a:rPr lang="ja-JP" altLang="en-US" sz="1200" b="0" i="0" u="none" strike="noStrike" dirty="0" smtClean="0">
                          <a:solidFill>
                            <a:srgbClr val="000000"/>
                          </a:solidFill>
                          <a:effectLst/>
                          <a:latin typeface="+mn-ea"/>
                          <a:ea typeface="+mn-ea"/>
                        </a:rPr>
                        <a:t>あり得る。異常</a:t>
                      </a:r>
                      <a:r>
                        <a:rPr lang="ja-JP" altLang="en-US" sz="1200" b="0" i="0" u="none" strike="noStrike" dirty="0">
                          <a:solidFill>
                            <a:srgbClr val="000000"/>
                          </a:solidFill>
                          <a:effectLst/>
                          <a:latin typeface="+mn-ea"/>
                          <a:ea typeface="+mn-ea"/>
                        </a:rPr>
                        <a:t>状態が別の異常状態の原因となりやすい．停止することが危険である場合が</a:t>
                      </a:r>
                      <a:r>
                        <a:rPr lang="ja-JP" altLang="en-US" sz="1200" b="0" i="0" u="none" strike="noStrike" dirty="0" smtClean="0">
                          <a:solidFill>
                            <a:srgbClr val="000000"/>
                          </a:solidFill>
                          <a:effectLst/>
                          <a:latin typeface="+mn-ea"/>
                          <a:ea typeface="+mn-ea"/>
                        </a:rPr>
                        <a:t>ある。</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just" fontAlgn="ctr"/>
                      <a:r>
                        <a:rPr lang="ja-JP" altLang="en-US" sz="1200" b="0" i="0" u="none" strike="noStrike" dirty="0">
                          <a:solidFill>
                            <a:srgbClr val="000000"/>
                          </a:solidFill>
                          <a:effectLst/>
                          <a:latin typeface="+mn-ea"/>
                          <a:ea typeface="+mn-ea"/>
                        </a:rPr>
                        <a:t>ベント</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容器などに</a:t>
                      </a:r>
                      <a:r>
                        <a:rPr lang="ja-JP" altLang="en-US" sz="1200" b="0" i="0" u="none" strike="noStrike" dirty="0" smtClean="0">
                          <a:solidFill>
                            <a:srgbClr val="000000"/>
                          </a:solidFill>
                          <a:effectLst/>
                          <a:latin typeface="+mn-ea"/>
                          <a:ea typeface="+mn-ea"/>
                        </a:rPr>
                        <a:t>おいて、内圧</a:t>
                      </a:r>
                      <a:r>
                        <a:rPr lang="ja-JP" altLang="en-US" sz="1200" b="0" i="0" u="none" strike="noStrike" dirty="0">
                          <a:solidFill>
                            <a:srgbClr val="000000"/>
                          </a:solidFill>
                          <a:effectLst/>
                          <a:latin typeface="+mn-ea"/>
                          <a:ea typeface="+mn-ea"/>
                        </a:rPr>
                        <a:t>と外気圧をバランスさせるもの</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配管・ダクト及び圧力放出弁・安全弁と同様のトラブルと配慮が必要で</a:t>
                      </a:r>
                      <a:r>
                        <a:rPr lang="ja-JP" altLang="en-US" sz="1200" b="0" i="0" u="none" strike="noStrike" dirty="0" smtClean="0">
                          <a:solidFill>
                            <a:srgbClr val="000000"/>
                          </a:solidFill>
                          <a:effectLst/>
                          <a:latin typeface="+mn-ea"/>
                          <a:ea typeface="+mn-ea"/>
                        </a:rPr>
                        <a:t>ある。</a:t>
                      </a:r>
                      <a:endParaRPr lang="ja-JP" altLang="en-US" sz="1200" b="0" i="0" u="none" strike="noStrike" dirty="0">
                        <a:solidFill>
                          <a:srgbClr val="000000"/>
                        </a:solidFill>
                        <a:effectLst/>
                        <a:latin typeface="+mn-ea"/>
                        <a:ea typeface="+mn-ea"/>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テキスト ボックス 5"/>
          <p:cNvSpPr txBox="1"/>
          <p:nvPr/>
        </p:nvSpPr>
        <p:spPr>
          <a:xfrm>
            <a:off x="7417822" y="19886"/>
            <a:ext cx="646331"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ja-JP" altLang="en-US" dirty="0" smtClean="0">
                <a:hlinkClick r:id="" action="ppaction://hlinkshowjump?jump=lastslideviewed"/>
              </a:rPr>
              <a:t>戻る</a:t>
            </a:r>
            <a:endParaRPr kumimoji="1" lang="ja-JP" altLang="en-US" dirty="0"/>
          </a:p>
        </p:txBody>
      </p:sp>
    </p:spTree>
    <p:extLst>
      <p:ext uri="{BB962C8B-B14F-4D97-AF65-F5344CB8AC3E}">
        <p14:creationId xmlns:p14="http://schemas.microsoft.com/office/powerpoint/2010/main" val="2830459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
            </a:r>
            <a:r>
              <a:rPr kumimoji="1" lang="ja-JP" altLang="en-US" dirty="0" smtClean="0"/>
              <a:t>工程の概要</a:t>
            </a:r>
            <a:r>
              <a:rPr lang="en-US" altLang="ja-JP" dirty="0"/>
              <a:t>】</a:t>
            </a:r>
            <a:endParaRPr kumimoji="1" lang="ja-JP" altLang="en-US" dirty="0"/>
          </a:p>
        </p:txBody>
      </p:sp>
      <p:pic>
        <p:nvPicPr>
          <p:cNvPr id="4" name="コンテンツ プレースホルダー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35699" y="1430697"/>
            <a:ext cx="6953242" cy="5199610"/>
          </a:xfrm>
          <a:prstGeom prst="rect">
            <a:avLst/>
          </a:prstGeom>
          <a:noFill/>
          <a:ln>
            <a:noFill/>
          </a:ln>
        </p:spPr>
      </p:pic>
      <p:sp>
        <p:nvSpPr>
          <p:cNvPr id="5" name="テキスト ボックス 4"/>
          <p:cNvSpPr txBox="1"/>
          <p:nvPr/>
        </p:nvSpPr>
        <p:spPr>
          <a:xfrm>
            <a:off x="5589037" y="618224"/>
            <a:ext cx="2031325" cy="646331"/>
          </a:xfrm>
          <a:prstGeom prst="rect">
            <a:avLst/>
          </a:prstGeom>
          <a:noFill/>
        </p:spPr>
        <p:txBody>
          <a:bodyPr wrap="none" rtlCol="0">
            <a:spAutoFit/>
          </a:bodyPr>
          <a:lstStyle/>
          <a:p>
            <a:r>
              <a:rPr kumimoji="1" lang="ja-JP" altLang="en-US" sz="3600" dirty="0" smtClean="0"/>
              <a:t>３．掃除</a:t>
            </a:r>
            <a:endParaRPr kumimoji="1" lang="ja-JP" altLang="en-US" sz="3600" dirty="0"/>
          </a:p>
        </p:txBody>
      </p:sp>
      <p:sp>
        <p:nvSpPr>
          <p:cNvPr id="7" name="左矢印吹き出し 6"/>
          <p:cNvSpPr/>
          <p:nvPr/>
        </p:nvSpPr>
        <p:spPr>
          <a:xfrm>
            <a:off x="4708809" y="3810453"/>
            <a:ext cx="3470987"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①槽内掃除</a:t>
            </a:r>
          </a:p>
          <a:p>
            <a:pPr algn="ctr"/>
            <a:r>
              <a:rPr kumimoji="1" lang="ja-JP" altLang="en-US" sz="2400" dirty="0" smtClean="0">
                <a:solidFill>
                  <a:schemeClr val="tx1"/>
                </a:solidFill>
              </a:rPr>
              <a:t>（窒素→空気）</a:t>
            </a:r>
            <a:endParaRPr kumimoji="1" lang="ja-JP" altLang="en-US" sz="2400" dirty="0">
              <a:solidFill>
                <a:schemeClr val="tx1"/>
              </a:solidFill>
            </a:endParaRPr>
          </a:p>
        </p:txBody>
      </p:sp>
      <p:sp>
        <p:nvSpPr>
          <p:cNvPr id="10" name="テキスト ボックス 9"/>
          <p:cNvSpPr txBox="1"/>
          <p:nvPr/>
        </p:nvSpPr>
        <p:spPr>
          <a:xfrm>
            <a:off x="5239800" y="3081051"/>
            <a:ext cx="2492990" cy="646331"/>
          </a:xfrm>
          <a:prstGeom prst="rect">
            <a:avLst/>
          </a:prstGeom>
          <a:solidFill>
            <a:srgbClr val="FFFF00"/>
          </a:solidFill>
          <a:ln w="19050">
            <a:solidFill>
              <a:schemeClr val="tx1"/>
            </a:solidFill>
          </a:ln>
        </p:spPr>
        <p:txBody>
          <a:bodyPr wrap="none" rtlCol="0">
            <a:spAutoFit/>
          </a:bodyPr>
          <a:lstStyle/>
          <a:p>
            <a:r>
              <a:rPr kumimoji="1" lang="ja-JP" altLang="en-US" dirty="0" smtClean="0"/>
              <a:t>マンホール開：フレキ</a:t>
            </a:r>
          </a:p>
          <a:p>
            <a:r>
              <a:rPr kumimoji="1" lang="ja-JP" altLang="en-US" dirty="0" smtClean="0"/>
              <a:t>シブルホースを使用</a:t>
            </a:r>
            <a:endParaRPr kumimoji="1" lang="ja-JP" altLang="en-US" dirty="0"/>
          </a:p>
        </p:txBody>
      </p:sp>
      <p:sp>
        <p:nvSpPr>
          <p:cNvPr id="11" name="右矢印 10"/>
          <p:cNvSpPr/>
          <p:nvPr/>
        </p:nvSpPr>
        <p:spPr>
          <a:xfrm>
            <a:off x="2085653" y="3138985"/>
            <a:ext cx="1985230" cy="620500"/>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smtClean="0"/>
              <a:t>Ｎ</a:t>
            </a:r>
            <a:r>
              <a:rPr kumimoji="1" lang="ja-JP" altLang="en-US" sz="1050" dirty="0" smtClean="0"/>
              <a:t>２</a:t>
            </a:r>
            <a:r>
              <a:rPr kumimoji="1" lang="ja-JP" altLang="en-US" dirty="0" smtClean="0"/>
              <a:t>、Ａｉｒ</a:t>
            </a:r>
            <a:endParaRPr kumimoji="1" lang="ja-JP" altLang="en-US" sz="2000" dirty="0"/>
          </a:p>
        </p:txBody>
      </p:sp>
      <p:sp>
        <p:nvSpPr>
          <p:cNvPr id="12" name="右矢印 11"/>
          <p:cNvSpPr/>
          <p:nvPr/>
        </p:nvSpPr>
        <p:spPr>
          <a:xfrm>
            <a:off x="4868237" y="4997148"/>
            <a:ext cx="1985230" cy="616179"/>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smtClean="0"/>
              <a:t>排気</a:t>
            </a:r>
            <a:endParaRPr kumimoji="1" lang="ja-JP" altLang="en-US" dirty="0"/>
          </a:p>
        </p:txBody>
      </p:sp>
      <p:sp>
        <p:nvSpPr>
          <p:cNvPr id="13" name="右矢印 12"/>
          <p:cNvSpPr/>
          <p:nvPr/>
        </p:nvSpPr>
        <p:spPr>
          <a:xfrm>
            <a:off x="4868237" y="5369490"/>
            <a:ext cx="1456363" cy="616179"/>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smtClean="0"/>
              <a:t>排水</a:t>
            </a:r>
            <a:endParaRPr kumimoji="1" lang="ja-JP" altLang="en-US" dirty="0"/>
          </a:p>
        </p:txBody>
      </p:sp>
      <p:sp>
        <p:nvSpPr>
          <p:cNvPr id="14" name="右矢印 13"/>
          <p:cNvSpPr/>
          <p:nvPr/>
        </p:nvSpPr>
        <p:spPr>
          <a:xfrm>
            <a:off x="2085653" y="3276382"/>
            <a:ext cx="1985230" cy="620500"/>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smtClean="0"/>
              <a:t>掃除Ａｉｒ</a:t>
            </a:r>
            <a:endParaRPr kumimoji="1" lang="ja-JP" altLang="en-US" sz="2000" dirty="0"/>
          </a:p>
        </p:txBody>
      </p:sp>
      <p:sp>
        <p:nvSpPr>
          <p:cNvPr id="15" name="右矢印 14"/>
          <p:cNvSpPr/>
          <p:nvPr/>
        </p:nvSpPr>
        <p:spPr>
          <a:xfrm>
            <a:off x="4868237" y="4997148"/>
            <a:ext cx="1985230" cy="616179"/>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smtClean="0"/>
              <a:t>排気</a:t>
            </a:r>
            <a:endParaRPr kumimoji="1" lang="ja-JP" altLang="en-US" dirty="0"/>
          </a:p>
        </p:txBody>
      </p:sp>
      <p:sp>
        <p:nvSpPr>
          <p:cNvPr id="16" name="左矢印吹き出し 15"/>
          <p:cNvSpPr/>
          <p:nvPr/>
        </p:nvSpPr>
        <p:spPr>
          <a:xfrm>
            <a:off x="4708809" y="3803937"/>
            <a:ext cx="3470987"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②槽内掃除</a:t>
            </a:r>
          </a:p>
          <a:p>
            <a:pPr algn="ctr"/>
            <a:r>
              <a:rPr lang="ja-JP" altLang="en-US" sz="2400" dirty="0">
                <a:solidFill>
                  <a:schemeClr val="tx1"/>
                </a:solidFill>
              </a:rPr>
              <a:t>（温水洗浄）</a:t>
            </a:r>
            <a:endParaRPr kumimoji="1" lang="ja-JP" altLang="en-US" sz="2400" dirty="0">
              <a:solidFill>
                <a:schemeClr val="tx1"/>
              </a:solidFill>
            </a:endParaRPr>
          </a:p>
        </p:txBody>
      </p:sp>
      <p:sp>
        <p:nvSpPr>
          <p:cNvPr id="8" name="左矢印吹き出し 7"/>
          <p:cNvSpPr/>
          <p:nvPr/>
        </p:nvSpPr>
        <p:spPr>
          <a:xfrm>
            <a:off x="4708808" y="3817742"/>
            <a:ext cx="3470987"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③槽内乾燥</a:t>
            </a:r>
          </a:p>
          <a:p>
            <a:pPr algn="ctr"/>
            <a:r>
              <a:rPr lang="ja-JP" altLang="en-US" sz="2400" dirty="0">
                <a:solidFill>
                  <a:schemeClr val="tx1"/>
                </a:solidFill>
              </a:rPr>
              <a:t>（空気洗浄）</a:t>
            </a:r>
            <a:endParaRPr kumimoji="1" lang="ja-JP" altLang="en-US" sz="2400" dirty="0">
              <a:solidFill>
                <a:schemeClr val="tx1"/>
              </a:solidFill>
            </a:endParaRPr>
          </a:p>
        </p:txBody>
      </p:sp>
    </p:spTree>
    <p:extLst>
      <p:ext uri="{BB962C8B-B14F-4D97-AF65-F5344CB8AC3E}">
        <p14:creationId xmlns:p14="http://schemas.microsoft.com/office/powerpoint/2010/main" val="2122979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1+#ppt_w/2"/>
                                          </p:val>
                                        </p:tav>
                                        <p:tav tm="100000">
                                          <p:val>
                                            <p:strVal val="#ppt_x"/>
                                          </p:val>
                                        </p:tav>
                                      </p:tavLst>
                                    </p:anim>
                                    <p:anim calcmode="lin" valueType="num">
                                      <p:cBhvr additive="base">
                                        <p:cTn id="1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8" repeatCount="300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1000"/>
                                        <p:tgtEl>
                                          <p:spTgt spid="11"/>
                                        </p:tgtEl>
                                      </p:cBhvr>
                                    </p:animEffect>
                                  </p:childTnLst>
                                </p:cTn>
                              </p:par>
                              <p:par>
                                <p:cTn id="20" presetID="22" presetClass="entr" presetSubtype="8" repeatCount="300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1000"/>
                                        <p:tgtEl>
                                          <p:spTgt spid="12"/>
                                        </p:tgtEl>
                                      </p:cBhvr>
                                    </p:animEffect>
                                  </p:childTnLst>
                                </p:cTn>
                              </p:par>
                            </p:childTnLst>
                          </p:cTn>
                        </p:par>
                        <p:par>
                          <p:cTn id="23" fill="hold">
                            <p:stCondLst>
                              <p:cond delay="3000"/>
                            </p:stCondLst>
                            <p:childTnLst>
                              <p:par>
                                <p:cTn id="24" presetID="10" presetClass="exit" presetSubtype="0" fill="hold" grpId="1" nodeType="afterEffect">
                                  <p:stCondLst>
                                    <p:cond delay="0"/>
                                  </p:stCondLst>
                                  <p:childTnLst>
                                    <p:animEffect transition="out" filter="fade">
                                      <p:cBhvr>
                                        <p:cTn id="25" dur="500"/>
                                        <p:tgtEl>
                                          <p:spTgt spid="11"/>
                                        </p:tgtEl>
                                      </p:cBhvr>
                                    </p:animEffect>
                                    <p:set>
                                      <p:cBhvr>
                                        <p:cTn id="26" dur="1" fill="hold">
                                          <p:stCondLst>
                                            <p:cond delay="499"/>
                                          </p:stCondLst>
                                        </p:cTn>
                                        <p:tgtEl>
                                          <p:spTgt spid="11"/>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12"/>
                                        </p:tgtEl>
                                      </p:cBhvr>
                                    </p:animEffect>
                                    <p:set>
                                      <p:cBhvr>
                                        <p:cTn id="29" dur="1" fill="hold">
                                          <p:stCondLst>
                                            <p:cond delay="499"/>
                                          </p:stCondLst>
                                        </p:cTn>
                                        <p:tgtEl>
                                          <p:spTgt spid="12"/>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additive="base">
                                        <p:cTn id="34" dur="500" fill="hold"/>
                                        <p:tgtEl>
                                          <p:spTgt spid="16"/>
                                        </p:tgtEl>
                                        <p:attrNameLst>
                                          <p:attrName>ppt_x</p:attrName>
                                        </p:attrNameLst>
                                      </p:cBhvr>
                                      <p:tavLst>
                                        <p:tav tm="0">
                                          <p:val>
                                            <p:strVal val="1+#ppt_w/2"/>
                                          </p:val>
                                        </p:tav>
                                        <p:tav tm="100000">
                                          <p:val>
                                            <p:strVal val="#ppt_x"/>
                                          </p:val>
                                        </p:tav>
                                      </p:tavLst>
                                    </p:anim>
                                    <p:anim calcmode="lin" valueType="num">
                                      <p:cBhvr additive="base">
                                        <p:cTn id="35"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500"/>
                                        <p:tgtEl>
                                          <p:spTgt spid="1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repeatCount="300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left)">
                                      <p:cBhvr>
                                        <p:cTn id="45" dur="1000"/>
                                        <p:tgtEl>
                                          <p:spTgt spid="13"/>
                                        </p:tgtEl>
                                      </p:cBhvr>
                                    </p:animEffect>
                                  </p:childTnLst>
                                </p:cTn>
                              </p:par>
                            </p:childTnLst>
                          </p:cTn>
                        </p:par>
                        <p:par>
                          <p:cTn id="46" fill="hold">
                            <p:stCondLst>
                              <p:cond delay="3000"/>
                            </p:stCondLst>
                            <p:childTnLst>
                              <p:par>
                                <p:cTn id="47" presetID="10" presetClass="exit" presetSubtype="0" fill="hold" grpId="1" nodeType="afterEffect">
                                  <p:stCondLst>
                                    <p:cond delay="0"/>
                                  </p:stCondLst>
                                  <p:childTnLst>
                                    <p:animEffect transition="out" filter="fade">
                                      <p:cBhvr>
                                        <p:cTn id="48" dur="500"/>
                                        <p:tgtEl>
                                          <p:spTgt spid="13"/>
                                        </p:tgtEl>
                                      </p:cBhvr>
                                    </p:animEffect>
                                    <p:set>
                                      <p:cBhvr>
                                        <p:cTn id="49" dur="1" fill="hold">
                                          <p:stCondLst>
                                            <p:cond delay="499"/>
                                          </p:stCondLst>
                                        </p:cTn>
                                        <p:tgtEl>
                                          <p:spTgt spid="13"/>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10" presetClass="exit" presetSubtype="0" fill="hold" grpId="1" nodeType="clickEffect">
                                  <p:stCondLst>
                                    <p:cond delay="0"/>
                                  </p:stCondLst>
                                  <p:childTnLst>
                                    <p:animEffect transition="out" filter="fade">
                                      <p:cBhvr>
                                        <p:cTn id="53" dur="500"/>
                                        <p:tgtEl>
                                          <p:spTgt spid="10"/>
                                        </p:tgtEl>
                                      </p:cBhvr>
                                    </p:animEffect>
                                    <p:set>
                                      <p:cBhvr>
                                        <p:cTn id="54" dur="1" fill="hold">
                                          <p:stCondLst>
                                            <p:cond delay="499"/>
                                          </p:stCondLst>
                                        </p:cTn>
                                        <p:tgtEl>
                                          <p:spTgt spid="10"/>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2" fill="hold" grpId="0" nodeType="clickEffect">
                                  <p:stCondLst>
                                    <p:cond delay="0"/>
                                  </p:stCondLst>
                                  <p:childTnLst>
                                    <p:set>
                                      <p:cBhvr>
                                        <p:cTn id="58" dur="1" fill="hold">
                                          <p:stCondLst>
                                            <p:cond delay="0"/>
                                          </p:stCondLst>
                                        </p:cTn>
                                        <p:tgtEl>
                                          <p:spTgt spid="8"/>
                                        </p:tgtEl>
                                        <p:attrNameLst>
                                          <p:attrName>style.visibility</p:attrName>
                                        </p:attrNameLst>
                                      </p:cBhvr>
                                      <p:to>
                                        <p:strVal val="visible"/>
                                      </p:to>
                                    </p:set>
                                    <p:anim calcmode="lin" valueType="num">
                                      <p:cBhvr additive="base">
                                        <p:cTn id="59" dur="500" fill="hold"/>
                                        <p:tgtEl>
                                          <p:spTgt spid="8"/>
                                        </p:tgtEl>
                                        <p:attrNameLst>
                                          <p:attrName>ppt_x</p:attrName>
                                        </p:attrNameLst>
                                      </p:cBhvr>
                                      <p:tavLst>
                                        <p:tav tm="0">
                                          <p:val>
                                            <p:strVal val="1+#ppt_w/2"/>
                                          </p:val>
                                        </p:tav>
                                        <p:tav tm="100000">
                                          <p:val>
                                            <p:strVal val="#ppt_x"/>
                                          </p:val>
                                        </p:tav>
                                      </p:tavLst>
                                    </p:anim>
                                    <p:anim calcmode="lin" valueType="num">
                                      <p:cBhvr additive="base">
                                        <p:cTn id="60"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2" presetClass="entr" presetSubtype="8" repeatCount="3000"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wipe(left)">
                                      <p:cBhvr>
                                        <p:cTn id="65" dur="1000"/>
                                        <p:tgtEl>
                                          <p:spTgt spid="14"/>
                                        </p:tgtEl>
                                      </p:cBhvr>
                                    </p:animEffect>
                                  </p:childTnLst>
                                </p:cTn>
                              </p:par>
                              <p:par>
                                <p:cTn id="66" presetID="22" presetClass="entr" presetSubtype="8" repeatCount="3000" fill="hold" grpId="0" nodeType="with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wipe(left)">
                                      <p:cBhvr>
                                        <p:cTn id="68" dur="1000"/>
                                        <p:tgtEl>
                                          <p:spTgt spid="15"/>
                                        </p:tgtEl>
                                      </p:cBhvr>
                                    </p:animEffect>
                                  </p:childTnLst>
                                </p:cTn>
                              </p:par>
                            </p:childTnLst>
                          </p:cTn>
                        </p:par>
                        <p:par>
                          <p:cTn id="69" fill="hold">
                            <p:stCondLst>
                              <p:cond delay="3000"/>
                            </p:stCondLst>
                            <p:childTnLst>
                              <p:par>
                                <p:cTn id="70" presetID="10" presetClass="exit" presetSubtype="0" fill="hold" grpId="1" nodeType="afterEffect">
                                  <p:stCondLst>
                                    <p:cond delay="0"/>
                                  </p:stCondLst>
                                  <p:childTnLst>
                                    <p:animEffect transition="out" filter="fade">
                                      <p:cBhvr>
                                        <p:cTn id="71" dur="500"/>
                                        <p:tgtEl>
                                          <p:spTgt spid="14"/>
                                        </p:tgtEl>
                                      </p:cBhvr>
                                    </p:animEffect>
                                    <p:set>
                                      <p:cBhvr>
                                        <p:cTn id="72" dur="1" fill="hold">
                                          <p:stCondLst>
                                            <p:cond delay="499"/>
                                          </p:stCondLst>
                                        </p:cTn>
                                        <p:tgtEl>
                                          <p:spTgt spid="14"/>
                                        </p:tgtEl>
                                        <p:attrNameLst>
                                          <p:attrName>style.visibility</p:attrName>
                                        </p:attrNameLst>
                                      </p:cBhvr>
                                      <p:to>
                                        <p:strVal val="hidden"/>
                                      </p:to>
                                    </p:set>
                                  </p:childTnLst>
                                </p:cTn>
                              </p:par>
                              <p:par>
                                <p:cTn id="73" presetID="10" presetClass="exit" presetSubtype="0" fill="hold" grpId="1" nodeType="withEffect">
                                  <p:stCondLst>
                                    <p:cond delay="0"/>
                                  </p:stCondLst>
                                  <p:childTnLst>
                                    <p:animEffect transition="out" filter="fade">
                                      <p:cBhvr>
                                        <p:cTn id="74" dur="500"/>
                                        <p:tgtEl>
                                          <p:spTgt spid="15"/>
                                        </p:tgtEl>
                                      </p:cBhvr>
                                    </p:animEffect>
                                    <p:set>
                                      <p:cBhvr>
                                        <p:cTn id="75"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10" grpId="0" animBg="1"/>
      <p:bldP spid="10" grpId="1" animBg="1"/>
      <p:bldP spid="11" grpId="0" animBg="1"/>
      <p:bldP spid="11" grpId="1" uiExpand="1" animBg="1"/>
      <p:bldP spid="12" grpId="0" uiExpand="1" animBg="1"/>
      <p:bldP spid="12" grpId="1" animBg="1"/>
      <p:bldP spid="13" grpId="0" uiExpand="1" animBg="1"/>
      <p:bldP spid="13" grpId="1" animBg="1"/>
      <p:bldP spid="14" grpId="0" animBg="1"/>
      <p:bldP spid="14" grpId="1" animBg="1"/>
      <p:bldP spid="15" grpId="0" animBg="1"/>
      <p:bldP spid="15" grpId="1" animBg="1"/>
      <p:bldP spid="16" grpId="0" animBg="1"/>
      <p:bldP spid="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6764" y="333165"/>
            <a:ext cx="6589200" cy="1280890"/>
          </a:xfrm>
        </p:spPr>
        <p:txBody>
          <a:bodyPr>
            <a:normAutofit/>
          </a:bodyPr>
          <a:lstStyle/>
          <a:p>
            <a:r>
              <a:rPr lang="ja-JP" altLang="en-US" sz="2200" dirty="0"/>
              <a:t>表</a:t>
            </a:r>
            <a:r>
              <a:rPr lang="en-US" altLang="ja-JP" sz="2200" dirty="0"/>
              <a:t>6</a:t>
            </a:r>
            <a:r>
              <a:rPr lang="ja-JP" altLang="en-US" sz="2200" dirty="0"/>
              <a:t>　設備・装置に関する不具合の</a:t>
            </a:r>
            <a:r>
              <a:rPr lang="ja-JP" altLang="en-US" sz="2200" dirty="0" smtClean="0"/>
              <a:t>例</a:t>
            </a:r>
            <a:br>
              <a:rPr lang="ja-JP" altLang="en-US" sz="2200" dirty="0" smtClean="0"/>
            </a:br>
            <a:r>
              <a:rPr lang="en-US" altLang="ja-JP" sz="2200" dirty="0" smtClean="0"/>
              <a:t>(c)</a:t>
            </a:r>
            <a:r>
              <a:rPr lang="ja-JP" altLang="en-US" sz="2200" dirty="0"/>
              <a:t>　</a:t>
            </a:r>
            <a:r>
              <a:rPr lang="ja-JP" altLang="en-US" sz="2200" dirty="0" smtClean="0"/>
              <a:t>ユーティリティー喪失</a:t>
            </a:r>
            <a:endParaRPr kumimoji="1" lang="ja-JP" altLang="en-US" sz="2200" dirty="0"/>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2958970657"/>
              </p:ext>
            </p:extLst>
          </p:nvPr>
        </p:nvGraphicFramePr>
        <p:xfrm>
          <a:off x="320646" y="1350963"/>
          <a:ext cx="8682087" cy="5120640"/>
        </p:xfrm>
        <a:graphic>
          <a:graphicData uri="http://schemas.openxmlformats.org/drawingml/2006/table">
            <a:tbl>
              <a:tblPr>
                <a:tableStyleId>{5C22544A-7EE6-4342-B048-85BDC9FD1C3A}</a:tableStyleId>
              </a:tblPr>
              <a:tblGrid>
                <a:gridCol w="820132"/>
                <a:gridCol w="2658359"/>
                <a:gridCol w="5203596"/>
              </a:tblGrid>
              <a:tr h="115599">
                <a:tc>
                  <a:txBody>
                    <a:bodyPr/>
                    <a:lstStyle/>
                    <a:p>
                      <a:pPr marL="36000" algn="ctr" fontAlgn="ctr"/>
                      <a:r>
                        <a:rPr lang="ja-JP" altLang="en-US" sz="1400" b="0" i="0" u="none" strike="noStrike" dirty="0">
                          <a:solidFill>
                            <a:srgbClr val="000000"/>
                          </a:solidFill>
                          <a:effectLst/>
                          <a:latin typeface="+mn-ea"/>
                          <a:ea typeface="+mn-ea"/>
                        </a:rPr>
                        <a:t>ユーティリティ</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400" b="0" i="0" u="none" strike="noStrike">
                          <a:solidFill>
                            <a:srgbClr val="000000"/>
                          </a:solidFill>
                          <a:effectLst/>
                          <a:latin typeface="+mn-ea"/>
                          <a:ea typeface="+mn-ea"/>
                        </a:rPr>
                        <a:t>説明</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400" b="0" i="0" u="none" strike="noStrike" dirty="0" smtClean="0">
                          <a:solidFill>
                            <a:srgbClr val="000000"/>
                          </a:solidFill>
                          <a:effectLst/>
                          <a:latin typeface="+mn-ea"/>
                          <a:ea typeface="+mn-ea"/>
                        </a:rPr>
                        <a:t>不具合、及び</a:t>
                      </a:r>
                      <a:r>
                        <a:rPr lang="ja-JP" altLang="en-US" sz="1400" b="0" i="0" u="none" strike="noStrike" dirty="0">
                          <a:solidFill>
                            <a:srgbClr val="000000"/>
                          </a:solidFill>
                          <a:effectLst/>
                          <a:latin typeface="+mn-ea"/>
                          <a:ea typeface="+mn-ea"/>
                        </a:rPr>
                        <a:t>引き起こされるプロセスのずれの例</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142">
                <a:tc>
                  <a:txBody>
                    <a:bodyPr/>
                    <a:lstStyle/>
                    <a:p>
                      <a:pPr marL="36000" algn="just" fontAlgn="ctr"/>
                      <a:r>
                        <a:rPr lang="ja-JP" altLang="en-US" sz="1400" b="0" i="0" u="none" strike="noStrike">
                          <a:solidFill>
                            <a:srgbClr val="000000"/>
                          </a:solidFill>
                          <a:effectLst/>
                          <a:latin typeface="+mn-ea"/>
                          <a:ea typeface="+mn-ea"/>
                        </a:rPr>
                        <a:t>電気</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smtClean="0">
                          <a:solidFill>
                            <a:srgbClr val="000000"/>
                          </a:solidFill>
                          <a:effectLst/>
                          <a:latin typeface="+mn-ea"/>
                          <a:ea typeface="+mn-ea"/>
                        </a:rPr>
                        <a:t>制御用、動力用、照明用、熱源用</a:t>
                      </a:r>
                      <a:r>
                        <a:rPr lang="ja-JP" altLang="en-US" sz="1400" b="0" i="0" u="none" strike="noStrike" dirty="0">
                          <a:solidFill>
                            <a:srgbClr val="000000"/>
                          </a:solidFill>
                          <a:effectLst/>
                          <a:latin typeface="+mn-ea"/>
                          <a:ea typeface="+mn-ea"/>
                        </a:rPr>
                        <a:t>など用途は</a:t>
                      </a:r>
                      <a:r>
                        <a:rPr lang="ja-JP" altLang="en-US" sz="1400" b="0" i="0" u="none" strike="noStrike" dirty="0" smtClean="0">
                          <a:solidFill>
                            <a:srgbClr val="000000"/>
                          </a:solidFill>
                          <a:effectLst/>
                          <a:latin typeface="+mn-ea"/>
                          <a:ea typeface="+mn-ea"/>
                        </a:rPr>
                        <a:t>幅広い。</a:t>
                      </a:r>
                      <a:endParaRPr lang="ja-JP" altLang="en-US" sz="1400" b="0" i="0" u="none" strike="noStrike" dirty="0">
                        <a:solidFill>
                          <a:srgbClr val="000000"/>
                        </a:solidFill>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停電が起きた直後</a:t>
                      </a:r>
                      <a:r>
                        <a:rPr lang="ja-JP" altLang="en-US" sz="1400" b="0" i="0" u="none" strike="noStrike" dirty="0" smtClean="0">
                          <a:solidFill>
                            <a:srgbClr val="000000"/>
                          </a:solidFill>
                          <a:effectLst/>
                          <a:latin typeface="+mn-ea"/>
                          <a:ea typeface="+mn-ea"/>
                        </a:rPr>
                        <a:t>から、回転</a:t>
                      </a:r>
                      <a:r>
                        <a:rPr lang="ja-JP" altLang="en-US" sz="1400" b="0" i="0" u="none" strike="noStrike" dirty="0">
                          <a:solidFill>
                            <a:srgbClr val="000000"/>
                          </a:solidFill>
                          <a:effectLst/>
                          <a:latin typeface="+mn-ea"/>
                          <a:ea typeface="+mn-ea"/>
                        </a:rPr>
                        <a:t>機器を始めと</a:t>
                      </a:r>
                      <a:r>
                        <a:rPr lang="ja-JP" altLang="en-US" sz="1400" b="0" i="0" u="none" strike="noStrike" dirty="0" smtClean="0">
                          <a:solidFill>
                            <a:srgbClr val="000000"/>
                          </a:solidFill>
                          <a:effectLst/>
                          <a:latin typeface="+mn-ea"/>
                          <a:ea typeface="+mn-ea"/>
                        </a:rPr>
                        <a:t>して、電気</a:t>
                      </a:r>
                      <a:r>
                        <a:rPr lang="ja-JP" altLang="en-US" sz="1400" b="0" i="0" u="none" strike="noStrike" dirty="0">
                          <a:solidFill>
                            <a:srgbClr val="000000"/>
                          </a:solidFill>
                          <a:effectLst/>
                          <a:latin typeface="+mn-ea"/>
                          <a:ea typeface="+mn-ea"/>
                        </a:rPr>
                        <a:t>機器のすべてが停止</a:t>
                      </a:r>
                      <a:r>
                        <a:rPr lang="ja-JP" altLang="en-US" sz="1400" b="0" i="0" u="none" strike="noStrike" dirty="0" smtClean="0">
                          <a:solidFill>
                            <a:srgbClr val="000000"/>
                          </a:solidFill>
                          <a:effectLst/>
                          <a:latin typeface="+mn-ea"/>
                          <a:ea typeface="+mn-ea"/>
                        </a:rPr>
                        <a:t>したり、機能</a:t>
                      </a:r>
                      <a:r>
                        <a:rPr lang="ja-JP" altLang="en-US" sz="1400" b="0" i="0" u="none" strike="noStrike" dirty="0">
                          <a:solidFill>
                            <a:srgbClr val="000000"/>
                          </a:solidFill>
                          <a:effectLst/>
                          <a:latin typeface="+mn-ea"/>
                          <a:ea typeface="+mn-ea"/>
                        </a:rPr>
                        <a:t>が低下したり</a:t>
                      </a:r>
                      <a:r>
                        <a:rPr lang="ja-JP" altLang="en-US" sz="1400" b="0" i="0" u="none" strike="noStrike" dirty="0" smtClean="0">
                          <a:solidFill>
                            <a:srgbClr val="000000"/>
                          </a:solidFill>
                          <a:effectLst/>
                          <a:latin typeface="+mn-ea"/>
                          <a:ea typeface="+mn-ea"/>
                        </a:rPr>
                        <a:t>する。なお、バックアップ</a:t>
                      </a:r>
                      <a:r>
                        <a:rPr lang="ja-JP" altLang="en-US" sz="1400" b="0" i="0" u="none" strike="noStrike" dirty="0">
                          <a:solidFill>
                            <a:srgbClr val="000000"/>
                          </a:solidFill>
                          <a:effectLst/>
                          <a:latin typeface="+mn-ea"/>
                          <a:ea typeface="+mn-ea"/>
                        </a:rPr>
                        <a:t>電源が備わって</a:t>
                      </a:r>
                      <a:r>
                        <a:rPr lang="ja-JP" altLang="en-US" sz="1400" b="0" i="0" u="none" strike="noStrike" dirty="0" smtClean="0">
                          <a:solidFill>
                            <a:srgbClr val="000000"/>
                          </a:solidFill>
                          <a:effectLst/>
                          <a:latin typeface="+mn-ea"/>
                          <a:ea typeface="+mn-ea"/>
                        </a:rPr>
                        <a:t>いれば、損失</a:t>
                      </a:r>
                      <a:r>
                        <a:rPr lang="ja-JP" altLang="en-US" sz="1400" b="0" i="0" u="none" strike="noStrike" dirty="0">
                          <a:solidFill>
                            <a:srgbClr val="000000"/>
                          </a:solidFill>
                          <a:effectLst/>
                          <a:latin typeface="+mn-ea"/>
                          <a:ea typeface="+mn-ea"/>
                        </a:rPr>
                        <a:t>を回避できる</a:t>
                      </a:r>
                      <a:r>
                        <a:rPr lang="ja-JP" altLang="en-US" sz="1400" b="0" i="0" u="none" strike="noStrike" dirty="0" smtClean="0">
                          <a:solidFill>
                            <a:srgbClr val="000000"/>
                          </a:solidFill>
                          <a:effectLst/>
                          <a:latin typeface="+mn-ea"/>
                          <a:ea typeface="+mn-ea"/>
                        </a:rPr>
                        <a:t>が、バックアップ</a:t>
                      </a:r>
                      <a:r>
                        <a:rPr lang="ja-JP" altLang="en-US" sz="1400" b="0" i="0" u="none" strike="noStrike" dirty="0">
                          <a:solidFill>
                            <a:srgbClr val="000000"/>
                          </a:solidFill>
                          <a:effectLst/>
                          <a:latin typeface="+mn-ea"/>
                          <a:ea typeface="+mn-ea"/>
                        </a:rPr>
                        <a:t>可能な時間には制限が</a:t>
                      </a:r>
                      <a:r>
                        <a:rPr lang="ja-JP" altLang="en-US" sz="1400" b="0" i="0" u="none" strike="noStrike" dirty="0" smtClean="0">
                          <a:solidFill>
                            <a:srgbClr val="000000"/>
                          </a:solidFill>
                          <a:effectLst/>
                          <a:latin typeface="+mn-ea"/>
                          <a:ea typeface="+mn-ea"/>
                        </a:rPr>
                        <a:t>ある。</a:t>
                      </a:r>
                      <a:endParaRPr lang="ja-JP" altLang="en-US" sz="1400" b="0" i="0" u="none" strike="noStrike" dirty="0">
                        <a:solidFill>
                          <a:srgbClr val="000000"/>
                        </a:solidFill>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3171">
                <a:tc>
                  <a:txBody>
                    <a:bodyPr/>
                    <a:lstStyle/>
                    <a:p>
                      <a:pPr marL="36000" algn="just" fontAlgn="ctr"/>
                      <a:r>
                        <a:rPr lang="ja-JP" altLang="en-US" sz="1400" b="0" i="0" u="none" strike="noStrike">
                          <a:solidFill>
                            <a:srgbClr val="000000"/>
                          </a:solidFill>
                          <a:effectLst/>
                          <a:latin typeface="+mn-ea"/>
                          <a:ea typeface="+mn-ea"/>
                        </a:rPr>
                        <a:t>窒素</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不活性ガス雰囲気用や酸素濃度の調整用の</a:t>
                      </a:r>
                      <a:r>
                        <a:rPr lang="ja-JP" altLang="en-US" sz="1400" b="0" i="0" u="none" strike="noStrike" dirty="0" smtClean="0">
                          <a:solidFill>
                            <a:srgbClr val="000000"/>
                          </a:solidFill>
                          <a:effectLst/>
                          <a:latin typeface="+mn-ea"/>
                          <a:ea typeface="+mn-ea"/>
                        </a:rPr>
                        <a:t>もの。液体</a:t>
                      </a:r>
                      <a:r>
                        <a:rPr lang="ja-JP" altLang="en-US" sz="1400" b="0" i="0" u="none" strike="noStrike" dirty="0">
                          <a:solidFill>
                            <a:srgbClr val="000000"/>
                          </a:solidFill>
                          <a:effectLst/>
                          <a:latin typeface="+mn-ea"/>
                          <a:ea typeface="+mn-ea"/>
                        </a:rPr>
                        <a:t>窒素が極低温の保温用に使用されることが</a:t>
                      </a:r>
                      <a:r>
                        <a:rPr lang="ja-JP" altLang="en-US" sz="1400" b="0" i="0" u="none" strike="noStrike" dirty="0" smtClean="0">
                          <a:solidFill>
                            <a:srgbClr val="000000"/>
                          </a:solidFill>
                          <a:effectLst/>
                          <a:latin typeface="+mn-ea"/>
                          <a:ea typeface="+mn-ea"/>
                        </a:rPr>
                        <a:t>ある。</a:t>
                      </a:r>
                      <a:endParaRPr lang="ja-JP" altLang="en-US" sz="1400" b="0" i="0" u="none" strike="noStrike" dirty="0">
                        <a:solidFill>
                          <a:srgbClr val="000000"/>
                        </a:solidFill>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供給停止による即座の影響は少ない</a:t>
                      </a:r>
                      <a:r>
                        <a:rPr lang="ja-JP" altLang="en-US" sz="1400" b="0" i="0" u="none" strike="noStrike" dirty="0" smtClean="0">
                          <a:solidFill>
                            <a:srgbClr val="000000"/>
                          </a:solidFill>
                          <a:effectLst/>
                          <a:latin typeface="+mn-ea"/>
                          <a:ea typeface="+mn-ea"/>
                        </a:rPr>
                        <a:t>が、不活性</a:t>
                      </a:r>
                      <a:r>
                        <a:rPr lang="ja-JP" altLang="en-US" sz="1400" b="0" i="0" u="none" strike="noStrike" dirty="0">
                          <a:solidFill>
                            <a:srgbClr val="000000"/>
                          </a:solidFill>
                          <a:effectLst/>
                          <a:latin typeface="+mn-ea"/>
                          <a:ea typeface="+mn-ea"/>
                        </a:rPr>
                        <a:t>ガス環境や酸素濃度を調整した空間が</a:t>
                      </a:r>
                      <a:r>
                        <a:rPr lang="ja-JP" altLang="en-US" sz="1400" b="0" i="0" u="none" strike="noStrike" dirty="0" smtClean="0">
                          <a:solidFill>
                            <a:srgbClr val="000000"/>
                          </a:solidFill>
                          <a:effectLst/>
                          <a:latin typeface="+mn-ea"/>
                          <a:ea typeface="+mn-ea"/>
                        </a:rPr>
                        <a:t>乱される。液体</a:t>
                      </a:r>
                      <a:r>
                        <a:rPr lang="ja-JP" altLang="en-US" sz="1400" b="0" i="0" u="none" strike="noStrike" dirty="0">
                          <a:solidFill>
                            <a:srgbClr val="000000"/>
                          </a:solidFill>
                          <a:effectLst/>
                          <a:latin typeface="+mn-ea"/>
                          <a:ea typeface="+mn-ea"/>
                        </a:rPr>
                        <a:t>窒素では極低温が保持されなく</a:t>
                      </a:r>
                      <a:r>
                        <a:rPr lang="ja-JP" altLang="en-US" sz="1400" b="0" i="0" u="none" strike="noStrike" dirty="0" smtClean="0">
                          <a:solidFill>
                            <a:srgbClr val="000000"/>
                          </a:solidFill>
                          <a:effectLst/>
                          <a:latin typeface="+mn-ea"/>
                          <a:ea typeface="+mn-ea"/>
                        </a:rPr>
                        <a:t>なる。</a:t>
                      </a:r>
                      <a:endParaRPr lang="ja-JP" altLang="en-US" sz="1400" b="0" i="0" u="none" strike="noStrike" dirty="0">
                        <a:solidFill>
                          <a:srgbClr val="000000"/>
                        </a:solidFill>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3657">
                <a:tc>
                  <a:txBody>
                    <a:bodyPr/>
                    <a:lstStyle/>
                    <a:p>
                      <a:pPr marL="36000" algn="just" fontAlgn="ctr"/>
                      <a:r>
                        <a:rPr lang="ja-JP" altLang="en-US" sz="1400" b="0" i="0" u="none" strike="noStrike" dirty="0">
                          <a:solidFill>
                            <a:srgbClr val="000000"/>
                          </a:solidFill>
                          <a:effectLst/>
                          <a:latin typeface="+mn-ea"/>
                          <a:ea typeface="+mn-ea"/>
                        </a:rPr>
                        <a:t>水</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水温に</a:t>
                      </a:r>
                      <a:r>
                        <a:rPr lang="ja-JP" altLang="en-US" sz="1400" b="0" i="0" u="none" strike="noStrike" dirty="0" smtClean="0">
                          <a:solidFill>
                            <a:srgbClr val="000000"/>
                          </a:solidFill>
                          <a:effectLst/>
                          <a:latin typeface="+mn-ea"/>
                          <a:ea typeface="+mn-ea"/>
                        </a:rPr>
                        <a:t>より、冷水、常温水、温水</a:t>
                      </a:r>
                      <a:r>
                        <a:rPr lang="ja-JP" altLang="en-US" sz="1400" b="0" i="0" u="none" strike="noStrike" dirty="0">
                          <a:solidFill>
                            <a:srgbClr val="000000"/>
                          </a:solidFill>
                          <a:effectLst/>
                          <a:latin typeface="+mn-ea"/>
                          <a:ea typeface="+mn-ea"/>
                        </a:rPr>
                        <a:t>が</a:t>
                      </a:r>
                      <a:r>
                        <a:rPr lang="ja-JP" altLang="en-US" sz="1400" b="0" i="0" u="none" strike="noStrike" dirty="0" smtClean="0">
                          <a:solidFill>
                            <a:srgbClr val="000000"/>
                          </a:solidFill>
                          <a:effectLst/>
                          <a:latin typeface="+mn-ea"/>
                          <a:ea typeface="+mn-ea"/>
                        </a:rPr>
                        <a:t>ある。動力用</a:t>
                      </a:r>
                      <a:r>
                        <a:rPr lang="ja-JP" altLang="en-US" sz="1400" b="0" i="0" u="none" strike="noStrike" dirty="0">
                          <a:solidFill>
                            <a:srgbClr val="000000"/>
                          </a:solidFill>
                          <a:effectLst/>
                          <a:latin typeface="+mn-ea"/>
                          <a:ea typeface="+mn-ea"/>
                        </a:rPr>
                        <a:t>に使用されることがある．</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加温又は冷却用の場合</a:t>
                      </a:r>
                      <a:r>
                        <a:rPr lang="ja-JP" altLang="en-US" sz="1400" b="0" i="0" u="none" strike="noStrike" dirty="0" smtClean="0">
                          <a:solidFill>
                            <a:srgbClr val="000000"/>
                          </a:solidFill>
                          <a:effectLst/>
                          <a:latin typeface="+mn-ea"/>
                          <a:ea typeface="+mn-ea"/>
                        </a:rPr>
                        <a:t>は、目標</a:t>
                      </a:r>
                      <a:r>
                        <a:rPr lang="ja-JP" altLang="en-US" sz="1400" b="0" i="0" u="none" strike="noStrike" dirty="0">
                          <a:solidFill>
                            <a:srgbClr val="000000"/>
                          </a:solidFill>
                          <a:effectLst/>
                          <a:latin typeface="+mn-ea"/>
                          <a:ea typeface="+mn-ea"/>
                        </a:rPr>
                        <a:t>温度からずれが生じる．希釈用の場合</a:t>
                      </a:r>
                      <a:r>
                        <a:rPr lang="ja-JP" altLang="en-US" sz="1400" b="0" i="0" u="none" strike="noStrike" dirty="0" smtClean="0">
                          <a:solidFill>
                            <a:srgbClr val="000000"/>
                          </a:solidFill>
                          <a:effectLst/>
                          <a:latin typeface="+mn-ea"/>
                          <a:ea typeface="+mn-ea"/>
                        </a:rPr>
                        <a:t>は、その</a:t>
                      </a:r>
                      <a:r>
                        <a:rPr lang="ja-JP" altLang="en-US" sz="1400" b="0" i="0" u="none" strike="noStrike" dirty="0">
                          <a:solidFill>
                            <a:srgbClr val="000000"/>
                          </a:solidFill>
                          <a:effectLst/>
                          <a:latin typeface="+mn-ea"/>
                          <a:ea typeface="+mn-ea"/>
                        </a:rPr>
                        <a:t>目的物質の濃度にずれが生じる．動力用の場合</a:t>
                      </a:r>
                      <a:r>
                        <a:rPr lang="ja-JP" altLang="en-US" sz="1400" b="0" i="0" u="none" strike="noStrike" dirty="0" smtClean="0">
                          <a:solidFill>
                            <a:srgbClr val="000000"/>
                          </a:solidFill>
                          <a:effectLst/>
                          <a:latin typeface="+mn-ea"/>
                          <a:ea typeface="+mn-ea"/>
                        </a:rPr>
                        <a:t>は、対象</a:t>
                      </a:r>
                      <a:r>
                        <a:rPr lang="ja-JP" altLang="en-US" sz="1400" b="0" i="0" u="none" strike="noStrike" dirty="0">
                          <a:solidFill>
                            <a:srgbClr val="000000"/>
                          </a:solidFill>
                          <a:effectLst/>
                          <a:latin typeface="+mn-ea"/>
                          <a:ea typeface="+mn-ea"/>
                        </a:rPr>
                        <a:t>機器が動作しなくなったり動作不良を起こしたりする．</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just" fontAlgn="ctr"/>
                      <a:r>
                        <a:rPr lang="ja-JP" altLang="en-US" sz="1400" b="0" i="0" u="none" strike="noStrike" dirty="0">
                          <a:solidFill>
                            <a:srgbClr val="000000"/>
                          </a:solidFill>
                          <a:effectLst/>
                          <a:latin typeface="+mn-ea"/>
                          <a:ea typeface="+mn-ea"/>
                        </a:rPr>
                        <a:t>冷媒・熱媒</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熱を移動させるための</a:t>
                      </a:r>
                      <a:r>
                        <a:rPr lang="ja-JP" altLang="en-US" sz="1400" b="0" i="0" u="none" strike="noStrike" dirty="0" smtClean="0">
                          <a:solidFill>
                            <a:srgbClr val="000000"/>
                          </a:solidFill>
                          <a:effectLst/>
                          <a:latin typeface="+mn-ea"/>
                          <a:ea typeface="+mn-ea"/>
                        </a:rPr>
                        <a:t>媒体。ヒートポンプ</a:t>
                      </a:r>
                      <a:r>
                        <a:rPr lang="ja-JP" altLang="en-US" sz="1400" b="0" i="0" u="none" strike="noStrike" dirty="0">
                          <a:solidFill>
                            <a:srgbClr val="000000"/>
                          </a:solidFill>
                          <a:effectLst/>
                          <a:latin typeface="+mn-ea"/>
                          <a:ea typeface="+mn-ea"/>
                        </a:rPr>
                        <a:t>に</a:t>
                      </a:r>
                      <a:r>
                        <a:rPr lang="ja-JP" altLang="en-US" sz="1400" b="0" i="0" u="none" strike="noStrike" dirty="0" smtClean="0">
                          <a:solidFill>
                            <a:srgbClr val="000000"/>
                          </a:solidFill>
                          <a:effectLst/>
                          <a:latin typeface="+mn-ea"/>
                          <a:ea typeface="+mn-ea"/>
                        </a:rPr>
                        <a:t>使われる。</a:t>
                      </a:r>
                      <a:endParaRPr lang="ja-JP" altLang="en-US" sz="1400" b="0" i="0" u="none" strike="noStrike" dirty="0">
                        <a:solidFill>
                          <a:srgbClr val="000000"/>
                        </a:solidFill>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送給先に</a:t>
                      </a:r>
                      <a:r>
                        <a:rPr lang="ja-JP" altLang="en-US" sz="1400" b="0" i="0" u="none" strike="noStrike" dirty="0" smtClean="0">
                          <a:solidFill>
                            <a:srgbClr val="000000"/>
                          </a:solidFill>
                          <a:effectLst/>
                          <a:latin typeface="+mn-ea"/>
                          <a:ea typeface="+mn-ea"/>
                        </a:rPr>
                        <a:t>おいて、冷却</a:t>
                      </a:r>
                      <a:r>
                        <a:rPr lang="ja-JP" altLang="en-US" sz="1400" b="0" i="0" u="none" strike="noStrike" dirty="0">
                          <a:solidFill>
                            <a:srgbClr val="000000"/>
                          </a:solidFill>
                          <a:effectLst/>
                          <a:latin typeface="+mn-ea"/>
                          <a:ea typeface="+mn-ea"/>
                        </a:rPr>
                        <a:t>又は加熱の目標温度からのずれが生じる．</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142">
                <a:tc>
                  <a:txBody>
                    <a:bodyPr/>
                    <a:lstStyle/>
                    <a:p>
                      <a:pPr marL="36000" algn="just" fontAlgn="ctr"/>
                      <a:r>
                        <a:rPr lang="ja-JP" altLang="en-US" sz="1400" b="0" i="0" u="none" strike="noStrike" dirty="0">
                          <a:solidFill>
                            <a:srgbClr val="000000"/>
                          </a:solidFill>
                          <a:effectLst/>
                          <a:latin typeface="+mn-ea"/>
                          <a:ea typeface="+mn-ea"/>
                        </a:rPr>
                        <a:t>空気</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smtClean="0">
                          <a:solidFill>
                            <a:srgbClr val="000000"/>
                          </a:solidFill>
                          <a:effectLst/>
                          <a:latin typeface="+mn-ea"/>
                          <a:ea typeface="+mn-ea"/>
                        </a:rPr>
                        <a:t>希釈用、燃焼用、動力用、空冷用、乾燥用</a:t>
                      </a:r>
                      <a:r>
                        <a:rPr lang="ja-JP" altLang="en-US" sz="1400" b="0" i="0" u="none" strike="noStrike" dirty="0">
                          <a:solidFill>
                            <a:srgbClr val="000000"/>
                          </a:solidFill>
                          <a:effectLst/>
                          <a:latin typeface="+mn-ea"/>
                          <a:ea typeface="+mn-ea"/>
                        </a:rPr>
                        <a:t>などとして</a:t>
                      </a:r>
                      <a:r>
                        <a:rPr lang="ja-JP" altLang="en-US" sz="1400" b="0" i="0" u="none" strike="noStrike" dirty="0" smtClean="0">
                          <a:solidFill>
                            <a:srgbClr val="000000"/>
                          </a:solidFill>
                          <a:effectLst/>
                          <a:latin typeface="+mn-ea"/>
                          <a:ea typeface="+mn-ea"/>
                        </a:rPr>
                        <a:t>用いられる。</a:t>
                      </a:r>
                      <a:endParaRPr lang="ja-JP" altLang="en-US" sz="1400" b="0" i="0" u="none" strike="noStrike" dirty="0">
                        <a:solidFill>
                          <a:srgbClr val="000000"/>
                        </a:solidFill>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空気不足に</a:t>
                      </a:r>
                      <a:r>
                        <a:rPr lang="ja-JP" altLang="en-US" sz="1400" b="0" i="0" u="none" strike="noStrike" dirty="0" smtClean="0">
                          <a:solidFill>
                            <a:srgbClr val="000000"/>
                          </a:solidFill>
                          <a:effectLst/>
                          <a:latin typeface="+mn-ea"/>
                          <a:ea typeface="+mn-ea"/>
                        </a:rPr>
                        <a:t>より、希釈用</a:t>
                      </a:r>
                      <a:r>
                        <a:rPr lang="ja-JP" altLang="en-US" sz="1400" b="0" i="0" u="none" strike="noStrike" dirty="0">
                          <a:solidFill>
                            <a:srgbClr val="000000"/>
                          </a:solidFill>
                          <a:effectLst/>
                          <a:latin typeface="+mn-ea"/>
                          <a:ea typeface="+mn-ea"/>
                        </a:rPr>
                        <a:t>ならば目的物質の濃度のずれが</a:t>
                      </a:r>
                      <a:r>
                        <a:rPr lang="ja-JP" altLang="en-US" sz="1400" b="0" i="0" u="none" strike="noStrike" dirty="0" smtClean="0">
                          <a:solidFill>
                            <a:srgbClr val="000000"/>
                          </a:solidFill>
                          <a:effectLst/>
                          <a:latin typeface="+mn-ea"/>
                          <a:ea typeface="+mn-ea"/>
                        </a:rPr>
                        <a:t>起きたり、燃焼用</a:t>
                      </a:r>
                      <a:r>
                        <a:rPr lang="ja-JP" altLang="en-US" sz="1400" b="0" i="0" u="none" strike="noStrike" dirty="0">
                          <a:solidFill>
                            <a:srgbClr val="000000"/>
                          </a:solidFill>
                          <a:effectLst/>
                          <a:latin typeface="+mn-ea"/>
                          <a:ea typeface="+mn-ea"/>
                        </a:rPr>
                        <a:t>ならば燃焼不良が起きたりする．この</a:t>
                      </a:r>
                      <a:r>
                        <a:rPr lang="ja-JP" altLang="en-US" sz="1400" b="0" i="0" u="none" strike="noStrike" dirty="0" smtClean="0">
                          <a:solidFill>
                            <a:srgbClr val="000000"/>
                          </a:solidFill>
                          <a:effectLst/>
                          <a:latin typeface="+mn-ea"/>
                          <a:ea typeface="+mn-ea"/>
                        </a:rPr>
                        <a:t>他、乾燥不良、冷却</a:t>
                      </a:r>
                      <a:r>
                        <a:rPr lang="ja-JP" altLang="en-US" sz="1400" b="0" i="0" u="none" strike="noStrike" dirty="0">
                          <a:solidFill>
                            <a:srgbClr val="000000"/>
                          </a:solidFill>
                          <a:effectLst/>
                          <a:latin typeface="+mn-ea"/>
                          <a:ea typeface="+mn-ea"/>
                        </a:rPr>
                        <a:t>不良が起きることがある．動力用の場合</a:t>
                      </a:r>
                      <a:r>
                        <a:rPr lang="ja-JP" altLang="en-US" sz="1400" b="0" i="0" u="none" strike="noStrike" dirty="0" smtClean="0">
                          <a:solidFill>
                            <a:srgbClr val="000000"/>
                          </a:solidFill>
                          <a:effectLst/>
                          <a:latin typeface="+mn-ea"/>
                          <a:ea typeface="+mn-ea"/>
                        </a:rPr>
                        <a:t>は、対象</a:t>
                      </a:r>
                      <a:r>
                        <a:rPr lang="ja-JP" altLang="en-US" sz="1400" b="0" i="0" u="none" strike="noStrike" dirty="0">
                          <a:solidFill>
                            <a:srgbClr val="000000"/>
                          </a:solidFill>
                          <a:effectLst/>
                          <a:latin typeface="+mn-ea"/>
                          <a:ea typeface="+mn-ea"/>
                        </a:rPr>
                        <a:t>機器が動作しなくなったり動作不良を起こしたりする．</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just" fontAlgn="ctr"/>
                      <a:r>
                        <a:rPr lang="ja-JP" altLang="en-US" sz="1400" b="0" i="0" u="none" strike="noStrike">
                          <a:solidFill>
                            <a:srgbClr val="000000"/>
                          </a:solidFill>
                          <a:effectLst/>
                          <a:latin typeface="+mn-ea"/>
                          <a:ea typeface="+mn-ea"/>
                        </a:rPr>
                        <a:t>換気</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有害物質や粉</a:t>
                      </a:r>
                      <a:r>
                        <a:rPr lang="ja-JP" altLang="en-US" sz="1400" b="0" i="0" u="none" strike="noStrike" dirty="0" err="1">
                          <a:solidFill>
                            <a:srgbClr val="000000"/>
                          </a:solidFill>
                          <a:effectLst/>
                          <a:latin typeface="+mn-ea"/>
                          <a:ea typeface="+mn-ea"/>
                        </a:rPr>
                        <a:t>じん</a:t>
                      </a:r>
                      <a:r>
                        <a:rPr lang="ja-JP" altLang="en-US" sz="1400" b="0" i="0" u="none" strike="noStrike" dirty="0">
                          <a:solidFill>
                            <a:srgbClr val="000000"/>
                          </a:solidFill>
                          <a:effectLst/>
                          <a:latin typeface="+mn-ea"/>
                          <a:ea typeface="+mn-ea"/>
                        </a:rPr>
                        <a:t>などを運び出す場合</a:t>
                      </a:r>
                      <a:r>
                        <a:rPr lang="ja-JP" altLang="en-US" sz="1400" b="0" i="0" u="none" strike="noStrike" dirty="0" smtClean="0">
                          <a:solidFill>
                            <a:srgbClr val="000000"/>
                          </a:solidFill>
                          <a:effectLst/>
                          <a:latin typeface="+mn-ea"/>
                          <a:ea typeface="+mn-ea"/>
                        </a:rPr>
                        <a:t>と、消費</a:t>
                      </a:r>
                      <a:r>
                        <a:rPr lang="ja-JP" altLang="en-US" sz="1400" b="0" i="0" u="none" strike="noStrike" dirty="0">
                          <a:solidFill>
                            <a:srgbClr val="000000"/>
                          </a:solidFill>
                          <a:effectLst/>
                          <a:latin typeface="+mn-ea"/>
                          <a:ea typeface="+mn-ea"/>
                        </a:rPr>
                        <a:t>された空気を補う場合が</a:t>
                      </a:r>
                      <a:r>
                        <a:rPr lang="ja-JP" altLang="en-US" sz="1400" b="0" i="0" u="none" strike="noStrike" dirty="0" smtClean="0">
                          <a:solidFill>
                            <a:srgbClr val="000000"/>
                          </a:solidFill>
                          <a:effectLst/>
                          <a:latin typeface="+mn-ea"/>
                          <a:ea typeface="+mn-ea"/>
                        </a:rPr>
                        <a:t>ある。</a:t>
                      </a:r>
                      <a:endParaRPr lang="ja-JP" altLang="en-US" sz="1400" b="0" i="0" u="none" strike="noStrike" dirty="0">
                        <a:solidFill>
                          <a:srgbClr val="000000"/>
                        </a:solidFill>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有害物質の濃度</a:t>
                      </a:r>
                      <a:r>
                        <a:rPr lang="ja-JP" altLang="en-US" sz="1400" b="0" i="0" u="none" strike="noStrike" dirty="0" smtClean="0">
                          <a:solidFill>
                            <a:srgbClr val="000000"/>
                          </a:solidFill>
                          <a:effectLst/>
                          <a:latin typeface="+mn-ea"/>
                          <a:ea typeface="+mn-ea"/>
                        </a:rPr>
                        <a:t>上昇、不純物</a:t>
                      </a:r>
                      <a:r>
                        <a:rPr lang="ja-JP" altLang="en-US" sz="1400" b="0" i="0" u="none" strike="noStrike" dirty="0">
                          <a:solidFill>
                            <a:srgbClr val="000000"/>
                          </a:solidFill>
                          <a:effectLst/>
                          <a:latin typeface="+mn-ea"/>
                          <a:ea typeface="+mn-ea"/>
                        </a:rPr>
                        <a:t>の</a:t>
                      </a:r>
                      <a:r>
                        <a:rPr lang="ja-JP" altLang="en-US" sz="1400" b="0" i="0" u="none" strike="noStrike" dirty="0" smtClean="0">
                          <a:solidFill>
                            <a:srgbClr val="000000"/>
                          </a:solidFill>
                          <a:effectLst/>
                          <a:latin typeface="+mn-ea"/>
                          <a:ea typeface="+mn-ea"/>
                        </a:rPr>
                        <a:t>混入、粉</a:t>
                      </a:r>
                      <a:r>
                        <a:rPr lang="ja-JP" altLang="en-US" sz="1400" b="0" i="0" u="none" strike="noStrike" dirty="0" err="1">
                          <a:solidFill>
                            <a:srgbClr val="000000"/>
                          </a:solidFill>
                          <a:effectLst/>
                          <a:latin typeface="+mn-ea"/>
                          <a:ea typeface="+mn-ea"/>
                        </a:rPr>
                        <a:t>じん</a:t>
                      </a:r>
                      <a:r>
                        <a:rPr lang="ja-JP" altLang="en-US" sz="1400" b="0" i="0" u="none" strike="noStrike" dirty="0">
                          <a:solidFill>
                            <a:srgbClr val="000000"/>
                          </a:solidFill>
                          <a:effectLst/>
                          <a:latin typeface="+mn-ea"/>
                          <a:ea typeface="+mn-ea"/>
                        </a:rPr>
                        <a:t>濃度の</a:t>
                      </a:r>
                      <a:r>
                        <a:rPr lang="ja-JP" altLang="en-US" sz="1400" b="0" i="0" u="none" strike="noStrike" dirty="0" smtClean="0">
                          <a:solidFill>
                            <a:srgbClr val="000000"/>
                          </a:solidFill>
                          <a:effectLst/>
                          <a:latin typeface="+mn-ea"/>
                          <a:ea typeface="+mn-ea"/>
                        </a:rPr>
                        <a:t>上昇、作業</a:t>
                      </a:r>
                      <a:r>
                        <a:rPr lang="ja-JP" altLang="en-US" sz="1400" b="0" i="0" u="none" strike="noStrike" dirty="0">
                          <a:solidFill>
                            <a:srgbClr val="000000"/>
                          </a:solidFill>
                          <a:effectLst/>
                          <a:latin typeface="+mn-ea"/>
                          <a:ea typeface="+mn-ea"/>
                        </a:rPr>
                        <a:t>環境の</a:t>
                      </a:r>
                      <a:r>
                        <a:rPr lang="ja-JP" altLang="en-US" sz="1400" b="0" i="0" u="none" strike="noStrike" dirty="0" smtClean="0">
                          <a:solidFill>
                            <a:srgbClr val="000000"/>
                          </a:solidFill>
                          <a:effectLst/>
                          <a:latin typeface="+mn-ea"/>
                          <a:ea typeface="+mn-ea"/>
                        </a:rPr>
                        <a:t>悪化、酸素</a:t>
                      </a:r>
                      <a:r>
                        <a:rPr lang="ja-JP" altLang="en-US" sz="1400" b="0" i="0" u="none" strike="noStrike" dirty="0">
                          <a:solidFill>
                            <a:srgbClr val="000000"/>
                          </a:solidFill>
                          <a:effectLst/>
                          <a:latin typeface="+mn-ea"/>
                          <a:ea typeface="+mn-ea"/>
                        </a:rPr>
                        <a:t>不足による燃焼不良や酸欠事故</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just" fontAlgn="ctr"/>
                      <a:r>
                        <a:rPr lang="ja-JP" altLang="en-US" sz="1400" b="0" i="0" u="none" strike="noStrike">
                          <a:solidFill>
                            <a:srgbClr val="000000"/>
                          </a:solidFill>
                          <a:effectLst/>
                          <a:latin typeface="+mn-ea"/>
                          <a:ea typeface="+mn-ea"/>
                        </a:rPr>
                        <a:t>蒸気</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熱媒・熱源であることが多い</a:t>
                      </a:r>
                      <a:r>
                        <a:rPr lang="ja-JP" altLang="en-US" sz="1400" b="0" i="0" u="none" strike="noStrike" dirty="0" smtClean="0">
                          <a:solidFill>
                            <a:srgbClr val="000000"/>
                          </a:solidFill>
                          <a:effectLst/>
                          <a:latin typeface="+mn-ea"/>
                          <a:ea typeface="+mn-ea"/>
                        </a:rPr>
                        <a:t>が、動力用</a:t>
                      </a:r>
                      <a:r>
                        <a:rPr lang="ja-JP" altLang="en-US" sz="1400" b="0" i="0" u="none" strike="noStrike" dirty="0">
                          <a:solidFill>
                            <a:srgbClr val="000000"/>
                          </a:solidFill>
                          <a:effectLst/>
                          <a:latin typeface="+mn-ea"/>
                          <a:ea typeface="+mn-ea"/>
                        </a:rPr>
                        <a:t>に使われる場合が</a:t>
                      </a:r>
                      <a:r>
                        <a:rPr lang="ja-JP" altLang="en-US" sz="1400" b="0" i="0" u="none" strike="noStrike" dirty="0" smtClean="0">
                          <a:solidFill>
                            <a:srgbClr val="000000"/>
                          </a:solidFill>
                          <a:effectLst/>
                          <a:latin typeface="+mn-ea"/>
                          <a:ea typeface="+mn-ea"/>
                        </a:rPr>
                        <a:t>ある。</a:t>
                      </a:r>
                      <a:endParaRPr lang="ja-JP" altLang="en-US" sz="1400" b="0" i="0" u="none" strike="noStrike" dirty="0">
                        <a:solidFill>
                          <a:srgbClr val="000000"/>
                        </a:solidFill>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熱媒に</a:t>
                      </a:r>
                      <a:r>
                        <a:rPr lang="ja-JP" altLang="en-US" sz="1400" b="0" i="0" u="none" strike="noStrike" dirty="0" smtClean="0">
                          <a:solidFill>
                            <a:srgbClr val="000000"/>
                          </a:solidFill>
                          <a:effectLst/>
                          <a:latin typeface="+mn-ea"/>
                          <a:ea typeface="+mn-ea"/>
                        </a:rPr>
                        <a:t>準じる。凝縮</a:t>
                      </a:r>
                      <a:r>
                        <a:rPr lang="ja-JP" altLang="en-US" sz="1400" b="0" i="0" u="none" strike="noStrike" dirty="0">
                          <a:solidFill>
                            <a:srgbClr val="000000"/>
                          </a:solidFill>
                          <a:effectLst/>
                          <a:latin typeface="+mn-ea"/>
                          <a:ea typeface="+mn-ea"/>
                        </a:rPr>
                        <a:t>水がトラブル（</a:t>
                      </a:r>
                      <a:r>
                        <a:rPr lang="ja-JP" altLang="en-US" sz="1400" b="0" i="0" u="none" strike="noStrike" dirty="0" smtClean="0">
                          <a:solidFill>
                            <a:srgbClr val="000000"/>
                          </a:solidFill>
                          <a:effectLst/>
                          <a:latin typeface="+mn-ea"/>
                          <a:ea typeface="+mn-ea"/>
                        </a:rPr>
                        <a:t>閉塞、腐食</a:t>
                      </a:r>
                      <a:r>
                        <a:rPr lang="ja-JP" altLang="en-US" sz="1400" b="0" i="0" u="none" strike="noStrike" dirty="0">
                          <a:solidFill>
                            <a:srgbClr val="000000"/>
                          </a:solidFill>
                          <a:effectLst/>
                          <a:latin typeface="+mn-ea"/>
                          <a:ea typeface="+mn-ea"/>
                        </a:rPr>
                        <a:t>など）の原因と</a:t>
                      </a:r>
                      <a:r>
                        <a:rPr lang="ja-JP" altLang="en-US" sz="1400" b="0" i="0" u="none" strike="noStrike" dirty="0" smtClean="0">
                          <a:solidFill>
                            <a:srgbClr val="000000"/>
                          </a:solidFill>
                          <a:effectLst/>
                          <a:latin typeface="+mn-ea"/>
                          <a:ea typeface="+mn-ea"/>
                        </a:rPr>
                        <a:t>なりやすい。</a:t>
                      </a:r>
                      <a:endParaRPr lang="ja-JP" altLang="en-US" sz="1400" b="0" i="0" u="none" strike="noStrike" dirty="0">
                        <a:solidFill>
                          <a:srgbClr val="000000"/>
                        </a:solidFill>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テキスト ボックス 5"/>
          <p:cNvSpPr txBox="1"/>
          <p:nvPr/>
        </p:nvSpPr>
        <p:spPr>
          <a:xfrm>
            <a:off x="7417822" y="61831"/>
            <a:ext cx="646331"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ja-JP" altLang="en-US" dirty="0" smtClean="0">
                <a:hlinkClick r:id="" action="ppaction://hlinkshowjump?jump=lastslideviewed"/>
              </a:rPr>
              <a:t>戻る</a:t>
            </a:r>
            <a:endParaRPr kumimoji="1" lang="ja-JP" altLang="en-US" dirty="0"/>
          </a:p>
        </p:txBody>
      </p:sp>
    </p:spTree>
    <p:extLst>
      <p:ext uri="{BB962C8B-B14F-4D97-AF65-F5344CB8AC3E}">
        <p14:creationId xmlns:p14="http://schemas.microsoft.com/office/powerpoint/2010/main" val="17689213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表</a:t>
            </a:r>
            <a:r>
              <a:rPr lang="en-US" altLang="ja-JP" sz="2400" dirty="0" smtClean="0"/>
              <a:t>7</a:t>
            </a:r>
            <a:r>
              <a:rPr lang="ja-JP" altLang="en-US" sz="2400" dirty="0"/>
              <a:t>　</a:t>
            </a:r>
            <a:r>
              <a:rPr lang="ja-JP" altLang="en-US" sz="2400" dirty="0" smtClean="0"/>
              <a:t>外部要因の例</a:t>
            </a:r>
            <a:endParaRPr kumimoji="1" lang="ja-JP" altLang="en-US" sz="2400" dirty="0"/>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2065354007"/>
              </p:ext>
            </p:extLst>
          </p:nvPr>
        </p:nvGraphicFramePr>
        <p:xfrm>
          <a:off x="623454" y="1492250"/>
          <a:ext cx="8204462" cy="4656021"/>
        </p:xfrm>
        <a:graphic>
          <a:graphicData uri="http://schemas.openxmlformats.org/drawingml/2006/table">
            <a:tbl>
              <a:tblPr>
                <a:tableStyleId>{5C22544A-7EE6-4342-B048-85BDC9FD1C3A}</a:tableStyleId>
              </a:tblPr>
              <a:tblGrid>
                <a:gridCol w="1934385"/>
                <a:gridCol w="6270077"/>
              </a:tblGrid>
              <a:tr h="115599">
                <a:tc>
                  <a:txBody>
                    <a:bodyPr/>
                    <a:lstStyle/>
                    <a:p>
                      <a:pPr marL="36000" algn="ctr" fontAlgn="ctr"/>
                      <a:r>
                        <a:rPr lang="ja-JP" altLang="en-US" sz="1600" b="0" i="0" u="none" strike="noStrike" dirty="0">
                          <a:solidFill>
                            <a:srgbClr val="000000"/>
                          </a:solidFill>
                          <a:effectLst/>
                          <a:latin typeface="+mn-ea"/>
                          <a:ea typeface="+mn-ea"/>
                        </a:rPr>
                        <a:t>外部要因の例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600" b="0" i="0" u="none" strike="noStrike" dirty="0" smtClean="0">
                          <a:solidFill>
                            <a:srgbClr val="000000"/>
                          </a:solidFill>
                          <a:effectLst/>
                          <a:latin typeface="+mn-ea"/>
                          <a:ea typeface="+mn-ea"/>
                        </a:rPr>
                        <a:t>不具合、及び</a:t>
                      </a:r>
                      <a:r>
                        <a:rPr lang="ja-JP" altLang="en-US" sz="1600" b="0" i="0" u="none" strike="noStrike" dirty="0">
                          <a:solidFill>
                            <a:srgbClr val="000000"/>
                          </a:solidFill>
                          <a:effectLst/>
                          <a:latin typeface="+mn-ea"/>
                          <a:ea typeface="+mn-ea"/>
                        </a:rPr>
                        <a:t>引き起こされるプロセスのずれの例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142">
                <a:tc>
                  <a:txBody>
                    <a:bodyPr/>
                    <a:lstStyle/>
                    <a:p>
                      <a:pPr marL="36000" algn="just" fontAlgn="ctr"/>
                      <a:r>
                        <a:rPr lang="ja-JP" altLang="en-US" sz="1600" b="0" i="0" u="none" strike="noStrike" dirty="0">
                          <a:solidFill>
                            <a:srgbClr val="000000"/>
                          </a:solidFill>
                          <a:effectLst/>
                          <a:latin typeface="+mn-ea"/>
                          <a:ea typeface="+mn-ea"/>
                        </a:rPr>
                        <a:t>停電</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a:solidFill>
                            <a:srgbClr val="000000"/>
                          </a:solidFill>
                          <a:effectLst/>
                          <a:latin typeface="+mn-ea"/>
                          <a:ea typeface="+mn-ea"/>
                        </a:rPr>
                        <a:t>すべての電気機器・電気設備の停止に伴う不具合</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3171">
                <a:tc>
                  <a:txBody>
                    <a:bodyPr/>
                    <a:lstStyle/>
                    <a:p>
                      <a:pPr marL="36000" algn="just" fontAlgn="ctr"/>
                      <a:r>
                        <a:rPr lang="ja-JP" altLang="en-US" sz="1600" b="0" i="0" u="none" strike="noStrike" dirty="0">
                          <a:solidFill>
                            <a:srgbClr val="000000"/>
                          </a:solidFill>
                          <a:effectLst/>
                          <a:latin typeface="+mn-ea"/>
                          <a:ea typeface="+mn-ea"/>
                        </a:rPr>
                        <a:t>極端な天候</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smtClean="0">
                          <a:solidFill>
                            <a:srgbClr val="000000"/>
                          </a:solidFill>
                          <a:effectLst/>
                          <a:latin typeface="+mn-ea"/>
                          <a:ea typeface="+mn-ea"/>
                        </a:rPr>
                        <a:t>豪雨、洪水、高波、高潮、積雪、冷温害、高温害、落雷、雷障害、突風、竜巻、雹</a:t>
                      </a:r>
                      <a:r>
                        <a:rPr lang="ja-JP" altLang="en-US" sz="1600" b="0" i="0" u="none" strike="noStrike" dirty="0">
                          <a:solidFill>
                            <a:srgbClr val="000000"/>
                          </a:solidFill>
                          <a:effectLst/>
                          <a:latin typeface="+mn-ea"/>
                          <a:ea typeface="+mn-ea"/>
                        </a:rPr>
                        <a:t>（ひょう</a:t>
                      </a:r>
                      <a:r>
                        <a:rPr lang="ja-JP" altLang="en-US" sz="1600" b="0" i="0" u="none" strike="noStrike" dirty="0" smtClean="0">
                          <a:solidFill>
                            <a:srgbClr val="000000"/>
                          </a:solidFill>
                          <a:effectLst/>
                          <a:latin typeface="+mn-ea"/>
                          <a:ea typeface="+mn-ea"/>
                        </a:rPr>
                        <a:t>）、台風、気圧変化、結露</a:t>
                      </a:r>
                      <a:r>
                        <a:rPr lang="ja-JP" altLang="en-US" sz="1600" b="0" i="0" u="none" strike="noStrike" dirty="0">
                          <a:solidFill>
                            <a:srgbClr val="000000"/>
                          </a:solidFill>
                          <a:effectLst/>
                          <a:latin typeface="+mn-ea"/>
                          <a:ea typeface="+mn-ea"/>
                        </a:rPr>
                        <a:t>など</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3657">
                <a:tc>
                  <a:txBody>
                    <a:bodyPr/>
                    <a:lstStyle/>
                    <a:p>
                      <a:pPr marL="36000" algn="l" fontAlgn="ctr"/>
                      <a:r>
                        <a:rPr lang="ja-JP" altLang="en-US" sz="1600" b="0" i="0" u="none" strike="noStrike" dirty="0">
                          <a:solidFill>
                            <a:srgbClr val="000000"/>
                          </a:solidFill>
                          <a:effectLst/>
                          <a:latin typeface="+mn-ea"/>
                          <a:ea typeface="+mn-ea"/>
                        </a:rPr>
                        <a:t>大規模な自然災害</a:t>
                      </a:r>
                      <a:r>
                        <a:rPr lang="ja-JP" altLang="en-US" sz="1400" b="0" i="0" u="none" strike="noStrike" spc="-100" baseline="0" dirty="0">
                          <a:solidFill>
                            <a:srgbClr val="000000"/>
                          </a:solidFill>
                          <a:effectLst/>
                          <a:latin typeface="+mn-ea"/>
                          <a:ea typeface="+mn-ea"/>
                        </a:rPr>
                        <a:t>（地震・津波・地割れ・地盤の隆起と沈下・土砂崩れ・地滑り・雪崩・噴火など）</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a:solidFill>
                            <a:srgbClr val="000000"/>
                          </a:solidFill>
                          <a:effectLst/>
                          <a:latin typeface="+mn-ea"/>
                          <a:ea typeface="+mn-ea"/>
                        </a:rPr>
                        <a:t>原料を積み上げているところ（ストックヤード</a:t>
                      </a:r>
                      <a:r>
                        <a:rPr lang="ja-JP" altLang="en-US" sz="1600" b="0" i="0" u="none" strike="noStrike" dirty="0" smtClean="0">
                          <a:solidFill>
                            <a:srgbClr val="000000"/>
                          </a:solidFill>
                          <a:effectLst/>
                          <a:latin typeface="+mn-ea"/>
                          <a:ea typeface="+mn-ea"/>
                        </a:rPr>
                        <a:t>）、転倒</a:t>
                      </a:r>
                      <a:r>
                        <a:rPr lang="ja-JP" altLang="en-US" sz="1600" b="0" i="0" u="none" strike="noStrike" dirty="0">
                          <a:solidFill>
                            <a:srgbClr val="000000"/>
                          </a:solidFill>
                          <a:effectLst/>
                          <a:latin typeface="+mn-ea"/>
                          <a:ea typeface="+mn-ea"/>
                        </a:rPr>
                        <a:t>防止が</a:t>
                      </a:r>
                      <a:r>
                        <a:rPr lang="ja-JP" altLang="en-US" sz="1600" b="0" i="0" u="none" strike="noStrike" dirty="0" smtClean="0">
                          <a:solidFill>
                            <a:srgbClr val="000000"/>
                          </a:solidFill>
                          <a:effectLst/>
                          <a:latin typeface="+mn-ea"/>
                          <a:ea typeface="+mn-ea"/>
                        </a:rPr>
                        <a:t>必要、オフサイト</a:t>
                      </a:r>
                      <a:r>
                        <a:rPr lang="ja-JP" altLang="en-US" sz="1600" b="0" i="0" u="none" strike="noStrike" dirty="0">
                          <a:solidFill>
                            <a:srgbClr val="000000"/>
                          </a:solidFill>
                          <a:effectLst/>
                          <a:latin typeface="+mn-ea"/>
                          <a:ea typeface="+mn-ea"/>
                        </a:rPr>
                        <a:t>系も含めてプロセスと</a:t>
                      </a:r>
                      <a:r>
                        <a:rPr lang="ja-JP" altLang="en-US" sz="1600" b="0" i="0" u="none" strike="noStrike" dirty="0" smtClean="0">
                          <a:solidFill>
                            <a:srgbClr val="000000"/>
                          </a:solidFill>
                          <a:effectLst/>
                          <a:latin typeface="+mn-ea"/>
                          <a:ea typeface="+mn-ea"/>
                        </a:rPr>
                        <a:t>考える。地震</a:t>
                      </a:r>
                      <a:r>
                        <a:rPr lang="ja-JP" altLang="en-US" sz="1600" b="0" i="0" u="none" strike="noStrike" dirty="0">
                          <a:solidFill>
                            <a:srgbClr val="000000"/>
                          </a:solidFill>
                          <a:effectLst/>
                          <a:latin typeface="+mn-ea"/>
                          <a:ea typeface="+mn-ea"/>
                        </a:rPr>
                        <a:t>を始めとする自然災害</a:t>
                      </a:r>
                      <a:r>
                        <a:rPr lang="ja-JP" altLang="en-US" sz="1600" b="0" i="0" u="none" strike="noStrike" dirty="0" smtClean="0">
                          <a:solidFill>
                            <a:srgbClr val="000000"/>
                          </a:solidFill>
                          <a:effectLst/>
                          <a:latin typeface="+mn-ea"/>
                          <a:ea typeface="+mn-ea"/>
                        </a:rPr>
                        <a:t>は、同時</a:t>
                      </a:r>
                      <a:r>
                        <a:rPr lang="ja-JP" altLang="en-US" sz="1600" b="0" i="0" u="none" strike="noStrike" dirty="0">
                          <a:solidFill>
                            <a:srgbClr val="000000"/>
                          </a:solidFill>
                          <a:effectLst/>
                          <a:latin typeface="+mn-ea"/>
                          <a:ea typeface="+mn-ea"/>
                        </a:rPr>
                        <a:t>に多くの要因を引き起こす可能性が</a:t>
                      </a:r>
                      <a:r>
                        <a:rPr lang="ja-JP" altLang="en-US" sz="1600" b="0" i="0" u="none" strike="noStrike" dirty="0" smtClean="0">
                          <a:solidFill>
                            <a:srgbClr val="000000"/>
                          </a:solidFill>
                          <a:effectLst/>
                          <a:latin typeface="+mn-ea"/>
                          <a:ea typeface="+mn-ea"/>
                        </a:rPr>
                        <a:t>あり、例えば、設備</a:t>
                      </a:r>
                      <a:r>
                        <a:rPr lang="ja-JP" altLang="en-US" sz="1600" b="0" i="0" u="none" strike="noStrike" dirty="0">
                          <a:solidFill>
                            <a:srgbClr val="000000"/>
                          </a:solidFill>
                          <a:effectLst/>
                          <a:latin typeface="+mn-ea"/>
                          <a:ea typeface="+mn-ea"/>
                        </a:rPr>
                        <a:t>の破壊と電力や水などの喪失が同時に</a:t>
                      </a:r>
                      <a:r>
                        <a:rPr lang="ja-JP" altLang="en-US" sz="1600" b="0" i="0" u="none" strike="noStrike" dirty="0" smtClean="0">
                          <a:solidFill>
                            <a:srgbClr val="000000"/>
                          </a:solidFill>
                          <a:effectLst/>
                          <a:latin typeface="+mn-ea"/>
                          <a:ea typeface="+mn-ea"/>
                        </a:rPr>
                        <a:t>起こりえる。さらに、防災</a:t>
                      </a:r>
                      <a:r>
                        <a:rPr lang="ja-JP" altLang="en-US" sz="1600" b="0" i="0" u="none" strike="noStrike" dirty="0">
                          <a:solidFill>
                            <a:srgbClr val="000000"/>
                          </a:solidFill>
                          <a:effectLst/>
                          <a:latin typeface="+mn-ea"/>
                          <a:ea typeface="+mn-ea"/>
                        </a:rPr>
                        <a:t>設備・消火設備までもが使用できなくなる可能性が</a:t>
                      </a:r>
                      <a:r>
                        <a:rPr lang="ja-JP" altLang="en-US" sz="1600" b="0" i="0" u="none" strike="noStrike" dirty="0" smtClean="0">
                          <a:solidFill>
                            <a:srgbClr val="000000"/>
                          </a:solidFill>
                          <a:effectLst/>
                          <a:latin typeface="+mn-ea"/>
                          <a:ea typeface="+mn-ea"/>
                        </a:rPr>
                        <a:t>ある。</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just" fontAlgn="ctr"/>
                      <a:r>
                        <a:rPr lang="ja-JP" altLang="en-US" sz="1600" b="0" i="0" u="none" strike="noStrike">
                          <a:solidFill>
                            <a:srgbClr val="000000"/>
                          </a:solidFill>
                          <a:effectLst/>
                          <a:latin typeface="+mn-ea"/>
                          <a:ea typeface="+mn-ea"/>
                        </a:rPr>
                        <a:t>近隣の事故による影響</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a:solidFill>
                            <a:srgbClr val="000000"/>
                          </a:solidFill>
                          <a:effectLst/>
                          <a:latin typeface="+mn-ea"/>
                          <a:ea typeface="+mn-ea"/>
                        </a:rPr>
                        <a:t>火災の</a:t>
                      </a:r>
                      <a:r>
                        <a:rPr lang="ja-JP" altLang="en-US" sz="1600" b="0" i="0" u="none" strike="noStrike" dirty="0" smtClean="0">
                          <a:solidFill>
                            <a:srgbClr val="000000"/>
                          </a:solidFill>
                          <a:effectLst/>
                          <a:latin typeface="+mn-ea"/>
                          <a:ea typeface="+mn-ea"/>
                        </a:rPr>
                        <a:t>延焼、飛翔物</a:t>
                      </a:r>
                      <a:r>
                        <a:rPr lang="ja-JP" altLang="en-US" sz="1600" b="0" i="0" u="none" strike="noStrike" dirty="0">
                          <a:solidFill>
                            <a:srgbClr val="000000"/>
                          </a:solidFill>
                          <a:effectLst/>
                          <a:latin typeface="+mn-ea"/>
                          <a:ea typeface="+mn-ea"/>
                        </a:rPr>
                        <a:t>の</a:t>
                      </a:r>
                      <a:r>
                        <a:rPr lang="ja-JP" altLang="en-US" sz="1600" b="0" i="0" u="none" strike="noStrike" dirty="0" smtClean="0">
                          <a:solidFill>
                            <a:srgbClr val="000000"/>
                          </a:solidFill>
                          <a:effectLst/>
                          <a:latin typeface="+mn-ea"/>
                          <a:ea typeface="+mn-ea"/>
                        </a:rPr>
                        <a:t>飛来、爆風、停電、共同</a:t>
                      </a:r>
                      <a:r>
                        <a:rPr lang="ja-JP" altLang="en-US" sz="1600" b="0" i="0" u="none" strike="noStrike" dirty="0">
                          <a:solidFill>
                            <a:srgbClr val="000000"/>
                          </a:solidFill>
                          <a:effectLst/>
                          <a:latin typeface="+mn-ea"/>
                          <a:ea typeface="+mn-ea"/>
                        </a:rPr>
                        <a:t>ユーティリティーの</a:t>
                      </a:r>
                      <a:r>
                        <a:rPr lang="ja-JP" altLang="en-US" sz="1600" b="0" i="0" u="none" strike="noStrike" dirty="0" smtClean="0">
                          <a:solidFill>
                            <a:srgbClr val="000000"/>
                          </a:solidFill>
                          <a:effectLst/>
                          <a:latin typeface="+mn-ea"/>
                          <a:ea typeface="+mn-ea"/>
                        </a:rPr>
                        <a:t>停止、可燃性</a:t>
                      </a:r>
                      <a:r>
                        <a:rPr lang="ja-JP" altLang="en-US" sz="1600" b="0" i="0" u="none" strike="noStrike" dirty="0">
                          <a:solidFill>
                            <a:srgbClr val="000000"/>
                          </a:solidFill>
                          <a:effectLst/>
                          <a:latin typeface="+mn-ea"/>
                          <a:ea typeface="+mn-ea"/>
                        </a:rPr>
                        <a:t>ガスや引火性</a:t>
                      </a:r>
                      <a:r>
                        <a:rPr lang="ja-JP" altLang="en-US" sz="1600" b="0" i="0" u="none" strike="noStrike" dirty="0" smtClean="0">
                          <a:solidFill>
                            <a:srgbClr val="000000"/>
                          </a:solidFill>
                          <a:effectLst/>
                          <a:latin typeface="+mn-ea"/>
                          <a:ea typeface="+mn-ea"/>
                        </a:rPr>
                        <a:t>液体、毒性</a:t>
                      </a:r>
                      <a:r>
                        <a:rPr lang="ja-JP" altLang="en-US" sz="1600" b="0" i="0" u="none" strike="noStrike" dirty="0">
                          <a:solidFill>
                            <a:srgbClr val="000000"/>
                          </a:solidFill>
                          <a:effectLst/>
                          <a:latin typeface="+mn-ea"/>
                          <a:ea typeface="+mn-ea"/>
                        </a:rPr>
                        <a:t>物質の流入など</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142">
                <a:tc>
                  <a:txBody>
                    <a:bodyPr/>
                    <a:lstStyle/>
                    <a:p>
                      <a:pPr marL="36000" algn="just" fontAlgn="ctr"/>
                      <a:r>
                        <a:rPr lang="ja-JP" altLang="en-US" sz="1600" b="0" i="0" u="none" strike="noStrike" dirty="0">
                          <a:solidFill>
                            <a:srgbClr val="000000"/>
                          </a:solidFill>
                          <a:effectLst/>
                          <a:latin typeface="+mn-ea"/>
                          <a:ea typeface="+mn-ea"/>
                        </a:rPr>
                        <a:t>車両衝突</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a:solidFill>
                            <a:srgbClr val="000000"/>
                          </a:solidFill>
                          <a:effectLst/>
                          <a:latin typeface="+mn-ea"/>
                          <a:ea typeface="+mn-ea"/>
                        </a:rPr>
                        <a:t>車両同志</a:t>
                      </a:r>
                      <a:r>
                        <a:rPr lang="ja-JP" altLang="en-US" sz="1600" b="0" i="0" u="none" strike="noStrike" dirty="0" smtClean="0">
                          <a:solidFill>
                            <a:srgbClr val="000000"/>
                          </a:solidFill>
                          <a:effectLst/>
                          <a:latin typeface="+mn-ea"/>
                          <a:ea typeface="+mn-ea"/>
                        </a:rPr>
                        <a:t>ならば、車両</a:t>
                      </a:r>
                      <a:r>
                        <a:rPr lang="ja-JP" altLang="en-US" sz="1600" b="0" i="0" u="none" strike="noStrike" dirty="0">
                          <a:solidFill>
                            <a:srgbClr val="000000"/>
                          </a:solidFill>
                          <a:effectLst/>
                          <a:latin typeface="+mn-ea"/>
                          <a:ea typeface="+mn-ea"/>
                        </a:rPr>
                        <a:t>の燃料による危険性に</a:t>
                      </a:r>
                      <a:r>
                        <a:rPr lang="ja-JP" altLang="en-US" sz="1600" b="0" i="0" u="none" strike="noStrike" dirty="0" smtClean="0">
                          <a:solidFill>
                            <a:srgbClr val="000000"/>
                          </a:solidFill>
                          <a:effectLst/>
                          <a:latin typeface="+mn-ea"/>
                          <a:ea typeface="+mn-ea"/>
                        </a:rPr>
                        <a:t>加え、車両</a:t>
                      </a:r>
                      <a:r>
                        <a:rPr lang="ja-JP" altLang="en-US" sz="1600" b="0" i="0" u="none" strike="noStrike" dirty="0">
                          <a:solidFill>
                            <a:srgbClr val="000000"/>
                          </a:solidFill>
                          <a:effectLst/>
                          <a:latin typeface="+mn-ea"/>
                          <a:ea typeface="+mn-ea"/>
                        </a:rPr>
                        <a:t>に積載中の化学物質の危険性が発現</a:t>
                      </a:r>
                      <a:r>
                        <a:rPr lang="ja-JP" altLang="en-US" sz="1600" b="0" i="0" u="none" strike="noStrike" dirty="0" smtClean="0">
                          <a:solidFill>
                            <a:srgbClr val="000000"/>
                          </a:solidFill>
                          <a:effectLst/>
                          <a:latin typeface="+mn-ea"/>
                          <a:ea typeface="+mn-ea"/>
                        </a:rPr>
                        <a:t>する。車両</a:t>
                      </a:r>
                      <a:r>
                        <a:rPr lang="ja-JP" altLang="en-US" sz="1600" b="0" i="0" u="none" strike="noStrike" dirty="0">
                          <a:solidFill>
                            <a:srgbClr val="000000"/>
                          </a:solidFill>
                          <a:effectLst/>
                          <a:latin typeface="+mn-ea"/>
                          <a:ea typeface="+mn-ea"/>
                        </a:rPr>
                        <a:t>と設備の衝突</a:t>
                      </a:r>
                      <a:r>
                        <a:rPr lang="ja-JP" altLang="en-US" sz="1600" b="0" i="0" u="none" strike="noStrike" dirty="0" smtClean="0">
                          <a:solidFill>
                            <a:srgbClr val="000000"/>
                          </a:solidFill>
                          <a:effectLst/>
                          <a:latin typeface="+mn-ea"/>
                          <a:ea typeface="+mn-ea"/>
                        </a:rPr>
                        <a:t>ならば、車両</a:t>
                      </a:r>
                      <a:r>
                        <a:rPr lang="ja-JP" altLang="en-US" sz="1600" b="0" i="0" u="none" strike="noStrike" dirty="0">
                          <a:solidFill>
                            <a:srgbClr val="000000"/>
                          </a:solidFill>
                          <a:effectLst/>
                          <a:latin typeface="+mn-ea"/>
                          <a:ea typeface="+mn-ea"/>
                        </a:rPr>
                        <a:t>の燃料による危険性に</a:t>
                      </a:r>
                      <a:r>
                        <a:rPr lang="ja-JP" altLang="en-US" sz="1600" b="0" i="0" u="none" strike="noStrike" dirty="0" smtClean="0">
                          <a:solidFill>
                            <a:srgbClr val="000000"/>
                          </a:solidFill>
                          <a:effectLst/>
                          <a:latin typeface="+mn-ea"/>
                          <a:ea typeface="+mn-ea"/>
                        </a:rPr>
                        <a:t>加え、その</a:t>
                      </a:r>
                      <a:r>
                        <a:rPr lang="ja-JP" altLang="en-US" sz="1600" b="0" i="0" u="none" strike="noStrike" dirty="0">
                          <a:solidFill>
                            <a:srgbClr val="000000"/>
                          </a:solidFill>
                          <a:effectLst/>
                          <a:latin typeface="+mn-ea"/>
                          <a:ea typeface="+mn-ea"/>
                        </a:rPr>
                        <a:t>衝撃の大小に</a:t>
                      </a:r>
                      <a:r>
                        <a:rPr lang="ja-JP" altLang="en-US" sz="1600" b="0" i="0" u="none" strike="noStrike" dirty="0" smtClean="0">
                          <a:solidFill>
                            <a:srgbClr val="000000"/>
                          </a:solidFill>
                          <a:effectLst/>
                          <a:latin typeface="+mn-ea"/>
                          <a:ea typeface="+mn-ea"/>
                        </a:rPr>
                        <a:t>応じて、その</a:t>
                      </a:r>
                      <a:r>
                        <a:rPr lang="ja-JP" altLang="en-US" sz="1600" b="0" i="0" u="none" strike="noStrike" dirty="0">
                          <a:solidFill>
                            <a:srgbClr val="000000"/>
                          </a:solidFill>
                          <a:effectLst/>
                          <a:latin typeface="+mn-ea"/>
                          <a:ea typeface="+mn-ea"/>
                        </a:rPr>
                        <a:t>設備が有する危険性が発現</a:t>
                      </a:r>
                      <a:r>
                        <a:rPr lang="ja-JP" altLang="en-US" sz="1600" b="0" i="0" u="none" strike="noStrike" dirty="0" smtClean="0">
                          <a:solidFill>
                            <a:srgbClr val="000000"/>
                          </a:solidFill>
                          <a:effectLst/>
                          <a:latin typeface="+mn-ea"/>
                          <a:ea typeface="+mn-ea"/>
                        </a:rPr>
                        <a:t>する。</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4628">
                <a:tc>
                  <a:txBody>
                    <a:bodyPr/>
                    <a:lstStyle/>
                    <a:p>
                      <a:pPr marL="36000" algn="just" fontAlgn="ctr"/>
                      <a:r>
                        <a:rPr lang="zh-TW"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破壊行為／妨害</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a:solidFill>
                            <a:srgbClr val="000000"/>
                          </a:solidFill>
                          <a:effectLst/>
                          <a:latin typeface="+mn-ea"/>
                          <a:ea typeface="+mn-ea"/>
                        </a:rPr>
                        <a:t>侵入可能な区域にあるすべての</a:t>
                      </a:r>
                      <a:r>
                        <a:rPr lang="ja-JP" altLang="en-US" sz="1600" b="0" i="0" u="none" strike="noStrike" dirty="0" smtClean="0">
                          <a:solidFill>
                            <a:srgbClr val="000000"/>
                          </a:solidFill>
                          <a:effectLst/>
                          <a:latin typeface="+mn-ea"/>
                          <a:ea typeface="+mn-ea"/>
                        </a:rPr>
                        <a:t>機器、設備</a:t>
                      </a:r>
                      <a:r>
                        <a:rPr lang="ja-JP" altLang="en-US" sz="1600" b="0" i="0" u="none" strike="noStrike" dirty="0">
                          <a:solidFill>
                            <a:srgbClr val="000000"/>
                          </a:solidFill>
                          <a:effectLst/>
                          <a:latin typeface="+mn-ea"/>
                          <a:ea typeface="+mn-ea"/>
                        </a:rPr>
                        <a:t>における不具合</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テキスト ボックス 5"/>
          <p:cNvSpPr txBox="1"/>
          <p:nvPr/>
        </p:nvSpPr>
        <p:spPr>
          <a:xfrm>
            <a:off x="7417822" y="28275"/>
            <a:ext cx="646331"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ja-JP" altLang="en-US" dirty="0" smtClean="0">
                <a:hlinkClick r:id="" action="ppaction://hlinkshowjump?jump=lastslideviewed"/>
              </a:rPr>
              <a:t>戻る</a:t>
            </a:r>
            <a:endParaRPr kumimoji="1" lang="ja-JP" altLang="en-US" dirty="0"/>
          </a:p>
        </p:txBody>
      </p:sp>
    </p:spTree>
    <p:extLst>
      <p:ext uri="{BB962C8B-B14F-4D97-AF65-F5344CB8AC3E}">
        <p14:creationId xmlns:p14="http://schemas.microsoft.com/office/powerpoint/2010/main" val="2306520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45200" y="432918"/>
            <a:ext cx="6589200" cy="805679"/>
          </a:xfrm>
        </p:spPr>
        <p:txBody>
          <a:bodyPr>
            <a:normAutofit fontScale="90000"/>
          </a:bodyPr>
          <a:lstStyle/>
          <a:p>
            <a:r>
              <a:rPr lang="ja-JP" altLang="en-US" sz="2400" dirty="0" smtClean="0"/>
              <a:t>表</a:t>
            </a:r>
            <a:r>
              <a:rPr lang="en-US" altLang="ja-JP" sz="2400" dirty="0"/>
              <a:t>11</a:t>
            </a:r>
            <a:r>
              <a:rPr lang="ja-JP" altLang="en-US" sz="2400" dirty="0"/>
              <a:t>　</a:t>
            </a:r>
            <a:r>
              <a:rPr lang="ja-JP" altLang="en-US" sz="2400" dirty="0" smtClean="0"/>
              <a:t>リスク見積りのための基準</a:t>
            </a:r>
            <a:br>
              <a:rPr lang="ja-JP" altLang="en-US" sz="2400" dirty="0" smtClean="0"/>
            </a:br>
            <a:r>
              <a:rPr lang="ja-JP" altLang="en-US" sz="2400" dirty="0" smtClean="0"/>
              <a:t>（ａ）危害の重篤度</a:t>
            </a:r>
            <a:endParaRPr kumimoji="1" lang="ja-JP" altLang="en-US" sz="2400" dirty="0"/>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3306656186"/>
              </p:ext>
            </p:extLst>
          </p:nvPr>
        </p:nvGraphicFramePr>
        <p:xfrm>
          <a:off x="615141" y="1492250"/>
          <a:ext cx="8204462" cy="3701760"/>
        </p:xfrm>
        <a:graphic>
          <a:graphicData uri="http://schemas.openxmlformats.org/drawingml/2006/table">
            <a:tbl>
              <a:tblPr>
                <a:tableStyleId>{5C22544A-7EE6-4342-B048-85BDC9FD1C3A}</a:tableStyleId>
              </a:tblPr>
              <a:tblGrid>
                <a:gridCol w="1897873"/>
                <a:gridCol w="6306589"/>
              </a:tblGrid>
              <a:tr h="0">
                <a:tc>
                  <a:txBody>
                    <a:bodyPr/>
                    <a:lstStyle/>
                    <a:p>
                      <a:pPr marL="36000" algn="ctr" fontAlgn="ctr"/>
                      <a:r>
                        <a:rPr lang="ja-JP" altLang="en-US" sz="1600" b="0" i="0" u="none" strike="noStrike" dirty="0" smtClean="0">
                          <a:solidFill>
                            <a:srgbClr val="000000"/>
                          </a:solidFill>
                          <a:effectLst/>
                          <a:latin typeface="+mn-ea"/>
                          <a:ea typeface="+mn-ea"/>
                        </a:rPr>
                        <a:t>重篤度</a:t>
                      </a:r>
                    </a:p>
                    <a:p>
                      <a:pPr marL="36000" algn="ctr" fontAlgn="ctr"/>
                      <a:r>
                        <a:rPr lang="ja-JP" altLang="en-US" sz="1600" b="0" i="0" u="none" strike="noStrike" dirty="0" smtClean="0">
                          <a:solidFill>
                            <a:srgbClr val="000000"/>
                          </a:solidFill>
                          <a:effectLst/>
                          <a:latin typeface="+mn-ea"/>
                          <a:ea typeface="+mn-ea"/>
                        </a:rPr>
                        <a:t>（災害の程度）</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600" b="0" i="0" u="none" strike="noStrike" dirty="0" smtClean="0">
                          <a:solidFill>
                            <a:srgbClr val="000000"/>
                          </a:solidFill>
                          <a:effectLst/>
                          <a:latin typeface="+mn-ea"/>
                          <a:ea typeface="+mn-ea"/>
                        </a:rPr>
                        <a:t>災害の程度・目安</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142">
                <a:tc>
                  <a:txBody>
                    <a:bodyPr/>
                    <a:lstStyle/>
                    <a:p>
                      <a:pPr marL="36000" algn="ctr" fontAlgn="ctr"/>
                      <a:r>
                        <a:rPr lang="ja-JP" altLang="en-US" sz="1600" b="0" i="0" u="none" strike="noStrike" dirty="0" smtClean="0">
                          <a:solidFill>
                            <a:srgbClr val="000000"/>
                          </a:solidFill>
                          <a:effectLst/>
                          <a:latin typeface="+mn-ea"/>
                          <a:ea typeface="+mn-ea"/>
                        </a:rPr>
                        <a:t>致命的・重大</a:t>
                      </a:r>
                    </a:p>
                    <a:p>
                      <a:pPr marL="36000" algn="ctr" fontAlgn="ctr"/>
                      <a:r>
                        <a:rPr lang="ja-JP" altLang="en-US" sz="1600" b="0" i="0" u="none" strike="noStrike" dirty="0" smtClean="0">
                          <a:solidFill>
                            <a:srgbClr val="000000"/>
                          </a:solidFill>
                          <a:effectLst/>
                          <a:latin typeface="+mn-ea"/>
                          <a:ea typeface="+mn-ea"/>
                        </a:rPr>
                        <a:t>（</a:t>
                      </a:r>
                      <a:r>
                        <a:rPr lang="en-US" altLang="ja-JP" sz="1600" b="0" i="0" u="none" strike="noStrike" dirty="0" smtClean="0">
                          <a:solidFill>
                            <a:srgbClr val="000000"/>
                          </a:solidFill>
                          <a:effectLst/>
                          <a:latin typeface="+mn-ea"/>
                          <a:ea typeface="+mn-ea"/>
                        </a:rPr>
                        <a:t>×</a:t>
                      </a:r>
                      <a:r>
                        <a:rPr lang="ja-JP" altLang="en-US" sz="1600" b="0" i="0" u="none" strike="noStrike" dirty="0" smtClean="0">
                          <a:solidFill>
                            <a:srgbClr val="000000"/>
                          </a:solidFill>
                          <a:effectLst/>
                          <a:latin typeface="+mn-ea"/>
                          <a:ea typeface="+mn-ea"/>
                        </a:rPr>
                        <a:t>）</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smtClean="0">
                          <a:solidFill>
                            <a:srgbClr val="000000"/>
                          </a:solidFill>
                          <a:effectLst/>
                          <a:latin typeface="+mn-ea"/>
                          <a:ea typeface="+mn-ea"/>
                        </a:rPr>
                        <a:t>・死亡災害や身体の一部に永久的損傷を伴うもの</a:t>
                      </a:r>
                    </a:p>
                    <a:p>
                      <a:pPr marL="36000" algn="just" fontAlgn="ctr"/>
                      <a:r>
                        <a:rPr lang="ja-JP" altLang="en-US" sz="1600" b="0" i="0" u="none" strike="noStrike" dirty="0" smtClean="0">
                          <a:solidFill>
                            <a:srgbClr val="000000"/>
                          </a:solidFill>
                          <a:effectLst/>
                          <a:latin typeface="+mn-ea"/>
                          <a:ea typeface="+mn-ea"/>
                        </a:rPr>
                        <a:t>・休業災害（１ヵ月以上のもの）、一度に多数の被災者を伴うもの</a:t>
                      </a:r>
                    </a:p>
                    <a:p>
                      <a:pPr marL="36000" algn="just" fontAlgn="ctr"/>
                      <a:r>
                        <a:rPr lang="ja-JP" altLang="en-US" sz="1600" b="0" i="0" u="none" strike="noStrike" dirty="0" smtClean="0">
                          <a:solidFill>
                            <a:srgbClr val="000000"/>
                          </a:solidFill>
                          <a:effectLst/>
                          <a:latin typeface="+mn-ea"/>
                          <a:ea typeface="+mn-ea"/>
                        </a:rPr>
                        <a:t>・事業場内外の施設、生産に壊滅的なダメージを与える</a:t>
                      </a:r>
                    </a:p>
                    <a:p>
                      <a:pPr marL="36000" algn="just" fontAlgn="ctr"/>
                      <a:r>
                        <a:rPr lang="ja-JP" altLang="en-US" sz="1600" b="0" i="0" u="none" strike="noStrike" dirty="0" smtClean="0">
                          <a:solidFill>
                            <a:srgbClr val="000000"/>
                          </a:solidFill>
                          <a:effectLst/>
                          <a:latin typeface="+mn-ea"/>
                          <a:ea typeface="+mn-ea"/>
                        </a:rPr>
                        <a:t>　（例：復旧に１年以上掛かる）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3171">
                <a:tc>
                  <a:txBody>
                    <a:bodyPr/>
                    <a:lstStyle/>
                    <a:p>
                      <a:pPr marL="36000" algn="ctr" fontAlgn="ctr"/>
                      <a:r>
                        <a:rPr lang="ja-JP" altLang="en-US" sz="1600" b="0" i="0" u="none" strike="noStrike" dirty="0" smtClean="0">
                          <a:solidFill>
                            <a:srgbClr val="000000"/>
                          </a:solidFill>
                          <a:effectLst/>
                          <a:latin typeface="+mn-ea"/>
                          <a:ea typeface="+mn-ea"/>
                        </a:rPr>
                        <a:t>中程度（△）</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16000" indent="-432000" algn="just" fontAlgn="ctr"/>
                      <a:r>
                        <a:rPr lang="ja-JP" altLang="en-US" sz="1600" b="0" i="0" u="none" strike="noStrike" dirty="0" smtClean="0">
                          <a:solidFill>
                            <a:srgbClr val="000000"/>
                          </a:solidFill>
                          <a:effectLst/>
                          <a:latin typeface="+mn-ea"/>
                          <a:ea typeface="+mn-ea"/>
                        </a:rPr>
                        <a:t>・休業災害（１ヵ月未満のもの）、一度に複数の被災者を伴うもの</a:t>
                      </a:r>
                    </a:p>
                    <a:p>
                      <a:pPr marL="216000" indent="-432000" algn="just" fontAlgn="ctr"/>
                      <a:r>
                        <a:rPr lang="ja-JP" altLang="en-US" sz="1600" b="0" i="0" u="none" strike="noStrike" dirty="0" smtClean="0">
                          <a:solidFill>
                            <a:srgbClr val="000000"/>
                          </a:solidFill>
                          <a:effectLst/>
                          <a:latin typeface="+mn-ea"/>
                          <a:ea typeface="+mn-ea"/>
                        </a:rPr>
                        <a:t>・事業場内の施設や一部の生産に大きなダメージがあり、復旧までに長期間を要するもの</a:t>
                      </a:r>
                    </a:p>
                    <a:p>
                      <a:pPr marL="216000" indent="-432000" algn="just" fontAlgn="ctr"/>
                      <a:r>
                        <a:rPr lang="ja-JP" altLang="en-US" sz="1600" b="0" i="0" u="none" strike="noStrike" dirty="0" smtClean="0">
                          <a:solidFill>
                            <a:srgbClr val="000000"/>
                          </a:solidFill>
                          <a:effectLst/>
                          <a:latin typeface="+mn-ea"/>
                          <a:ea typeface="+mn-ea"/>
                        </a:rPr>
                        <a:t>　（例：復旧に半年程度掛かる）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3657">
                <a:tc>
                  <a:txBody>
                    <a:bodyPr/>
                    <a:lstStyle/>
                    <a:p>
                      <a:pPr marL="36000" algn="ctr" fontAlgn="ctr"/>
                      <a:r>
                        <a:rPr lang="ja-JP" altLang="en-US" sz="1600" b="0" i="0" u="none" strike="noStrike" dirty="0" smtClean="0">
                          <a:solidFill>
                            <a:srgbClr val="000000"/>
                          </a:solidFill>
                          <a:effectLst/>
                          <a:latin typeface="+mn-ea"/>
                          <a:ea typeface="+mn-ea"/>
                        </a:rPr>
                        <a:t>軽度（○）</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16000" indent="-432000" algn="just" fontAlgn="ctr"/>
                      <a:r>
                        <a:rPr lang="ja-JP" altLang="en-US" sz="1600" b="0" i="0" u="none" strike="noStrike" dirty="0" smtClean="0">
                          <a:solidFill>
                            <a:srgbClr val="000000"/>
                          </a:solidFill>
                          <a:effectLst/>
                          <a:latin typeface="+mn-ea"/>
                          <a:ea typeface="+mn-ea"/>
                        </a:rPr>
                        <a:t>・不休災害やかすり傷程度のもの</a:t>
                      </a:r>
                    </a:p>
                    <a:p>
                      <a:pPr marL="216000" indent="-432000" algn="just" fontAlgn="ctr"/>
                      <a:r>
                        <a:rPr lang="ja-JP" altLang="en-US" sz="1600" b="0" i="0" u="none" strike="noStrike" dirty="0" smtClean="0">
                          <a:solidFill>
                            <a:srgbClr val="000000"/>
                          </a:solidFill>
                          <a:effectLst/>
                          <a:latin typeface="+mn-ea"/>
                          <a:ea typeface="+mn-ea"/>
                        </a:rPr>
                        <a:t>・事業場内の施設や一部の生産に小さなダメージがあるが、その復旧が短期間で完了できるもの</a:t>
                      </a:r>
                    </a:p>
                    <a:p>
                      <a:pPr marL="216000" indent="-432000" algn="just" fontAlgn="ctr"/>
                      <a:r>
                        <a:rPr lang="ja-JP" altLang="en-US" sz="1600" b="0" i="0" u="none" strike="noStrike" dirty="0" smtClean="0">
                          <a:solidFill>
                            <a:srgbClr val="000000"/>
                          </a:solidFill>
                          <a:effectLst/>
                          <a:latin typeface="+mn-ea"/>
                          <a:ea typeface="+mn-ea"/>
                        </a:rPr>
                        <a:t>　（例：復旧に１カ月程度掛かる）</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テキスト ボックス 5"/>
          <p:cNvSpPr txBox="1"/>
          <p:nvPr/>
        </p:nvSpPr>
        <p:spPr>
          <a:xfrm>
            <a:off x="7417822" y="53442"/>
            <a:ext cx="646331"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ja-JP" altLang="en-US" dirty="0" smtClean="0">
                <a:hlinkClick r:id="" action="ppaction://hlinkshowjump?jump=lastslideviewed"/>
              </a:rPr>
              <a:t>戻る</a:t>
            </a:r>
            <a:endParaRPr kumimoji="1" lang="ja-JP" altLang="en-US" dirty="0"/>
          </a:p>
        </p:txBody>
      </p:sp>
    </p:spTree>
    <p:extLst>
      <p:ext uri="{BB962C8B-B14F-4D97-AF65-F5344CB8AC3E}">
        <p14:creationId xmlns:p14="http://schemas.microsoft.com/office/powerpoint/2010/main" val="5726740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200" dirty="0" smtClean="0"/>
              <a:t>表</a:t>
            </a:r>
            <a:r>
              <a:rPr lang="en-US" altLang="ja-JP" sz="2200" dirty="0"/>
              <a:t>11</a:t>
            </a:r>
            <a:r>
              <a:rPr lang="ja-JP" altLang="en-US" sz="2200" dirty="0"/>
              <a:t>　</a:t>
            </a:r>
            <a:r>
              <a:rPr lang="ja-JP" altLang="en-US" sz="2200" dirty="0" smtClean="0"/>
              <a:t>リスク見積りのための基準</a:t>
            </a:r>
            <a:br>
              <a:rPr lang="ja-JP" altLang="en-US" sz="2200" dirty="0" smtClean="0"/>
            </a:br>
            <a:r>
              <a:rPr lang="ja-JP" altLang="en-US" sz="2200" dirty="0" smtClean="0"/>
              <a:t>（ｂ）危害発生の頻度（可能性）</a:t>
            </a:r>
            <a:endParaRPr kumimoji="1" lang="ja-JP" altLang="en-US" sz="2200" dirty="0"/>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2517183488"/>
              </p:ext>
            </p:extLst>
          </p:nvPr>
        </p:nvGraphicFramePr>
        <p:xfrm>
          <a:off x="549103" y="1583690"/>
          <a:ext cx="8204462" cy="2238720"/>
        </p:xfrm>
        <a:graphic>
          <a:graphicData uri="http://schemas.openxmlformats.org/drawingml/2006/table">
            <a:tbl>
              <a:tblPr>
                <a:tableStyleId>{5C22544A-7EE6-4342-B048-85BDC9FD1C3A}</a:tableStyleId>
              </a:tblPr>
              <a:tblGrid>
                <a:gridCol w="1997626"/>
                <a:gridCol w="6206836"/>
              </a:tblGrid>
              <a:tr h="253366">
                <a:tc>
                  <a:txBody>
                    <a:bodyPr/>
                    <a:lstStyle/>
                    <a:p>
                      <a:pPr marL="36000" algn="ctr" fontAlgn="ctr"/>
                      <a:r>
                        <a:rPr lang="ja-JP" altLang="en-US" sz="1600" b="0" i="0" u="none" strike="noStrike" dirty="0" smtClean="0">
                          <a:solidFill>
                            <a:srgbClr val="000000"/>
                          </a:solidFill>
                          <a:effectLst/>
                          <a:latin typeface="+mn-ea"/>
                          <a:ea typeface="+mn-ea"/>
                        </a:rPr>
                        <a:t>危害発生の頻度</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600" b="0" i="0" u="none" strike="noStrike" dirty="0" smtClean="0">
                          <a:solidFill>
                            <a:srgbClr val="000000"/>
                          </a:solidFill>
                          <a:effectLst/>
                          <a:latin typeface="+mn-ea"/>
                          <a:ea typeface="+mn-ea"/>
                        </a:rPr>
                        <a:t>発生の頻度の目安</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142">
                <a:tc>
                  <a:txBody>
                    <a:bodyPr/>
                    <a:lstStyle/>
                    <a:p>
                      <a:pPr marL="36000" algn="ctr" fontAlgn="ctr"/>
                      <a:r>
                        <a:rPr lang="ja-JP" altLang="en-US" sz="1600" b="0" i="0" u="none" strike="noStrike" dirty="0" smtClean="0">
                          <a:solidFill>
                            <a:srgbClr val="000000"/>
                          </a:solidFill>
                          <a:effectLst/>
                          <a:latin typeface="+mn-ea"/>
                          <a:ea typeface="+mn-ea"/>
                        </a:rPr>
                        <a:t>高い又は比較的高い</a:t>
                      </a:r>
                    </a:p>
                    <a:p>
                      <a:pPr marL="36000" algn="ctr" fontAlgn="ctr"/>
                      <a:r>
                        <a:rPr lang="ja-JP" altLang="en-US" sz="1600" b="0" i="0" u="none" strike="noStrike" dirty="0" smtClean="0">
                          <a:solidFill>
                            <a:srgbClr val="000000"/>
                          </a:solidFill>
                          <a:effectLst/>
                          <a:latin typeface="+mn-ea"/>
                          <a:ea typeface="+mn-ea"/>
                        </a:rPr>
                        <a:t>（</a:t>
                      </a:r>
                      <a:r>
                        <a:rPr lang="en-US" altLang="ja-JP" sz="1600" b="0" i="0" u="none" strike="noStrike" dirty="0" smtClean="0">
                          <a:solidFill>
                            <a:srgbClr val="000000"/>
                          </a:solidFill>
                          <a:effectLst/>
                          <a:latin typeface="+mn-ea"/>
                          <a:ea typeface="+mn-ea"/>
                        </a:rPr>
                        <a:t>×</a:t>
                      </a:r>
                      <a:r>
                        <a:rPr lang="ja-JP" altLang="en-US" sz="1600" b="0" i="0" u="none" strike="noStrike" dirty="0" smtClean="0">
                          <a:solidFill>
                            <a:srgbClr val="000000"/>
                          </a:solidFill>
                          <a:effectLst/>
                          <a:latin typeface="+mn-ea"/>
                          <a:ea typeface="+mn-ea"/>
                        </a:rPr>
                        <a:t>）</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smtClean="0">
                          <a:solidFill>
                            <a:srgbClr val="000000"/>
                          </a:solidFill>
                          <a:effectLst/>
                          <a:latin typeface="+mn-ea"/>
                          <a:ea typeface="+mn-ea"/>
                        </a:rPr>
                        <a:t>・危害が発生する可能性が高い</a:t>
                      </a:r>
                    </a:p>
                    <a:p>
                      <a:pPr marL="36000" algn="just" fontAlgn="ctr"/>
                      <a:r>
                        <a:rPr lang="ja-JP" altLang="en-US" sz="1600" b="0" i="0" u="none" strike="noStrike" dirty="0" smtClean="0">
                          <a:solidFill>
                            <a:srgbClr val="000000"/>
                          </a:solidFill>
                          <a:effectLst/>
                          <a:latin typeface="+mn-ea"/>
                          <a:ea typeface="+mn-ea"/>
                        </a:rPr>
                        <a:t>　（例：</a:t>
                      </a:r>
                      <a:r>
                        <a:rPr lang="en-US" altLang="ja-JP" sz="1600" b="0" i="0" u="none" strike="noStrike" dirty="0" smtClean="0">
                          <a:solidFill>
                            <a:srgbClr val="000000"/>
                          </a:solidFill>
                          <a:effectLst/>
                          <a:latin typeface="+mn-ea"/>
                          <a:ea typeface="+mn-ea"/>
                        </a:rPr>
                        <a:t>1</a:t>
                      </a:r>
                      <a:r>
                        <a:rPr lang="ja-JP" altLang="en-US" sz="1600" b="0" i="0" u="none" strike="noStrike" dirty="0" smtClean="0">
                          <a:solidFill>
                            <a:srgbClr val="000000"/>
                          </a:solidFill>
                          <a:effectLst/>
                          <a:latin typeface="+mn-ea"/>
                          <a:ea typeface="+mn-ea"/>
                        </a:rPr>
                        <a:t>年に</a:t>
                      </a:r>
                      <a:r>
                        <a:rPr lang="en-US" altLang="ja-JP" sz="1600" b="0" i="0" u="none" strike="noStrike" dirty="0" smtClean="0">
                          <a:solidFill>
                            <a:srgbClr val="000000"/>
                          </a:solidFill>
                          <a:effectLst/>
                          <a:latin typeface="+mn-ea"/>
                          <a:ea typeface="+mn-ea"/>
                        </a:rPr>
                        <a:t>1</a:t>
                      </a:r>
                      <a:r>
                        <a:rPr lang="ja-JP" altLang="en-US" sz="1600" b="0" i="0" u="none" strike="noStrike" dirty="0" smtClean="0">
                          <a:solidFill>
                            <a:srgbClr val="000000"/>
                          </a:solidFill>
                          <a:effectLst/>
                          <a:latin typeface="+mn-ea"/>
                          <a:ea typeface="+mn-ea"/>
                        </a:rPr>
                        <a:t>度程度、発生する可能性がある）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3171">
                <a:tc>
                  <a:txBody>
                    <a:bodyPr/>
                    <a:lstStyle/>
                    <a:p>
                      <a:pPr marL="36000" algn="ctr" fontAlgn="ctr"/>
                      <a:r>
                        <a:rPr lang="ja-JP" altLang="en-US" sz="1600" b="0" i="0" u="none" strike="noStrike" dirty="0" smtClean="0">
                          <a:solidFill>
                            <a:srgbClr val="000000"/>
                          </a:solidFill>
                          <a:effectLst/>
                          <a:latin typeface="+mn-ea"/>
                          <a:ea typeface="+mn-ea"/>
                        </a:rPr>
                        <a:t>可能性がある（△）</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smtClean="0">
                          <a:solidFill>
                            <a:srgbClr val="000000"/>
                          </a:solidFill>
                          <a:effectLst/>
                          <a:latin typeface="+mn-ea"/>
                          <a:ea typeface="+mn-ea"/>
                        </a:rPr>
                        <a:t>・危害が発生することがある</a:t>
                      </a:r>
                    </a:p>
                    <a:p>
                      <a:pPr marL="360000" indent="-457200" algn="l" fontAlgn="ctr"/>
                      <a:r>
                        <a:rPr lang="ja-JP" altLang="en-US" sz="1600" b="0" i="0" u="none" strike="noStrike" dirty="0" smtClean="0">
                          <a:solidFill>
                            <a:srgbClr val="000000"/>
                          </a:solidFill>
                          <a:effectLst/>
                          <a:latin typeface="+mn-ea"/>
                          <a:ea typeface="+mn-ea"/>
                        </a:rPr>
                        <a:t>　（例：プラント・設備のライフ（</a:t>
                      </a:r>
                      <a:r>
                        <a:rPr lang="en-US" altLang="ja-JP" sz="1600" b="0" i="0" u="none" strike="noStrike" dirty="0" smtClean="0">
                          <a:solidFill>
                            <a:srgbClr val="000000"/>
                          </a:solidFill>
                          <a:effectLst/>
                          <a:latin typeface="+mn-ea"/>
                          <a:ea typeface="+mn-ea"/>
                        </a:rPr>
                        <a:t>30</a:t>
                      </a:r>
                      <a:r>
                        <a:rPr lang="ja-JP" altLang="en-US" sz="1600" b="0" i="0" u="none" strike="noStrike" dirty="0" smtClean="0">
                          <a:solidFill>
                            <a:srgbClr val="000000"/>
                          </a:solidFill>
                          <a:effectLst/>
                          <a:latin typeface="+mn-ea"/>
                          <a:ea typeface="+mn-ea"/>
                        </a:rPr>
                        <a:t>～</a:t>
                      </a:r>
                      <a:r>
                        <a:rPr lang="en-US" altLang="ja-JP" sz="1600" b="0" i="0" u="none" strike="noStrike" dirty="0" smtClean="0">
                          <a:solidFill>
                            <a:srgbClr val="000000"/>
                          </a:solidFill>
                          <a:effectLst/>
                          <a:latin typeface="+mn-ea"/>
                          <a:ea typeface="+mn-ea"/>
                        </a:rPr>
                        <a:t>40</a:t>
                      </a:r>
                      <a:r>
                        <a:rPr lang="ja-JP" altLang="en-US" sz="1600" b="0" i="0" u="none" strike="noStrike" dirty="0" smtClean="0">
                          <a:solidFill>
                            <a:srgbClr val="000000"/>
                          </a:solidFill>
                          <a:effectLst/>
                          <a:latin typeface="+mn-ea"/>
                          <a:ea typeface="+mn-ea"/>
                        </a:rPr>
                        <a:t>年）に</a:t>
                      </a:r>
                      <a:r>
                        <a:rPr lang="en-US" altLang="ja-JP" sz="1600" b="0" i="0" u="none" strike="noStrike" dirty="0" smtClean="0">
                          <a:solidFill>
                            <a:srgbClr val="000000"/>
                          </a:solidFill>
                          <a:effectLst/>
                          <a:latin typeface="+mn-ea"/>
                          <a:ea typeface="+mn-ea"/>
                        </a:rPr>
                        <a:t>1</a:t>
                      </a:r>
                      <a:r>
                        <a:rPr lang="ja-JP" altLang="en-US" sz="1600" b="0" i="0" u="none" strike="noStrike" dirty="0" smtClean="0">
                          <a:solidFill>
                            <a:srgbClr val="000000"/>
                          </a:solidFill>
                          <a:effectLst/>
                          <a:latin typeface="+mn-ea"/>
                          <a:ea typeface="+mn-ea"/>
                        </a:rPr>
                        <a:t>度程度、発生する可能性がある）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3657">
                <a:tc>
                  <a:txBody>
                    <a:bodyPr/>
                    <a:lstStyle/>
                    <a:p>
                      <a:pPr marL="36000" algn="ctr" fontAlgn="ctr"/>
                      <a:r>
                        <a:rPr lang="ja-JP" altLang="en-US" sz="1600" b="0" i="0" u="none" strike="noStrike" dirty="0" smtClean="0">
                          <a:solidFill>
                            <a:srgbClr val="000000"/>
                          </a:solidFill>
                          <a:effectLst/>
                          <a:latin typeface="+mn-ea"/>
                          <a:ea typeface="+mn-ea"/>
                        </a:rPr>
                        <a:t>ほとんどない（○）</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smtClean="0">
                          <a:solidFill>
                            <a:srgbClr val="000000"/>
                          </a:solidFill>
                          <a:effectLst/>
                          <a:latin typeface="+mn-ea"/>
                          <a:ea typeface="+mn-ea"/>
                        </a:rPr>
                        <a:t>・危害が発生することはほとんどない</a:t>
                      </a:r>
                    </a:p>
                    <a:p>
                      <a:pPr marL="36000" algn="just" fontAlgn="ctr"/>
                      <a:r>
                        <a:rPr lang="ja-JP" altLang="en-US" sz="1600" b="0" i="0" u="none" strike="noStrike" dirty="0" smtClean="0">
                          <a:solidFill>
                            <a:srgbClr val="000000"/>
                          </a:solidFill>
                          <a:effectLst/>
                          <a:latin typeface="+mn-ea"/>
                          <a:ea typeface="+mn-ea"/>
                        </a:rPr>
                        <a:t>　（例：</a:t>
                      </a:r>
                      <a:r>
                        <a:rPr lang="en-US" altLang="ja-JP" sz="1600" b="0" i="0" u="none" strike="noStrike" dirty="0" smtClean="0">
                          <a:solidFill>
                            <a:srgbClr val="000000"/>
                          </a:solidFill>
                          <a:effectLst/>
                          <a:latin typeface="+mn-ea"/>
                          <a:ea typeface="+mn-ea"/>
                        </a:rPr>
                        <a:t>100</a:t>
                      </a:r>
                      <a:r>
                        <a:rPr lang="ja-JP" altLang="en-US" sz="1600" b="0" i="0" u="none" strike="noStrike" dirty="0" smtClean="0">
                          <a:solidFill>
                            <a:srgbClr val="000000"/>
                          </a:solidFill>
                          <a:effectLst/>
                          <a:latin typeface="+mn-ea"/>
                          <a:ea typeface="+mn-ea"/>
                        </a:rPr>
                        <a:t>年に</a:t>
                      </a:r>
                      <a:r>
                        <a:rPr lang="en-US" altLang="ja-JP" sz="1600" b="0" i="0" u="none" strike="noStrike" dirty="0" smtClean="0">
                          <a:solidFill>
                            <a:srgbClr val="000000"/>
                          </a:solidFill>
                          <a:effectLst/>
                          <a:latin typeface="+mn-ea"/>
                          <a:ea typeface="+mn-ea"/>
                        </a:rPr>
                        <a:t>1</a:t>
                      </a:r>
                      <a:r>
                        <a:rPr lang="ja-JP" altLang="en-US" sz="1600" b="0" i="0" u="none" strike="noStrike" dirty="0" smtClean="0">
                          <a:solidFill>
                            <a:srgbClr val="000000"/>
                          </a:solidFill>
                          <a:effectLst/>
                          <a:latin typeface="+mn-ea"/>
                          <a:ea typeface="+mn-ea"/>
                        </a:rPr>
                        <a:t>度程度、発生する可能性がある）</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テキスト ボックス 5"/>
          <p:cNvSpPr txBox="1"/>
          <p:nvPr/>
        </p:nvSpPr>
        <p:spPr>
          <a:xfrm>
            <a:off x="7426211" y="53442"/>
            <a:ext cx="646331"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ja-JP" altLang="en-US" dirty="0" smtClean="0">
                <a:hlinkClick r:id="" action="ppaction://hlinkshowjump?jump=lastslideviewed"/>
              </a:rPr>
              <a:t>戻る</a:t>
            </a:r>
            <a:endParaRPr kumimoji="1" lang="ja-JP" altLang="en-US" dirty="0"/>
          </a:p>
        </p:txBody>
      </p:sp>
    </p:spTree>
    <p:extLst>
      <p:ext uri="{BB962C8B-B14F-4D97-AF65-F5344CB8AC3E}">
        <p14:creationId xmlns:p14="http://schemas.microsoft.com/office/powerpoint/2010/main" val="63705277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45200" y="216787"/>
            <a:ext cx="6589200" cy="872181"/>
          </a:xfrm>
        </p:spPr>
        <p:txBody>
          <a:bodyPr>
            <a:normAutofit/>
          </a:bodyPr>
          <a:lstStyle/>
          <a:p>
            <a:r>
              <a:rPr lang="ja-JP" altLang="en-US" sz="2200" dirty="0" smtClean="0"/>
              <a:t>表</a:t>
            </a:r>
            <a:r>
              <a:rPr lang="en-US" altLang="ja-JP" sz="2200" dirty="0"/>
              <a:t>11</a:t>
            </a:r>
            <a:r>
              <a:rPr lang="ja-JP" altLang="en-US" sz="2200" dirty="0"/>
              <a:t>　</a:t>
            </a:r>
            <a:r>
              <a:rPr lang="ja-JP" altLang="en-US" sz="2200" dirty="0" smtClean="0"/>
              <a:t>リスク見積りのための基準</a:t>
            </a:r>
            <a:br>
              <a:rPr lang="ja-JP" altLang="en-US" sz="2200" dirty="0" smtClean="0"/>
            </a:br>
            <a:r>
              <a:rPr lang="ja-JP" altLang="en-US" sz="2200" dirty="0" smtClean="0"/>
              <a:t>（ｃ）リスクレベル</a:t>
            </a:r>
            <a:endParaRPr kumimoji="1" lang="ja-JP" altLang="en-US" sz="2200" dirty="0"/>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3906297447"/>
              </p:ext>
            </p:extLst>
          </p:nvPr>
        </p:nvGraphicFramePr>
        <p:xfrm>
          <a:off x="382385" y="1343025"/>
          <a:ext cx="8204463" cy="2098478"/>
        </p:xfrm>
        <a:graphic>
          <a:graphicData uri="http://schemas.openxmlformats.org/drawingml/2006/table">
            <a:tbl>
              <a:tblPr>
                <a:tableStyleId>{5C22544A-7EE6-4342-B048-85BDC9FD1C3A}</a:tableStyleId>
              </a:tblPr>
              <a:tblGrid>
                <a:gridCol w="717466"/>
                <a:gridCol w="2460567"/>
                <a:gridCol w="1978429"/>
                <a:gridCol w="1479665"/>
                <a:gridCol w="1568336"/>
              </a:tblGrid>
              <a:tr h="126683">
                <a:tc rowSpan="2" gridSpan="2">
                  <a:txBody>
                    <a:bodyPr/>
                    <a:lstStyle/>
                    <a:p>
                      <a:pPr marL="36000" algn="ctr" fontAlgn="ct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gridSpan="3">
                  <a:txBody>
                    <a:bodyPr/>
                    <a:lstStyle/>
                    <a:p>
                      <a:pPr marL="36000" algn="ctr" fontAlgn="ctr"/>
                      <a:r>
                        <a:rPr lang="ja-JP" altLang="en-US" sz="1600" b="0" i="0" u="none" strike="noStrike" dirty="0" smtClean="0">
                          <a:solidFill>
                            <a:srgbClr val="000000"/>
                          </a:solidFill>
                          <a:effectLst/>
                          <a:latin typeface="+mn-ea"/>
                          <a:ea typeface="+mn-ea"/>
                        </a:rPr>
                        <a:t>危害の重篤度</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126683">
                <a:tc gridSpan="2" vMerge="1">
                  <a:txBody>
                    <a:bodyPr/>
                    <a:lstStyle/>
                    <a:p>
                      <a:endParaRPr kumimoji="1" lang="ja-JP" altLang="en-US"/>
                    </a:p>
                  </a:txBody>
                  <a:tcPr/>
                </a:tc>
                <a:tc hMerge="1" vMerge="1">
                  <a:txBody>
                    <a:bodyPr/>
                    <a:lstStyle/>
                    <a:p>
                      <a:endParaRPr kumimoji="1" lang="ja-JP" altLang="en-US"/>
                    </a:p>
                  </a:txBody>
                  <a:tcPr/>
                </a:tc>
                <a:tc>
                  <a:txBody>
                    <a:bodyPr/>
                    <a:lstStyle/>
                    <a:p>
                      <a:pPr marL="36000" algn="ctr" fontAlgn="ctr"/>
                      <a:r>
                        <a:rPr lang="ja-JP" altLang="en-US" sz="1600" b="0" i="0" u="none" strike="noStrike" dirty="0" smtClean="0">
                          <a:solidFill>
                            <a:srgbClr val="000000"/>
                          </a:solidFill>
                          <a:effectLst/>
                          <a:latin typeface="+mn-ea"/>
                          <a:ea typeface="+mn-ea"/>
                        </a:rPr>
                        <a:t>致命的・重大（</a:t>
                      </a:r>
                      <a:r>
                        <a:rPr lang="en-US" altLang="ja-JP" sz="1600" b="0" i="0" u="none" strike="noStrike" dirty="0" smtClean="0">
                          <a:solidFill>
                            <a:srgbClr val="000000"/>
                          </a:solidFill>
                          <a:effectLst/>
                          <a:latin typeface="+mn-ea"/>
                          <a:ea typeface="+mn-ea"/>
                        </a:rPr>
                        <a:t>×</a:t>
                      </a:r>
                      <a:r>
                        <a:rPr lang="ja-JP" altLang="en-US" sz="1600" b="0" i="0" u="none" strike="noStrike" dirty="0" smtClean="0">
                          <a:solidFill>
                            <a:srgbClr val="000000"/>
                          </a:solidFill>
                          <a:effectLst/>
                          <a:latin typeface="+mn-ea"/>
                          <a:ea typeface="+mn-ea"/>
                        </a:rPr>
                        <a:t>）</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marR="0" indent="0" algn="ctr" defTabSz="4572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rgbClr val="000000"/>
                          </a:solidFill>
                          <a:effectLst/>
                          <a:latin typeface="+mn-ea"/>
                          <a:ea typeface="+mn-ea"/>
                        </a:rPr>
                        <a:t>中程度（△）</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marR="0" indent="0" algn="ctr" defTabSz="4572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rgbClr val="000000"/>
                          </a:solidFill>
                          <a:effectLst/>
                          <a:latin typeface="+mn-ea"/>
                          <a:ea typeface="+mn-ea"/>
                        </a:rPr>
                        <a:t>軽度（○）</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3559">
                <a:tc rowSpan="3">
                  <a:txBody>
                    <a:bodyPr/>
                    <a:lstStyle/>
                    <a:p>
                      <a:pPr marL="36000" algn="ctr" fontAlgn="ctr"/>
                      <a:r>
                        <a:rPr lang="ja-JP" altLang="en-US" sz="1600" b="0" i="0" u="none" strike="noStrike" dirty="0" smtClean="0">
                          <a:solidFill>
                            <a:srgbClr val="000000"/>
                          </a:solidFill>
                          <a:effectLst/>
                          <a:latin typeface="+mn-ea"/>
                          <a:ea typeface="+mn-ea"/>
                        </a:rPr>
                        <a:t>危害</a:t>
                      </a:r>
                    </a:p>
                    <a:p>
                      <a:pPr marL="36000" algn="ctr" fontAlgn="ctr"/>
                      <a:r>
                        <a:rPr lang="ja-JP" altLang="en-US" sz="1600" b="0" i="0" u="none" strike="noStrike" dirty="0" smtClean="0">
                          <a:solidFill>
                            <a:srgbClr val="000000"/>
                          </a:solidFill>
                          <a:effectLst/>
                          <a:latin typeface="+mn-ea"/>
                          <a:ea typeface="+mn-ea"/>
                        </a:rPr>
                        <a:t>発生の</a:t>
                      </a:r>
                    </a:p>
                    <a:p>
                      <a:pPr marL="36000" algn="ctr" fontAlgn="ctr"/>
                      <a:r>
                        <a:rPr lang="ja-JP" altLang="en-US" sz="1600" b="0" i="0" u="none" strike="noStrike" dirty="0" smtClean="0">
                          <a:solidFill>
                            <a:srgbClr val="000000"/>
                          </a:solidFill>
                          <a:effectLst/>
                          <a:latin typeface="+mn-ea"/>
                          <a:ea typeface="+mn-ea"/>
                        </a:rPr>
                        <a:t>頻度</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600" b="0" i="0" u="none" strike="noStrike" dirty="0" smtClean="0">
                          <a:solidFill>
                            <a:srgbClr val="000000"/>
                          </a:solidFill>
                          <a:effectLst/>
                          <a:latin typeface="+mn-ea"/>
                          <a:ea typeface="+mn-ea"/>
                        </a:rPr>
                        <a:t>高い又は比較的高い（</a:t>
                      </a:r>
                      <a:r>
                        <a:rPr lang="en-US" altLang="ja-JP" sz="1600" b="0" i="0" u="none" strike="noStrike" dirty="0" smtClean="0">
                          <a:solidFill>
                            <a:srgbClr val="000000"/>
                          </a:solidFill>
                          <a:effectLst/>
                          <a:latin typeface="+mn-ea"/>
                          <a:ea typeface="+mn-ea"/>
                        </a:rPr>
                        <a:t>×</a:t>
                      </a:r>
                      <a:r>
                        <a:rPr lang="ja-JP" altLang="en-US" sz="1600" b="0" i="0" u="none" strike="noStrike" dirty="0" smtClean="0">
                          <a:solidFill>
                            <a:srgbClr val="000000"/>
                          </a:solidFill>
                          <a:effectLst/>
                          <a:latin typeface="+mn-ea"/>
                          <a:ea typeface="+mn-ea"/>
                        </a:rPr>
                        <a:t>）</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Ⅲ</a:t>
                      </a:r>
                      <a:endParaRPr lang="ja-JP" altLang="en-US" sz="1600" b="0" i="0" u="none" strike="noStrike" dirty="0" smtClean="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Ⅲ</a:t>
                      </a:r>
                      <a:endParaRPr lang="ja-JP" altLang="en-US" sz="1600" b="0" i="0" u="none" strike="noStrike" dirty="0" smtClean="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Ⅱ</a:t>
                      </a:r>
                      <a:endParaRPr lang="ja-JP" altLang="en-US" sz="1600" b="0" i="0" u="none" strike="noStrike" dirty="0" smtClean="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3559">
                <a:tc vMerge="1">
                  <a:txBody>
                    <a:bodyPr/>
                    <a:lstStyle/>
                    <a:p>
                      <a:pPr marL="36000" algn="just"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600" b="0" i="0" u="none" strike="noStrike" dirty="0" smtClean="0">
                          <a:solidFill>
                            <a:srgbClr val="000000"/>
                          </a:solidFill>
                          <a:effectLst/>
                          <a:latin typeface="+mn-ea"/>
                          <a:ea typeface="+mn-ea"/>
                        </a:rPr>
                        <a:t>可能性がある（△）</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Ⅲ</a:t>
                      </a:r>
                      <a:endParaRPr lang="ja-JP" altLang="en-US" sz="1600" b="0" i="0" u="none" strike="noStrike" dirty="0" smtClean="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Ⅱ</a:t>
                      </a:r>
                      <a:endParaRPr lang="ja-JP" altLang="en-US" sz="1600" b="0" i="0" u="none" strike="noStrike" dirty="0" smtClean="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Ⅰ</a:t>
                      </a:r>
                      <a:endParaRPr lang="ja-JP" altLang="en-US" sz="1600" b="0" i="0" u="none" strike="noStrike" dirty="0" smtClean="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3559">
                <a:tc vMerge="1">
                  <a:txBody>
                    <a:bodyPr/>
                    <a:lstStyle/>
                    <a:p>
                      <a:pPr marL="36000" algn="just"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600" b="0" i="0" u="none" strike="noStrike" dirty="0" smtClean="0">
                          <a:solidFill>
                            <a:srgbClr val="000000"/>
                          </a:solidFill>
                          <a:effectLst/>
                          <a:latin typeface="+mn-ea"/>
                          <a:ea typeface="+mn-ea"/>
                        </a:rPr>
                        <a:t>ほとんどない（○）</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Ⅱ</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Ⅰ</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smtClean="0">
                          <a:solidFill>
                            <a:srgbClr val="000000"/>
                          </a:solidFill>
                          <a:effectLst/>
                          <a:latin typeface="+mn-ea"/>
                          <a:ea typeface="+mn-ea"/>
                        </a:rPr>
                        <a:t>Ⅰ</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テキスト ボックス 5"/>
          <p:cNvSpPr txBox="1"/>
          <p:nvPr/>
        </p:nvSpPr>
        <p:spPr>
          <a:xfrm>
            <a:off x="7417822" y="28275"/>
            <a:ext cx="646331"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ja-JP" altLang="en-US" dirty="0" smtClean="0">
                <a:hlinkClick r:id="" action="ppaction://hlinkshowjump?jump=lastslideviewed"/>
              </a:rPr>
              <a:t>戻る</a:t>
            </a:r>
            <a:endParaRPr kumimoji="1" lang="ja-JP" altLang="en-US" dirty="0"/>
          </a:p>
        </p:txBody>
      </p:sp>
      <p:graphicFrame>
        <p:nvGraphicFramePr>
          <p:cNvPr id="5" name="コンテンツ プレースホルダー 3"/>
          <p:cNvGraphicFramePr>
            <a:graphicFrameLocks/>
          </p:cNvGraphicFramePr>
          <p:nvPr>
            <p:extLst>
              <p:ext uri="{D42A27DB-BD31-4B8C-83A1-F6EECF244321}">
                <p14:modId xmlns:p14="http://schemas.microsoft.com/office/powerpoint/2010/main" val="1742901862"/>
              </p:ext>
            </p:extLst>
          </p:nvPr>
        </p:nvGraphicFramePr>
        <p:xfrm>
          <a:off x="357648" y="4089631"/>
          <a:ext cx="8204463" cy="2726400"/>
        </p:xfrm>
        <a:graphic>
          <a:graphicData uri="http://schemas.openxmlformats.org/drawingml/2006/table">
            <a:tbl>
              <a:tblPr>
                <a:tableStyleId>{5C22544A-7EE6-4342-B048-85BDC9FD1C3A}</a:tableStyleId>
              </a:tblPr>
              <a:tblGrid>
                <a:gridCol w="1130330"/>
                <a:gridCol w="2859579"/>
                <a:gridCol w="4214554"/>
              </a:tblGrid>
              <a:tr h="253366">
                <a:tc>
                  <a:txBody>
                    <a:bodyPr/>
                    <a:lstStyle/>
                    <a:p>
                      <a:pPr marL="36000" algn="ctr" fontAlgn="ctr"/>
                      <a:r>
                        <a:rPr lang="ja-JP" altLang="en-US" sz="1600" b="0" i="0" u="none" strike="noStrike" dirty="0" smtClean="0">
                          <a:solidFill>
                            <a:srgbClr val="000000"/>
                          </a:solidFill>
                          <a:effectLst/>
                          <a:latin typeface="+mn-ea"/>
                          <a:ea typeface="+mn-ea"/>
                        </a:rPr>
                        <a:t>リスク</a:t>
                      </a:r>
                    </a:p>
                    <a:p>
                      <a:pPr marL="36000" algn="ctr" fontAlgn="ctr"/>
                      <a:r>
                        <a:rPr lang="ja-JP" altLang="en-US" sz="1600" b="0" i="0" u="none" strike="noStrike" dirty="0" smtClean="0">
                          <a:solidFill>
                            <a:srgbClr val="000000"/>
                          </a:solidFill>
                          <a:effectLst/>
                          <a:latin typeface="+mn-ea"/>
                          <a:ea typeface="+mn-ea"/>
                        </a:rPr>
                        <a:t>レベル</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600" b="0" i="0" u="none" strike="noStrike" dirty="0" smtClean="0">
                          <a:solidFill>
                            <a:srgbClr val="000000"/>
                          </a:solidFill>
                          <a:effectLst/>
                          <a:latin typeface="+mn-ea"/>
                          <a:ea typeface="+mn-ea"/>
                        </a:rPr>
                        <a:t>優先度</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1600" b="0" i="0" u="none" strike="noStrike" dirty="0" smtClean="0">
                          <a:solidFill>
                            <a:srgbClr val="000000"/>
                          </a:solidFill>
                          <a:effectLst/>
                          <a:latin typeface="+mn-ea"/>
                          <a:ea typeface="+mn-ea"/>
                        </a:rPr>
                        <a:t>生産開始への留意点</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3559">
                <a:tc>
                  <a:txBody>
                    <a:bodyPr/>
                    <a:lstStyle/>
                    <a:p>
                      <a:pPr marL="36000" marR="0" indent="0" algn="ctr" defTabSz="4572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ea"/>
                          <a:ea typeface="+mn-ea"/>
                        </a:rPr>
                        <a:t>Ⅲ</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1600" b="0" i="0" u="none" strike="noStrike" dirty="0" smtClean="0">
                          <a:solidFill>
                            <a:srgbClr val="000000"/>
                          </a:solidFill>
                          <a:effectLst/>
                          <a:latin typeface="+mn-ea"/>
                          <a:ea typeface="+mn-ea"/>
                        </a:rPr>
                        <a:t>直ちに解決すべき、又は重大なリスクがある。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1600" b="0" i="0" u="none" strike="noStrike" dirty="0" smtClean="0">
                          <a:solidFill>
                            <a:srgbClr val="000000"/>
                          </a:solidFill>
                          <a:effectLst/>
                          <a:latin typeface="+mn-ea"/>
                          <a:ea typeface="+mn-ea"/>
                        </a:rPr>
                        <a:t>措置を講ずるまで生産を開始してはならない。十分な経営資源（費用と労力）を投入する必要がある。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3559">
                <a:tc>
                  <a:txBody>
                    <a:bodyPr/>
                    <a:lstStyle/>
                    <a:p>
                      <a:pPr marL="36000" marR="0" indent="0" algn="ctr" defTabSz="4572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ea"/>
                          <a:ea typeface="+mn-ea"/>
                        </a:rPr>
                        <a:t>Ⅱ</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1600" b="0" i="0" u="none" strike="noStrike" dirty="0" smtClean="0">
                          <a:solidFill>
                            <a:srgbClr val="000000"/>
                          </a:solidFill>
                          <a:effectLst/>
                          <a:latin typeface="+mn-ea"/>
                          <a:ea typeface="+mn-ea"/>
                        </a:rPr>
                        <a:t>速やかにリスク低減措置を講ずる必要のあるリスクがある。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1600" b="0" i="0" u="none" strike="noStrike" dirty="0" smtClean="0">
                          <a:solidFill>
                            <a:srgbClr val="000000"/>
                          </a:solidFill>
                          <a:effectLst/>
                          <a:latin typeface="+mn-ea"/>
                          <a:ea typeface="+mn-ea"/>
                        </a:rPr>
                        <a:t>措置を講ずるまで生産を開始しないことが望ましい。優先的に経営資源</a:t>
                      </a:r>
                      <a:r>
                        <a:rPr lang="en-US" altLang="ja-JP" sz="1600" b="0" i="0" u="none" strike="noStrike" dirty="0" smtClean="0">
                          <a:solidFill>
                            <a:srgbClr val="000000"/>
                          </a:solidFill>
                          <a:effectLst/>
                          <a:latin typeface="+mn-ea"/>
                          <a:ea typeface="+mn-ea"/>
                        </a:rPr>
                        <a:t>(</a:t>
                      </a:r>
                      <a:r>
                        <a:rPr lang="ja-JP" altLang="en-US" sz="1600" b="0" i="0" u="none" strike="noStrike" dirty="0" smtClean="0">
                          <a:solidFill>
                            <a:srgbClr val="000000"/>
                          </a:solidFill>
                          <a:effectLst/>
                          <a:latin typeface="+mn-ea"/>
                          <a:ea typeface="+mn-ea"/>
                        </a:rPr>
                        <a:t>費用と労力）を投入する必要がある。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3559">
                <a:tc>
                  <a:txBody>
                    <a:bodyPr/>
                    <a:lstStyle/>
                    <a:p>
                      <a:pPr marL="36000" marR="0" indent="0" algn="ctr" defTabSz="457200" rtl="0" eaLnBrk="1" fontAlgn="ctr"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n-ea"/>
                          <a:ea typeface="+mn-ea"/>
                        </a:rPr>
                        <a:t>Ⅰ</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1600" b="0" i="0" u="none" strike="noStrike" dirty="0" smtClean="0">
                          <a:solidFill>
                            <a:srgbClr val="000000"/>
                          </a:solidFill>
                          <a:effectLst/>
                          <a:latin typeface="+mn-ea"/>
                          <a:ea typeface="+mn-ea"/>
                        </a:rPr>
                        <a:t>必要に応じてリスク低減措置を実施すべきリスクがある。</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1600" b="0" i="0" u="none" strike="noStrike" dirty="0" smtClean="0">
                          <a:solidFill>
                            <a:srgbClr val="000000"/>
                          </a:solidFill>
                          <a:effectLst/>
                          <a:latin typeface="+mn-ea"/>
                          <a:ea typeface="+mn-ea"/>
                        </a:rPr>
                        <a:t>必要に応じてリスク低減措置を実施する。</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タイトル 1"/>
          <p:cNvSpPr txBox="1">
            <a:spLocks/>
          </p:cNvSpPr>
          <p:nvPr/>
        </p:nvSpPr>
        <p:spPr>
          <a:xfrm>
            <a:off x="2235593" y="3553617"/>
            <a:ext cx="4747830" cy="50722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smtClean="0"/>
              <a:t>（ｄ）リスクレベルの説明</a:t>
            </a:r>
            <a:endParaRPr lang="ja-JP" altLang="en-US" sz="2400" dirty="0"/>
          </a:p>
        </p:txBody>
      </p:sp>
    </p:spTree>
    <p:extLst>
      <p:ext uri="{BB962C8B-B14F-4D97-AF65-F5344CB8AC3E}">
        <p14:creationId xmlns:p14="http://schemas.microsoft.com/office/powerpoint/2010/main" val="3348753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52551" y="624110"/>
            <a:ext cx="7181850" cy="785590"/>
          </a:xfrm>
        </p:spPr>
        <p:txBody>
          <a:bodyPr>
            <a:normAutofit/>
          </a:bodyPr>
          <a:lstStyle/>
          <a:p>
            <a:r>
              <a:rPr kumimoji="1" lang="en-US" altLang="ja-JP" dirty="0" smtClean="0"/>
              <a:t>【</a:t>
            </a:r>
            <a:r>
              <a:rPr kumimoji="1" lang="ja-JP" altLang="en-US" dirty="0" smtClean="0"/>
              <a:t>対象とした操作</a:t>
            </a:r>
            <a:r>
              <a:rPr lang="en-US" altLang="ja-JP" dirty="0" smtClean="0"/>
              <a:t>】</a:t>
            </a:r>
            <a:endParaRPr kumimoji="1" lang="ja-JP" altLang="en-US" dirty="0"/>
          </a:p>
        </p:txBody>
      </p:sp>
      <p:sp>
        <p:nvSpPr>
          <p:cNvPr id="3" name="コンテンツ プレースホルダー 2"/>
          <p:cNvSpPr>
            <a:spLocks noGrp="1"/>
          </p:cNvSpPr>
          <p:nvPr>
            <p:ph idx="1"/>
          </p:nvPr>
        </p:nvSpPr>
        <p:spPr>
          <a:xfrm>
            <a:off x="810705" y="1485900"/>
            <a:ext cx="7723696" cy="1276350"/>
          </a:xfrm>
        </p:spPr>
        <p:txBody>
          <a:bodyPr/>
          <a:lstStyle/>
          <a:p>
            <a:r>
              <a:rPr lang="ja-JP" altLang="ja-JP" sz="2400" dirty="0" smtClean="0"/>
              <a:t>今</a:t>
            </a:r>
            <a:r>
              <a:rPr lang="ja-JP" altLang="en-US" sz="2400" dirty="0" smtClean="0"/>
              <a:t>、</a:t>
            </a:r>
            <a:r>
              <a:rPr lang="ja-JP" altLang="ja-JP" sz="2400" dirty="0" smtClean="0"/>
              <a:t>示した</a:t>
            </a:r>
            <a:r>
              <a:rPr lang="ja-JP" altLang="ja-JP" sz="2400" dirty="0"/>
              <a:t>工程の中から、２．操作（仕込み・混合・払い出し）の最初の</a:t>
            </a:r>
            <a:r>
              <a:rPr lang="ja-JP" altLang="ja-JP" sz="2400" dirty="0" smtClean="0"/>
              <a:t>作業</a:t>
            </a:r>
            <a:r>
              <a:rPr lang="ja-JP" altLang="en-US" sz="2400" dirty="0" smtClean="0"/>
              <a:t>「</a:t>
            </a:r>
            <a:r>
              <a:rPr lang="ja-JP" altLang="en-US" sz="2400" b="1" dirty="0" smtClean="0">
                <a:solidFill>
                  <a:srgbClr val="FF0000"/>
                </a:solidFill>
                <a:latin typeface="+mn-ea"/>
              </a:rPr>
              <a:t>①主原料投入</a:t>
            </a:r>
            <a:r>
              <a:rPr lang="ja-JP" altLang="en-US" sz="2400" dirty="0" smtClean="0"/>
              <a:t>」</a:t>
            </a:r>
            <a:r>
              <a:rPr lang="ja-JP" altLang="ja-JP" sz="2400" dirty="0" smtClean="0"/>
              <a:t>に</a:t>
            </a:r>
            <a:r>
              <a:rPr lang="ja-JP" altLang="ja-JP" sz="2400" dirty="0"/>
              <a:t>ついてのリスクアセスメントをしてみましょう</a:t>
            </a:r>
            <a:r>
              <a:rPr lang="ja-JP" altLang="ja-JP" sz="2400" dirty="0" smtClean="0"/>
              <a:t>。</a:t>
            </a:r>
            <a:endParaRPr lang="ja-JP" altLang="en-US" dirty="0"/>
          </a:p>
        </p:txBody>
      </p:sp>
      <p:sp>
        <p:nvSpPr>
          <p:cNvPr id="4" name="コンテンツ プレースホルダー 2"/>
          <p:cNvSpPr txBox="1">
            <a:spLocks/>
          </p:cNvSpPr>
          <p:nvPr/>
        </p:nvSpPr>
        <p:spPr>
          <a:xfrm>
            <a:off x="1352551" y="2938462"/>
            <a:ext cx="3818445" cy="3790950"/>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800" dirty="0" smtClean="0"/>
              <a:t>１．準備</a:t>
            </a:r>
          </a:p>
          <a:p>
            <a:pPr marL="400050" lvl="1" indent="0">
              <a:buNone/>
            </a:pPr>
            <a:r>
              <a:rPr lang="ja-JP" altLang="en-US" sz="2600" dirty="0" smtClean="0"/>
              <a:t>①</a:t>
            </a:r>
            <a:r>
              <a:rPr lang="en-US" altLang="ja-JP" sz="2600" dirty="0" smtClean="0"/>
              <a:t>T100</a:t>
            </a:r>
            <a:r>
              <a:rPr lang="ja-JP" altLang="en-US" sz="2600" dirty="0" smtClean="0"/>
              <a:t>の内部確認</a:t>
            </a:r>
          </a:p>
          <a:p>
            <a:pPr marL="400050" lvl="1" indent="0">
              <a:buNone/>
            </a:pPr>
            <a:r>
              <a:rPr lang="ja-JP" altLang="en-US" sz="2600" dirty="0" smtClean="0"/>
              <a:t>②窒素置換</a:t>
            </a:r>
          </a:p>
          <a:p>
            <a:pPr marL="432000" indent="-457200">
              <a:buNone/>
            </a:pPr>
            <a:r>
              <a:rPr lang="ja-JP" altLang="en-US" sz="2800" dirty="0" smtClean="0"/>
              <a:t>２．操作（仕込み・混合・払い出し）</a:t>
            </a:r>
          </a:p>
          <a:p>
            <a:pPr marL="400050" lvl="1" indent="0">
              <a:buNone/>
            </a:pPr>
            <a:r>
              <a:rPr lang="ja-JP" altLang="en-US" sz="2600" dirty="0" smtClean="0"/>
              <a:t>①主原料投入</a:t>
            </a:r>
          </a:p>
          <a:p>
            <a:pPr marL="400050" lvl="1" indent="0">
              <a:buNone/>
            </a:pPr>
            <a:r>
              <a:rPr lang="ja-JP" altLang="en-US" sz="2600" dirty="0" smtClean="0"/>
              <a:t>②副原料投入</a:t>
            </a:r>
          </a:p>
          <a:p>
            <a:pPr marL="400050" lvl="1" indent="0">
              <a:buNone/>
            </a:pPr>
            <a:r>
              <a:rPr lang="ja-JP" altLang="en-US" sz="2600" dirty="0" smtClean="0"/>
              <a:t>③窒素置換</a:t>
            </a:r>
          </a:p>
        </p:txBody>
      </p:sp>
      <p:sp>
        <p:nvSpPr>
          <p:cNvPr id="5" name="コンテンツ プレースホルダー 2"/>
          <p:cNvSpPr txBox="1">
            <a:spLocks/>
          </p:cNvSpPr>
          <p:nvPr/>
        </p:nvSpPr>
        <p:spPr>
          <a:xfrm>
            <a:off x="4977381" y="2938462"/>
            <a:ext cx="4018127" cy="2905125"/>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400050" lvl="2" indent="0">
              <a:buNone/>
            </a:pPr>
            <a:r>
              <a:rPr lang="ja-JP" altLang="en-US" sz="2400" dirty="0" smtClean="0"/>
              <a:t>④混合</a:t>
            </a:r>
          </a:p>
          <a:p>
            <a:pPr marL="400050" lvl="2" indent="0">
              <a:buNone/>
            </a:pPr>
            <a:r>
              <a:rPr lang="ja-JP" altLang="en-US" sz="2400" dirty="0" smtClean="0"/>
              <a:t>⑤払い出し</a:t>
            </a:r>
            <a:endParaRPr lang="ja-JP" altLang="en-US" sz="2400" dirty="0"/>
          </a:p>
          <a:p>
            <a:pPr marL="0" indent="0">
              <a:buNone/>
            </a:pPr>
            <a:r>
              <a:rPr lang="ja-JP" altLang="en-US" sz="3000" dirty="0" smtClean="0"/>
              <a:t>３．掃除</a:t>
            </a:r>
          </a:p>
          <a:p>
            <a:pPr marL="400050" lvl="1" indent="0">
              <a:buNone/>
            </a:pPr>
            <a:r>
              <a:rPr lang="ja-JP" altLang="en-US" sz="2600" dirty="0" smtClean="0"/>
              <a:t>①窒素と空気で槽内掃除</a:t>
            </a:r>
          </a:p>
          <a:p>
            <a:pPr marL="792000" lvl="1" indent="-396000">
              <a:buNone/>
            </a:pPr>
            <a:r>
              <a:rPr lang="ja-JP" altLang="en-US" sz="2600" dirty="0" smtClean="0"/>
              <a:t>②マンホールを開け温水洗浄</a:t>
            </a:r>
          </a:p>
          <a:p>
            <a:pPr marL="400050" lvl="1" indent="0">
              <a:buNone/>
            </a:pPr>
            <a:r>
              <a:rPr lang="ja-JP" altLang="en-US" sz="2600" dirty="0" smtClean="0"/>
              <a:t>③掃除エアーで空気洗浄</a:t>
            </a:r>
          </a:p>
          <a:p>
            <a:endParaRPr lang="ja-JP" altLang="en-US" dirty="0"/>
          </a:p>
        </p:txBody>
      </p:sp>
      <p:sp>
        <p:nvSpPr>
          <p:cNvPr id="6" name="テキスト ボックス 5"/>
          <p:cNvSpPr txBox="1"/>
          <p:nvPr/>
        </p:nvSpPr>
        <p:spPr>
          <a:xfrm>
            <a:off x="1755109" y="5150497"/>
            <a:ext cx="2031325" cy="461665"/>
          </a:xfrm>
          <a:prstGeom prst="rect">
            <a:avLst/>
          </a:prstGeom>
          <a:noFill/>
          <a:ln w="19050">
            <a:solidFill>
              <a:srgbClr val="FF0000"/>
            </a:solidFill>
          </a:ln>
        </p:spPr>
        <p:txBody>
          <a:bodyPr wrap="none" rtlCol="0">
            <a:spAutoFit/>
          </a:bodyPr>
          <a:lstStyle/>
          <a:p>
            <a:r>
              <a:rPr kumimoji="1" lang="ja-JP" altLang="en-US" sz="2400" b="1" dirty="0" smtClean="0">
                <a:solidFill>
                  <a:srgbClr val="FF0000"/>
                </a:solidFill>
              </a:rPr>
              <a:t>①主原料投入</a:t>
            </a:r>
            <a:endParaRPr kumimoji="1" lang="ja-JP" altLang="en-US" b="1" dirty="0">
              <a:solidFill>
                <a:srgbClr val="FF0000"/>
              </a:solidFill>
            </a:endParaRPr>
          </a:p>
        </p:txBody>
      </p:sp>
    </p:spTree>
    <p:extLst>
      <p:ext uri="{BB962C8B-B14F-4D97-AF65-F5344CB8AC3E}">
        <p14:creationId xmlns:p14="http://schemas.microsoft.com/office/powerpoint/2010/main" val="2974145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wipe(left)">
                                      <p:cBhvr>
                                        <p:cTn id="15" dur="500"/>
                                        <p:tgtEl>
                                          <p:spTgt spid="4">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wipe(left)">
                                      <p:cBhvr>
                                        <p:cTn id="18" dur="500"/>
                                        <p:tgtEl>
                                          <p:spTgt spid="4">
                                            <p:txEl>
                                              <p:pRg st="2" end="2"/>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wipe(left)">
                                      <p:cBhvr>
                                        <p:cTn id="21" dur="500"/>
                                        <p:tgtEl>
                                          <p:spTgt spid="4">
                                            <p:txEl>
                                              <p:pRg st="3" end="3"/>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wipe(left)">
                                      <p:cBhvr>
                                        <p:cTn id="24" dur="500"/>
                                        <p:tgtEl>
                                          <p:spTgt spid="4">
                                            <p:txEl>
                                              <p:pRg st="4" end="4"/>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wipe(left)">
                                      <p:cBhvr>
                                        <p:cTn id="27" dur="500"/>
                                        <p:tgtEl>
                                          <p:spTgt spid="4">
                                            <p:txEl>
                                              <p:pRg st="5" end="5"/>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wipe(left)">
                                      <p:cBhvr>
                                        <p:cTn id="30" dur="500"/>
                                        <p:tgtEl>
                                          <p:spTgt spid="4">
                                            <p:txEl>
                                              <p:pRg st="6" end="6"/>
                                            </p:txEl>
                                          </p:spTgt>
                                        </p:tgtEl>
                                      </p:cBhvr>
                                    </p:animEffect>
                                  </p:childTnLst>
                                </p:cTn>
                              </p:par>
                            </p:childTnLst>
                          </p:cTn>
                        </p:par>
                        <p:par>
                          <p:cTn id="31" fill="hold">
                            <p:stCondLst>
                              <p:cond delay="500"/>
                            </p:stCondLst>
                            <p:childTnLst>
                              <p:par>
                                <p:cTn id="32" presetID="22" presetClass="entr" presetSubtype="8" fill="hold" grpId="0" nodeType="after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wipe(left)">
                                      <p:cBhvr>
                                        <p:cTn id="34" dur="500"/>
                                        <p:tgtEl>
                                          <p:spTgt spid="5"/>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hidden"/>
                                      </p:to>
                                    </p:set>
                                  </p:childTnLst>
                                </p:cTn>
                              </p:par>
                              <p:par>
                                <p:cTn id="39" presetID="45" presetClass="entr" presetSubtype="0"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fade">
                                      <p:cBhvr>
                                        <p:cTn id="41" dur="2000"/>
                                        <p:tgtEl>
                                          <p:spTgt spid="6"/>
                                        </p:tgtEl>
                                      </p:cBhvr>
                                    </p:animEffect>
                                    <p:anim calcmode="lin" valueType="num">
                                      <p:cBhvr>
                                        <p:cTn id="42" dur="2000" fill="hold"/>
                                        <p:tgtEl>
                                          <p:spTgt spid="6"/>
                                        </p:tgtEl>
                                        <p:attrNameLst>
                                          <p:attrName>ppt_w</p:attrName>
                                        </p:attrNameLst>
                                      </p:cBhvr>
                                      <p:tavLst>
                                        <p:tav tm="0" fmla="#ppt_w*sin(2.5*pi*$)">
                                          <p:val>
                                            <p:fltVal val="0"/>
                                          </p:val>
                                        </p:tav>
                                        <p:tav tm="100000">
                                          <p:val>
                                            <p:fltVal val="1"/>
                                          </p:val>
                                        </p:tav>
                                      </p:tavLst>
                                    </p:anim>
                                    <p:anim calcmode="lin" valueType="num">
                                      <p:cBhvr>
                                        <p:cTn id="43"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build="allAtOnce"/>
      <p:bldP spid="5" grpId="0"/>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45201" y="624110"/>
            <a:ext cx="6589199" cy="640445"/>
          </a:xfrm>
        </p:spPr>
        <p:txBody>
          <a:bodyPr/>
          <a:lstStyle/>
          <a:p>
            <a:r>
              <a:rPr kumimoji="1" lang="ja-JP" altLang="en-US" dirty="0" smtClean="0"/>
              <a:t>この工程の実際の操作は</a:t>
            </a:r>
            <a:endParaRPr kumimoji="1" lang="ja-JP" altLang="en-US" dirty="0"/>
          </a:p>
        </p:txBody>
      </p:sp>
      <p:pic>
        <p:nvPicPr>
          <p:cNvPr id="4" name="コンテンツ プレースホルダー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07124" y="1386400"/>
            <a:ext cx="6953242" cy="5199610"/>
          </a:xfrm>
          <a:prstGeom prst="rect">
            <a:avLst/>
          </a:prstGeom>
          <a:noFill/>
          <a:ln>
            <a:noFill/>
          </a:ln>
        </p:spPr>
      </p:pic>
      <p:sp>
        <p:nvSpPr>
          <p:cNvPr id="3" name="テキスト ボックス 2"/>
          <p:cNvSpPr txBox="1"/>
          <p:nvPr/>
        </p:nvSpPr>
        <p:spPr>
          <a:xfrm>
            <a:off x="220298" y="4025179"/>
            <a:ext cx="2948186" cy="1015663"/>
          </a:xfrm>
          <a:prstGeom prst="rect">
            <a:avLst/>
          </a:prstGeom>
          <a:solidFill>
            <a:schemeClr val="accent1">
              <a:lumMod val="20000"/>
              <a:lumOff val="80000"/>
            </a:schemeClr>
          </a:solidFill>
          <a:ln w="19050">
            <a:solidFill>
              <a:schemeClr val="tx1"/>
            </a:solidFill>
          </a:ln>
        </p:spPr>
        <p:txBody>
          <a:bodyPr wrap="square" rtlCol="0">
            <a:spAutoFit/>
          </a:bodyPr>
          <a:lstStyle/>
          <a:p>
            <a:pPr algn="ctr"/>
            <a:r>
              <a:rPr lang="ja-JP" altLang="en-US" sz="2000" dirty="0" smtClean="0"/>
              <a:t>全排出バルブ</a:t>
            </a:r>
            <a:endParaRPr lang="en-US" altLang="ja-JP" sz="2000" dirty="0" smtClean="0"/>
          </a:p>
          <a:p>
            <a:pPr algn="ctr"/>
            <a:r>
              <a:rPr lang="en-US" altLang="ja-JP" sz="2000" dirty="0" smtClean="0"/>
              <a:t>V110</a:t>
            </a:r>
            <a:r>
              <a:rPr lang="ja-JP" altLang="en-US" sz="2000" dirty="0" err="1" smtClean="0"/>
              <a:t>、</a:t>
            </a:r>
            <a:r>
              <a:rPr lang="en-US" altLang="ja-JP" sz="2000" dirty="0" smtClean="0"/>
              <a:t>V112</a:t>
            </a:r>
            <a:r>
              <a:rPr lang="ja-JP" altLang="en-US" sz="2000" dirty="0" err="1" smtClean="0"/>
              <a:t>、</a:t>
            </a:r>
            <a:r>
              <a:rPr lang="en-US" altLang="ja-JP" sz="2000" dirty="0" smtClean="0"/>
              <a:t>V113</a:t>
            </a:r>
            <a:r>
              <a:rPr lang="ja-JP" altLang="en-US" sz="2000" dirty="0" err="1" smtClean="0"/>
              <a:t>、</a:t>
            </a:r>
            <a:r>
              <a:rPr lang="en-US" altLang="ja-JP" sz="2000" dirty="0" smtClean="0"/>
              <a:t>V114</a:t>
            </a:r>
            <a:r>
              <a:rPr lang="ja-JP" altLang="en-US" sz="2000" dirty="0" err="1" smtClean="0"/>
              <a:t>を閉</a:t>
            </a:r>
            <a:r>
              <a:rPr lang="ja-JP" altLang="en-US" sz="2000" dirty="0" err="1"/>
              <a:t>と</a:t>
            </a:r>
            <a:r>
              <a:rPr lang="ja-JP" altLang="en-US" sz="2000" dirty="0" smtClean="0"/>
              <a:t>する</a:t>
            </a:r>
            <a:endParaRPr kumimoji="1" lang="ja-JP" altLang="en-US" sz="1600" dirty="0"/>
          </a:p>
        </p:txBody>
      </p:sp>
      <p:sp>
        <p:nvSpPr>
          <p:cNvPr id="6" name="正方形/長方形 5"/>
          <p:cNvSpPr/>
          <p:nvPr/>
        </p:nvSpPr>
        <p:spPr>
          <a:xfrm>
            <a:off x="4381500" y="4552950"/>
            <a:ext cx="371475" cy="37147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4214813" y="5622934"/>
            <a:ext cx="367980" cy="32278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4552950" y="4982642"/>
            <a:ext cx="306068" cy="37040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219239" y="5167260"/>
            <a:ext cx="2948186" cy="707886"/>
          </a:xfrm>
          <a:prstGeom prst="rect">
            <a:avLst/>
          </a:prstGeom>
          <a:solidFill>
            <a:schemeClr val="accent1">
              <a:lumMod val="20000"/>
              <a:lumOff val="80000"/>
            </a:schemeClr>
          </a:solidFill>
          <a:ln w="19050">
            <a:solidFill>
              <a:schemeClr val="tx1"/>
            </a:solidFill>
          </a:ln>
        </p:spPr>
        <p:txBody>
          <a:bodyPr wrap="square" rtlCol="0">
            <a:spAutoFit/>
          </a:bodyPr>
          <a:lstStyle/>
          <a:p>
            <a:pPr algn="ctr"/>
            <a:r>
              <a:rPr lang="en-US" altLang="ja-JP" sz="2000" dirty="0" smtClean="0"/>
              <a:t>V100</a:t>
            </a:r>
            <a:r>
              <a:rPr lang="ja-JP" altLang="en-US" sz="2000" dirty="0" err="1" smtClean="0"/>
              <a:t>、</a:t>
            </a:r>
            <a:r>
              <a:rPr lang="en-US" altLang="ja-JP" sz="2000" dirty="0" smtClean="0"/>
              <a:t>V111</a:t>
            </a:r>
            <a:r>
              <a:rPr lang="ja-JP" altLang="en-US" sz="2000" dirty="0" err="1" smtClean="0"/>
              <a:t>、</a:t>
            </a:r>
            <a:r>
              <a:rPr lang="en-US" altLang="ja-JP" sz="2000" dirty="0" smtClean="0"/>
              <a:t>V115</a:t>
            </a:r>
            <a:endParaRPr lang="en-US" altLang="ja-JP" sz="2000" dirty="0"/>
          </a:p>
          <a:p>
            <a:pPr algn="ctr"/>
            <a:r>
              <a:rPr lang="ja-JP" altLang="en-US" sz="2000" dirty="0" smtClean="0"/>
              <a:t>の常時開を確認</a:t>
            </a:r>
            <a:endParaRPr kumimoji="1" lang="ja-JP" altLang="en-US" sz="1600" dirty="0"/>
          </a:p>
        </p:txBody>
      </p:sp>
      <p:sp>
        <p:nvSpPr>
          <p:cNvPr id="15" name="正方形/長方形 14"/>
          <p:cNvSpPr/>
          <p:nvPr/>
        </p:nvSpPr>
        <p:spPr>
          <a:xfrm>
            <a:off x="2659852" y="1828800"/>
            <a:ext cx="302423" cy="345734"/>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4859018" y="5412317"/>
            <a:ext cx="358452" cy="371475"/>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4879117" y="5040842"/>
            <a:ext cx="338352" cy="371475"/>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6080139" y="4025179"/>
            <a:ext cx="2948186" cy="1015663"/>
          </a:xfrm>
          <a:prstGeom prst="rect">
            <a:avLst/>
          </a:prstGeom>
          <a:solidFill>
            <a:schemeClr val="accent1">
              <a:lumMod val="20000"/>
              <a:lumOff val="80000"/>
            </a:schemeClr>
          </a:solidFill>
          <a:ln w="19050">
            <a:solidFill>
              <a:schemeClr val="tx1"/>
            </a:solidFill>
          </a:ln>
        </p:spPr>
        <p:txBody>
          <a:bodyPr wrap="square" rtlCol="0">
            <a:spAutoFit/>
          </a:bodyPr>
          <a:lstStyle/>
          <a:p>
            <a:pPr algn="ctr"/>
            <a:r>
              <a:rPr lang="ja-JP" altLang="en-US" sz="2000" dirty="0" smtClean="0"/>
              <a:t>空気ライン</a:t>
            </a:r>
            <a:r>
              <a:rPr lang="en-US" altLang="ja-JP" sz="2000" dirty="0" smtClean="0"/>
              <a:t>V109</a:t>
            </a:r>
            <a:r>
              <a:rPr lang="ja-JP" altLang="en-US" sz="2000" dirty="0" err="1" smtClean="0"/>
              <a:t>を閉</a:t>
            </a:r>
            <a:endParaRPr lang="en-US" altLang="ja-JP" sz="2000" dirty="0"/>
          </a:p>
          <a:p>
            <a:pPr algn="ctr"/>
            <a:r>
              <a:rPr lang="en-US" altLang="ja-JP" sz="2000" dirty="0" smtClean="0"/>
              <a:t>V105</a:t>
            </a:r>
            <a:r>
              <a:rPr lang="ja-JP" altLang="en-US" sz="2000" dirty="0" err="1" smtClean="0"/>
              <a:t>、</a:t>
            </a:r>
            <a:r>
              <a:rPr lang="en-US" altLang="ja-JP" sz="2000" dirty="0" smtClean="0"/>
              <a:t>V106</a:t>
            </a:r>
            <a:r>
              <a:rPr lang="ja-JP" altLang="en-US" sz="2000" dirty="0" err="1" smtClean="0"/>
              <a:t>の閉を</a:t>
            </a:r>
            <a:r>
              <a:rPr lang="ja-JP" altLang="en-US" sz="2000" dirty="0" smtClean="0"/>
              <a:t>確認</a:t>
            </a:r>
          </a:p>
          <a:p>
            <a:pPr algn="ctr"/>
            <a:r>
              <a:rPr kumimoji="1" lang="en-US" altLang="ja-JP" sz="2000" dirty="0" smtClean="0"/>
              <a:t>V105</a:t>
            </a:r>
            <a:r>
              <a:rPr kumimoji="1" lang="ja-JP" altLang="en-US" sz="2000" dirty="0" smtClean="0"/>
              <a:t>は</a:t>
            </a:r>
            <a:r>
              <a:rPr kumimoji="1" lang="en-US" altLang="ja-JP" sz="2000" dirty="0" smtClean="0"/>
              <a:t>PS105 OFF</a:t>
            </a:r>
            <a:r>
              <a:rPr kumimoji="1" lang="ja-JP" altLang="en-US" sz="2000" dirty="0" err="1" smtClean="0"/>
              <a:t>で閉</a:t>
            </a:r>
            <a:endParaRPr kumimoji="1" lang="ja-JP" altLang="en-US" sz="1600" dirty="0"/>
          </a:p>
        </p:txBody>
      </p:sp>
      <p:sp>
        <p:nvSpPr>
          <p:cNvPr id="19" name="正方形/長方形 18"/>
          <p:cNvSpPr/>
          <p:nvPr/>
        </p:nvSpPr>
        <p:spPr>
          <a:xfrm>
            <a:off x="3962400" y="3343275"/>
            <a:ext cx="252412" cy="32278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3267073" y="3028949"/>
            <a:ext cx="333377" cy="31432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8" name="グループ化 27"/>
          <p:cNvGrpSpPr/>
          <p:nvPr/>
        </p:nvGrpSpPr>
        <p:grpSpPr>
          <a:xfrm>
            <a:off x="2252662" y="2678741"/>
            <a:ext cx="1185863" cy="512134"/>
            <a:chOff x="2252662" y="2678741"/>
            <a:chExt cx="1185863" cy="512134"/>
          </a:xfrm>
        </p:grpSpPr>
        <p:sp>
          <p:nvSpPr>
            <p:cNvPr id="9" name="円/楕円 8"/>
            <p:cNvSpPr/>
            <p:nvPr/>
          </p:nvSpPr>
          <p:spPr>
            <a:xfrm>
              <a:off x="2252662" y="2783685"/>
              <a:ext cx="407190" cy="40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flipV="1">
              <a:off x="3429000" y="2696683"/>
              <a:ext cx="0" cy="40846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2465782" y="2678741"/>
              <a:ext cx="97274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flipV="1">
              <a:off x="2436014" y="2701186"/>
              <a:ext cx="0" cy="8249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9" name="正方形/長方形 28"/>
          <p:cNvSpPr/>
          <p:nvPr/>
        </p:nvSpPr>
        <p:spPr>
          <a:xfrm>
            <a:off x="4563107" y="5411267"/>
            <a:ext cx="306068" cy="37040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795711" y="3106749"/>
            <a:ext cx="333377" cy="31432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6079277" y="5119955"/>
            <a:ext cx="2948186" cy="1323439"/>
          </a:xfrm>
          <a:prstGeom prst="rect">
            <a:avLst/>
          </a:prstGeom>
          <a:solidFill>
            <a:schemeClr val="accent1">
              <a:lumMod val="20000"/>
              <a:lumOff val="80000"/>
            </a:schemeClr>
          </a:solidFill>
          <a:ln w="19050">
            <a:solidFill>
              <a:schemeClr val="tx1"/>
            </a:solidFill>
          </a:ln>
        </p:spPr>
        <p:txBody>
          <a:bodyPr wrap="square" rtlCol="0">
            <a:spAutoFit/>
          </a:bodyPr>
          <a:lstStyle/>
          <a:p>
            <a:pPr algn="ctr"/>
            <a:r>
              <a:rPr lang="ja-JP" altLang="en-US" sz="2000" dirty="0" smtClean="0"/>
              <a:t>①主原料投入：上流にて加圧槽経由する。</a:t>
            </a:r>
            <a:r>
              <a:rPr lang="en-US" altLang="ja-JP" sz="2000" dirty="0" smtClean="0"/>
              <a:t>V100</a:t>
            </a:r>
            <a:r>
              <a:rPr lang="ja-JP" altLang="en-US" sz="2000" dirty="0" smtClean="0"/>
              <a:t>は常時開、</a:t>
            </a:r>
            <a:r>
              <a:rPr lang="en-US" altLang="ja-JP" sz="2000" dirty="0" smtClean="0"/>
              <a:t>V103</a:t>
            </a:r>
            <a:r>
              <a:rPr lang="ja-JP" altLang="en-US" sz="2000" dirty="0" smtClean="0"/>
              <a:t>は</a:t>
            </a:r>
            <a:r>
              <a:rPr lang="en-US" altLang="ja-JP" sz="2000" dirty="0" smtClean="0"/>
              <a:t>50%</a:t>
            </a:r>
            <a:r>
              <a:rPr lang="ja-JP" altLang="en-US" sz="2000" dirty="0" smtClean="0"/>
              <a:t>開</a:t>
            </a:r>
            <a:endParaRPr kumimoji="1" lang="ja-JP" altLang="en-US" sz="1600" dirty="0"/>
          </a:p>
        </p:txBody>
      </p:sp>
      <p:sp>
        <p:nvSpPr>
          <p:cNvPr id="34" name="テキスト ボックス 33"/>
          <p:cNvSpPr txBox="1"/>
          <p:nvPr/>
        </p:nvSpPr>
        <p:spPr>
          <a:xfrm>
            <a:off x="683002" y="1458224"/>
            <a:ext cx="1569660" cy="369332"/>
          </a:xfrm>
          <a:prstGeom prst="rect">
            <a:avLst/>
          </a:prstGeom>
          <a:solidFill>
            <a:schemeClr val="bg1"/>
          </a:solidFill>
          <a:ln w="28575">
            <a:solidFill>
              <a:srgbClr val="0070C0"/>
            </a:solidFill>
          </a:ln>
        </p:spPr>
        <p:txBody>
          <a:bodyPr wrap="none" rtlCol="0">
            <a:spAutoFit/>
          </a:bodyPr>
          <a:lstStyle/>
          <a:p>
            <a:r>
              <a:rPr kumimoji="1" lang="ja-JP" altLang="en-US" dirty="0" smtClean="0"/>
              <a:t>上流にて加圧</a:t>
            </a:r>
            <a:endParaRPr kumimoji="1" lang="ja-JP" altLang="en-US" dirty="0"/>
          </a:p>
        </p:txBody>
      </p:sp>
      <p:sp>
        <p:nvSpPr>
          <p:cNvPr id="35" name="正方形/長方形 34"/>
          <p:cNvSpPr/>
          <p:nvPr/>
        </p:nvSpPr>
        <p:spPr>
          <a:xfrm>
            <a:off x="6298402" y="1812668"/>
            <a:ext cx="302423" cy="345734"/>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線吹き出し 1 (枠付き) 37"/>
          <p:cNvSpPr/>
          <p:nvPr/>
        </p:nvSpPr>
        <p:spPr>
          <a:xfrm>
            <a:off x="7153275" y="1303298"/>
            <a:ext cx="959491" cy="378335"/>
          </a:xfrm>
          <a:prstGeom prst="borderCallout1">
            <a:avLst>
              <a:gd name="adj1" fmla="val 51479"/>
              <a:gd name="adj2" fmla="val -1291"/>
              <a:gd name="adj3" fmla="val 132641"/>
              <a:gd name="adj4" fmla="val -55234"/>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ln w="0"/>
                <a:solidFill>
                  <a:schemeClr val="tx1"/>
                </a:solidFill>
              </a:rPr>
              <a:t>50%</a:t>
            </a:r>
            <a:r>
              <a:rPr kumimoji="1" lang="ja-JP" altLang="en-US" dirty="0" smtClean="0">
                <a:ln w="0"/>
                <a:solidFill>
                  <a:schemeClr val="tx1"/>
                </a:solidFill>
              </a:rPr>
              <a:t>開</a:t>
            </a:r>
            <a:endParaRPr kumimoji="1" lang="ja-JP" altLang="en-US" dirty="0"/>
          </a:p>
        </p:txBody>
      </p:sp>
    </p:spTree>
    <p:extLst>
      <p:ext uri="{BB962C8B-B14F-4D97-AF65-F5344CB8AC3E}">
        <p14:creationId xmlns:p14="http://schemas.microsoft.com/office/powerpoint/2010/main" val="3154917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fade">
                                      <p:cBhvr>
                                        <p:cTn id="21" dur="500"/>
                                        <p:tgtEl>
                                          <p:spTgt spid="2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12"/>
                                        </p:tgtEl>
                                      </p:cBhvr>
                                    </p:animEffect>
                                    <p:set>
                                      <p:cBhvr>
                                        <p:cTn id="26" dur="1" fill="hold">
                                          <p:stCondLst>
                                            <p:cond delay="499"/>
                                          </p:stCondLst>
                                        </p:cTn>
                                        <p:tgtEl>
                                          <p:spTgt spid="12"/>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13"/>
                                        </p:tgtEl>
                                      </p:cBhvr>
                                    </p:animEffect>
                                    <p:set>
                                      <p:cBhvr>
                                        <p:cTn id="29" dur="1" fill="hold">
                                          <p:stCondLst>
                                            <p:cond delay="499"/>
                                          </p:stCondLst>
                                        </p:cTn>
                                        <p:tgtEl>
                                          <p:spTgt spid="13"/>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6"/>
                                        </p:tgtEl>
                                      </p:cBhvr>
                                    </p:animEffect>
                                    <p:set>
                                      <p:cBhvr>
                                        <p:cTn id="32" dur="1" fill="hold">
                                          <p:stCondLst>
                                            <p:cond delay="499"/>
                                          </p:stCondLst>
                                        </p:cTn>
                                        <p:tgtEl>
                                          <p:spTgt spid="6"/>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29"/>
                                        </p:tgtEl>
                                      </p:cBhvr>
                                    </p:animEffect>
                                    <p:set>
                                      <p:cBhvr>
                                        <p:cTn id="35" dur="1" fill="hold">
                                          <p:stCondLst>
                                            <p:cond delay="499"/>
                                          </p:stCondLst>
                                        </p:cTn>
                                        <p:tgtEl>
                                          <p:spTgt spid="29"/>
                                        </p:tgtEl>
                                        <p:attrNameLst>
                                          <p:attrName>style.visibility</p:attrName>
                                        </p:attrNameLst>
                                      </p:cBhvr>
                                      <p:to>
                                        <p:strVal val="hidden"/>
                                      </p:to>
                                    </p:set>
                                  </p:childTnLst>
                                </p:cTn>
                              </p:par>
                            </p:childTnLst>
                          </p:cTn>
                        </p:par>
                        <p:par>
                          <p:cTn id="36" fill="hold">
                            <p:stCondLst>
                              <p:cond delay="500"/>
                            </p:stCondLst>
                            <p:childTnLst>
                              <p:par>
                                <p:cTn id="37" presetID="2" presetClass="entr" presetSubtype="4"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childTnLst>
                          </p:cTn>
                        </p:par>
                        <p:par>
                          <p:cTn id="41" fill="hold">
                            <p:stCondLst>
                              <p:cond delay="1000"/>
                            </p:stCondLst>
                            <p:childTnLst>
                              <p:par>
                                <p:cTn id="42" presetID="10" presetClass="entr" presetSubtype="0" fill="hold" grpId="0" nodeType="after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500"/>
                                        <p:tgtEl>
                                          <p:spTgt spid="16"/>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fade">
                                      <p:cBhvr>
                                        <p:cTn id="50" dur="500"/>
                                        <p:tgtEl>
                                          <p:spTgt spid="17"/>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par>
                                <p:cTn id="57" presetID="10" presetClass="entr" presetSubtype="0" fill="hold" grpId="0" nodeType="with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fade">
                                      <p:cBhvr>
                                        <p:cTn id="59" dur="500"/>
                                        <p:tgtEl>
                                          <p:spTgt spid="19"/>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fade">
                                      <p:cBhvr>
                                        <p:cTn id="62" dur="500"/>
                                        <p:tgtEl>
                                          <p:spTgt spid="20"/>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fade">
                                      <p:cBhvr>
                                        <p:cTn id="65" dur="500"/>
                                        <p:tgtEl>
                                          <p:spTgt spid="30"/>
                                        </p:tgtEl>
                                      </p:cBhvr>
                                    </p:animEffect>
                                  </p:childTnLst>
                                </p:cTn>
                              </p:par>
                              <p:par>
                                <p:cTn id="66" presetID="10" presetClass="entr" presetSubtype="0" fill="hold" nodeType="withEffect">
                                  <p:stCondLst>
                                    <p:cond delay="0"/>
                                  </p:stCondLst>
                                  <p:childTnLst>
                                    <p:set>
                                      <p:cBhvr>
                                        <p:cTn id="67" dur="1" fill="hold">
                                          <p:stCondLst>
                                            <p:cond delay="0"/>
                                          </p:stCondLst>
                                        </p:cTn>
                                        <p:tgtEl>
                                          <p:spTgt spid="28"/>
                                        </p:tgtEl>
                                        <p:attrNameLst>
                                          <p:attrName>style.visibility</p:attrName>
                                        </p:attrNameLst>
                                      </p:cBhvr>
                                      <p:to>
                                        <p:strVal val="visible"/>
                                      </p:to>
                                    </p:set>
                                    <p:animEffect transition="in" filter="fade">
                                      <p:cBhvr>
                                        <p:cTn id="68" dur="500"/>
                                        <p:tgtEl>
                                          <p:spTgt spid="28"/>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xit" presetSubtype="0" fill="hold" grpId="1" nodeType="clickEffect">
                                  <p:stCondLst>
                                    <p:cond delay="0"/>
                                  </p:stCondLst>
                                  <p:childTnLst>
                                    <p:animEffect transition="out" filter="fade">
                                      <p:cBhvr>
                                        <p:cTn id="72" dur="500"/>
                                        <p:tgtEl>
                                          <p:spTgt spid="19"/>
                                        </p:tgtEl>
                                      </p:cBhvr>
                                    </p:animEffect>
                                    <p:set>
                                      <p:cBhvr>
                                        <p:cTn id="73" dur="1" fill="hold">
                                          <p:stCondLst>
                                            <p:cond delay="499"/>
                                          </p:stCondLst>
                                        </p:cTn>
                                        <p:tgtEl>
                                          <p:spTgt spid="19"/>
                                        </p:tgtEl>
                                        <p:attrNameLst>
                                          <p:attrName>style.visibility</p:attrName>
                                        </p:attrNameLst>
                                      </p:cBhvr>
                                      <p:to>
                                        <p:strVal val="hidden"/>
                                      </p:to>
                                    </p:set>
                                  </p:childTnLst>
                                </p:cTn>
                              </p:par>
                              <p:par>
                                <p:cTn id="74" presetID="10" presetClass="exit" presetSubtype="0" fill="hold" grpId="1" nodeType="withEffect">
                                  <p:stCondLst>
                                    <p:cond delay="0"/>
                                  </p:stCondLst>
                                  <p:childTnLst>
                                    <p:animEffect transition="out" filter="fade">
                                      <p:cBhvr>
                                        <p:cTn id="75" dur="500"/>
                                        <p:tgtEl>
                                          <p:spTgt spid="20"/>
                                        </p:tgtEl>
                                      </p:cBhvr>
                                    </p:animEffect>
                                    <p:set>
                                      <p:cBhvr>
                                        <p:cTn id="76" dur="1" fill="hold">
                                          <p:stCondLst>
                                            <p:cond delay="499"/>
                                          </p:stCondLst>
                                        </p:cTn>
                                        <p:tgtEl>
                                          <p:spTgt spid="20"/>
                                        </p:tgtEl>
                                        <p:attrNameLst>
                                          <p:attrName>style.visibility</p:attrName>
                                        </p:attrNameLst>
                                      </p:cBhvr>
                                      <p:to>
                                        <p:strVal val="hidden"/>
                                      </p:to>
                                    </p:set>
                                  </p:childTnLst>
                                </p:cTn>
                              </p:par>
                              <p:par>
                                <p:cTn id="77" presetID="10" presetClass="exit" presetSubtype="0" fill="hold" grpId="1" nodeType="withEffect">
                                  <p:stCondLst>
                                    <p:cond delay="0"/>
                                  </p:stCondLst>
                                  <p:childTnLst>
                                    <p:animEffect transition="out" filter="fade">
                                      <p:cBhvr>
                                        <p:cTn id="78" dur="500"/>
                                        <p:tgtEl>
                                          <p:spTgt spid="30"/>
                                        </p:tgtEl>
                                      </p:cBhvr>
                                    </p:animEffect>
                                    <p:set>
                                      <p:cBhvr>
                                        <p:cTn id="79" dur="1" fill="hold">
                                          <p:stCondLst>
                                            <p:cond delay="499"/>
                                          </p:stCondLst>
                                        </p:cTn>
                                        <p:tgtEl>
                                          <p:spTgt spid="30"/>
                                        </p:tgtEl>
                                        <p:attrNameLst>
                                          <p:attrName>style.visibility</p:attrName>
                                        </p:attrNameLst>
                                      </p:cBhvr>
                                      <p:to>
                                        <p:strVal val="hidden"/>
                                      </p:to>
                                    </p:set>
                                  </p:childTnLst>
                                </p:cTn>
                              </p:par>
                              <p:par>
                                <p:cTn id="80" presetID="10" presetClass="exit" presetSubtype="0" fill="hold" nodeType="withEffect">
                                  <p:stCondLst>
                                    <p:cond delay="0"/>
                                  </p:stCondLst>
                                  <p:childTnLst>
                                    <p:animEffect transition="out" filter="fade">
                                      <p:cBhvr>
                                        <p:cTn id="81" dur="500"/>
                                        <p:tgtEl>
                                          <p:spTgt spid="28"/>
                                        </p:tgtEl>
                                      </p:cBhvr>
                                    </p:animEffect>
                                    <p:set>
                                      <p:cBhvr>
                                        <p:cTn id="82" dur="1" fill="hold">
                                          <p:stCondLst>
                                            <p:cond delay="499"/>
                                          </p:stCondLst>
                                        </p:cTn>
                                        <p:tgtEl>
                                          <p:spTgt spid="28"/>
                                        </p:tgtEl>
                                        <p:attrNameLst>
                                          <p:attrName>style.visibility</p:attrName>
                                        </p:attrNameLst>
                                      </p:cBhvr>
                                      <p:to>
                                        <p:strVal val="hidden"/>
                                      </p:to>
                                    </p:set>
                                  </p:childTnLst>
                                </p:cTn>
                              </p:par>
                            </p:childTnLst>
                          </p:cTn>
                        </p:par>
                        <p:par>
                          <p:cTn id="83" fill="hold">
                            <p:stCondLst>
                              <p:cond delay="500"/>
                            </p:stCondLst>
                            <p:childTnLst>
                              <p:par>
                                <p:cTn id="84" presetID="2" presetClass="entr" presetSubtype="4" fill="hold" grpId="0" nodeType="afterEffect">
                                  <p:stCondLst>
                                    <p:cond delay="0"/>
                                  </p:stCondLst>
                                  <p:childTnLst>
                                    <p:set>
                                      <p:cBhvr>
                                        <p:cTn id="85" dur="1" fill="hold">
                                          <p:stCondLst>
                                            <p:cond delay="0"/>
                                          </p:stCondLst>
                                        </p:cTn>
                                        <p:tgtEl>
                                          <p:spTgt spid="31"/>
                                        </p:tgtEl>
                                        <p:attrNameLst>
                                          <p:attrName>style.visibility</p:attrName>
                                        </p:attrNameLst>
                                      </p:cBhvr>
                                      <p:to>
                                        <p:strVal val="visible"/>
                                      </p:to>
                                    </p:set>
                                    <p:anim calcmode="lin" valueType="num">
                                      <p:cBhvr additive="base">
                                        <p:cTn id="86" dur="500" fill="hold"/>
                                        <p:tgtEl>
                                          <p:spTgt spid="31"/>
                                        </p:tgtEl>
                                        <p:attrNameLst>
                                          <p:attrName>ppt_x</p:attrName>
                                        </p:attrNameLst>
                                      </p:cBhvr>
                                      <p:tavLst>
                                        <p:tav tm="0">
                                          <p:val>
                                            <p:strVal val="#ppt_x"/>
                                          </p:val>
                                        </p:tav>
                                        <p:tav tm="100000">
                                          <p:val>
                                            <p:strVal val="#ppt_x"/>
                                          </p:val>
                                        </p:tav>
                                      </p:tavLst>
                                    </p:anim>
                                    <p:anim calcmode="lin" valueType="num">
                                      <p:cBhvr additive="base">
                                        <p:cTn id="87" dur="500" fill="hold"/>
                                        <p:tgtEl>
                                          <p:spTgt spid="31"/>
                                        </p:tgtEl>
                                        <p:attrNameLst>
                                          <p:attrName>ppt_y</p:attrName>
                                        </p:attrNameLst>
                                      </p:cBhvr>
                                      <p:tavLst>
                                        <p:tav tm="0">
                                          <p:val>
                                            <p:strVal val="1+#ppt_h/2"/>
                                          </p:val>
                                        </p:tav>
                                        <p:tav tm="100000">
                                          <p:val>
                                            <p:strVal val="#ppt_y"/>
                                          </p:val>
                                        </p:tav>
                                      </p:tavLst>
                                    </p:anim>
                                  </p:childTnLst>
                                </p:cTn>
                              </p:par>
                              <p:par>
                                <p:cTn id="88" presetID="10" presetClass="entr" presetSubtype="0"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fade">
                                      <p:cBhvr>
                                        <p:cTn id="90" dur="500"/>
                                        <p:tgtEl>
                                          <p:spTgt spid="35"/>
                                        </p:tgtEl>
                                      </p:cBhvr>
                                    </p:animEffect>
                                  </p:childTnLst>
                                </p:cTn>
                              </p:par>
                            </p:childTnLst>
                          </p:cTn>
                        </p:par>
                        <p:par>
                          <p:cTn id="91" fill="hold">
                            <p:stCondLst>
                              <p:cond delay="1000"/>
                            </p:stCondLst>
                            <p:childTnLst>
                              <p:par>
                                <p:cTn id="92" presetID="10" presetClass="entr" presetSubtype="0" fill="hold" grpId="0" nodeType="afterEffect">
                                  <p:stCondLst>
                                    <p:cond delay="0"/>
                                  </p:stCondLst>
                                  <p:childTnLst>
                                    <p:set>
                                      <p:cBhvr>
                                        <p:cTn id="93" dur="1" fill="hold">
                                          <p:stCondLst>
                                            <p:cond delay="0"/>
                                          </p:stCondLst>
                                        </p:cTn>
                                        <p:tgtEl>
                                          <p:spTgt spid="34"/>
                                        </p:tgtEl>
                                        <p:attrNameLst>
                                          <p:attrName>style.visibility</p:attrName>
                                        </p:attrNameLst>
                                      </p:cBhvr>
                                      <p:to>
                                        <p:strVal val="visible"/>
                                      </p:to>
                                    </p:set>
                                    <p:animEffect transition="in" filter="fade">
                                      <p:cBhvr>
                                        <p:cTn id="94" dur="500"/>
                                        <p:tgtEl>
                                          <p:spTgt spid="34"/>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38"/>
                                        </p:tgtEl>
                                        <p:attrNameLst>
                                          <p:attrName>style.visibility</p:attrName>
                                        </p:attrNameLst>
                                      </p:cBhvr>
                                      <p:to>
                                        <p:strVal val="visible"/>
                                      </p:to>
                                    </p:set>
                                    <p:animEffect transition="in" filter="fade">
                                      <p:cBhvr>
                                        <p:cTn id="9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6" grpId="1" animBg="1"/>
      <p:bldP spid="12" grpId="0" animBg="1"/>
      <p:bldP spid="12" grpId="1" animBg="1"/>
      <p:bldP spid="13" grpId="0" animBg="1"/>
      <p:bldP spid="13" grpId="1" animBg="1"/>
      <p:bldP spid="14" grpId="0" animBg="1"/>
      <p:bldP spid="15" grpId="0" animBg="1"/>
      <p:bldP spid="16" grpId="0" animBg="1"/>
      <p:bldP spid="17" grpId="0" animBg="1"/>
      <p:bldP spid="18" grpId="0" animBg="1"/>
      <p:bldP spid="19" grpId="0" animBg="1"/>
      <p:bldP spid="19" grpId="1" animBg="1"/>
      <p:bldP spid="20" grpId="0" animBg="1"/>
      <p:bldP spid="20" grpId="1" animBg="1"/>
      <p:bldP spid="29" grpId="0" animBg="1"/>
      <p:bldP spid="29" grpId="1" animBg="1"/>
      <p:bldP spid="30" grpId="0" animBg="1"/>
      <p:bldP spid="30" grpId="1" animBg="1"/>
      <p:bldP spid="31" grpId="0" animBg="1"/>
      <p:bldP spid="34" grpId="0" animBg="1"/>
      <p:bldP spid="35" grpId="0" animBg="1"/>
      <p:bldP spid="3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85741" y="624110"/>
            <a:ext cx="7148660" cy="1061815"/>
          </a:xfrm>
        </p:spPr>
        <p:txBody>
          <a:bodyPr>
            <a:normAutofit fontScale="90000"/>
          </a:bodyPr>
          <a:lstStyle/>
          <a:p>
            <a:pPr algn="ctr"/>
            <a:r>
              <a:rPr lang="en-US" altLang="ja-JP" sz="4000" dirty="0" smtClean="0"/>
              <a:t>STEP1</a:t>
            </a:r>
            <a:r>
              <a:rPr lang="en-US" altLang="ja-JP" dirty="0" smtClean="0"/>
              <a:t/>
            </a:r>
            <a:br>
              <a:rPr lang="en-US" altLang="ja-JP" dirty="0" smtClean="0"/>
            </a:br>
            <a:r>
              <a:rPr lang="en-US" altLang="ja-JP" sz="2700" dirty="0" smtClean="0"/>
              <a:t>【</a:t>
            </a:r>
            <a:r>
              <a:rPr lang="ja-JP" altLang="en-US" sz="2700" dirty="0"/>
              <a:t>取扱物質</a:t>
            </a:r>
            <a:r>
              <a:rPr lang="ja-JP" altLang="en-US" sz="2700" dirty="0" smtClean="0"/>
              <a:t>及びプロセス</a:t>
            </a:r>
            <a:r>
              <a:rPr lang="ja-JP" altLang="en-US" sz="2700" dirty="0"/>
              <a:t>に係る危険源の</a:t>
            </a:r>
            <a:r>
              <a:rPr lang="ja-JP" altLang="en-US" sz="2700" dirty="0" smtClean="0"/>
              <a:t>把握</a:t>
            </a:r>
            <a:r>
              <a:rPr lang="en-US" altLang="ja-JP" sz="2700" dirty="0" smtClean="0"/>
              <a:t>】</a:t>
            </a:r>
            <a:endParaRPr kumimoji="1" lang="ja-JP" altLang="en-US" dirty="0"/>
          </a:p>
        </p:txBody>
      </p:sp>
      <p:sp>
        <p:nvSpPr>
          <p:cNvPr id="3" name="テキスト ボックス 2"/>
          <p:cNvSpPr txBox="1"/>
          <p:nvPr/>
        </p:nvSpPr>
        <p:spPr>
          <a:xfrm>
            <a:off x="1385740" y="1891784"/>
            <a:ext cx="7129609" cy="4893647"/>
          </a:xfrm>
          <a:prstGeom prst="rect">
            <a:avLst/>
          </a:prstGeom>
          <a:noFill/>
        </p:spPr>
        <p:txBody>
          <a:bodyPr wrap="square" rtlCol="0">
            <a:spAutoFit/>
          </a:bodyPr>
          <a:lstStyle/>
          <a:p>
            <a:r>
              <a:rPr lang="ja-JP" altLang="en-US" dirty="0" smtClean="0"/>
              <a:t>これまでに操作全体の説明と対象とする操作を説明しました。ここでは対象とする</a:t>
            </a:r>
            <a:r>
              <a:rPr kumimoji="1" lang="ja-JP" altLang="en-US" dirty="0" smtClean="0"/>
              <a:t>取り扱い物質を具体的に決めます。</a:t>
            </a:r>
          </a:p>
          <a:p>
            <a:endParaRPr lang="ja-JP" altLang="en-US" dirty="0" smtClean="0"/>
          </a:p>
          <a:p>
            <a:r>
              <a:rPr lang="ja-JP" altLang="en-US" dirty="0" smtClean="0"/>
              <a:t>今回は、主原料を　</a:t>
            </a:r>
            <a:r>
              <a:rPr lang="ja-JP" altLang="en-US" sz="2400" b="1" dirty="0" smtClean="0">
                <a:solidFill>
                  <a:srgbClr val="FF0000"/>
                </a:solidFill>
              </a:rPr>
              <a:t>ポリエチレン粉末</a:t>
            </a:r>
            <a:r>
              <a:rPr lang="ja-JP" altLang="en-US" dirty="0" smtClean="0"/>
              <a:t>（平均粒径　数十</a:t>
            </a:r>
            <a:r>
              <a:rPr lang="en-US" altLang="ja-JP" dirty="0" smtClean="0"/>
              <a:t>μ</a:t>
            </a:r>
            <a:r>
              <a:rPr lang="ja-JP" altLang="en-US" dirty="0" smtClean="0"/>
              <a:t>ｍ）</a:t>
            </a:r>
          </a:p>
          <a:p>
            <a:r>
              <a:rPr lang="ja-JP" altLang="en-US" dirty="0" smtClean="0"/>
              <a:t>　　　　副原料を　</a:t>
            </a:r>
            <a:r>
              <a:rPr lang="ja-JP" altLang="en-US" sz="2400" b="1" dirty="0" smtClean="0">
                <a:solidFill>
                  <a:srgbClr val="FF0000"/>
                </a:solidFill>
              </a:rPr>
              <a:t>ポリスチレン</a:t>
            </a:r>
            <a:r>
              <a:rPr lang="ja-JP" altLang="en-US" sz="2400" b="1" dirty="0">
                <a:solidFill>
                  <a:srgbClr val="FF0000"/>
                </a:solidFill>
              </a:rPr>
              <a:t>粉末</a:t>
            </a:r>
            <a:r>
              <a:rPr lang="ja-JP" altLang="en-US" dirty="0"/>
              <a:t>（平均粒径　数十</a:t>
            </a:r>
            <a:r>
              <a:rPr lang="en-US" altLang="ja-JP" dirty="0"/>
              <a:t>μ</a:t>
            </a:r>
            <a:r>
              <a:rPr lang="ja-JP" altLang="en-US" dirty="0"/>
              <a:t>ｍ</a:t>
            </a:r>
            <a:r>
              <a:rPr lang="ja-JP" altLang="en-US" dirty="0" smtClean="0"/>
              <a:t>）</a:t>
            </a:r>
          </a:p>
          <a:p>
            <a:r>
              <a:rPr lang="ja-JP" altLang="en-US" dirty="0" smtClean="0"/>
              <a:t>とします。</a:t>
            </a:r>
          </a:p>
          <a:p>
            <a:endParaRPr lang="ja-JP" altLang="en-US" dirty="0" smtClean="0"/>
          </a:p>
          <a:p>
            <a:r>
              <a:rPr kumimoji="1" lang="ja-JP" altLang="en-US" dirty="0" smtClean="0"/>
              <a:t>　対象とする操作をここにまとめておきます。</a:t>
            </a:r>
            <a:endParaRPr lang="ja-JP" altLang="en-US" dirty="0"/>
          </a:p>
          <a:p>
            <a:r>
              <a:rPr kumimoji="1" lang="ja-JP" altLang="en-US" dirty="0" smtClean="0"/>
              <a:t>２．操作（仕込み・混合・払い出し）の</a:t>
            </a:r>
          </a:p>
          <a:p>
            <a:r>
              <a:rPr kumimoji="1" lang="ja-JP" altLang="en-US" dirty="0" smtClean="0"/>
              <a:t>　「全排出バルブを閉とする」</a:t>
            </a:r>
          </a:p>
          <a:p>
            <a:r>
              <a:rPr kumimoji="1" lang="ja-JP" altLang="en-US" dirty="0" smtClean="0"/>
              <a:t>　「空気ラインを閉（</a:t>
            </a:r>
            <a:r>
              <a:rPr kumimoji="1" lang="en-US" altLang="ja-JP" dirty="0" smtClean="0"/>
              <a:t>V109</a:t>
            </a:r>
            <a:r>
              <a:rPr kumimoji="1" lang="ja-JP" altLang="en-US" dirty="0" smtClean="0"/>
              <a:t>）とする」</a:t>
            </a:r>
          </a:p>
          <a:p>
            <a:r>
              <a:rPr kumimoji="1" lang="ja-JP" altLang="en-US" dirty="0" smtClean="0"/>
              <a:t>　「窒素供給ラインが閉となっていることを確認する」</a:t>
            </a:r>
          </a:p>
          <a:p>
            <a:r>
              <a:rPr kumimoji="1" lang="ja-JP" altLang="en-US" dirty="0" smtClean="0"/>
              <a:t>　「①主原料投入：上流にて加圧槽経由する」</a:t>
            </a:r>
          </a:p>
          <a:p>
            <a:r>
              <a:rPr lang="ja-JP" altLang="en-US" dirty="0" smtClean="0"/>
              <a:t>です</a:t>
            </a:r>
            <a:r>
              <a:rPr kumimoji="1" lang="ja-JP" altLang="en-US" dirty="0" smtClean="0"/>
              <a:t>。</a:t>
            </a:r>
          </a:p>
          <a:p>
            <a:r>
              <a:rPr kumimoji="1" lang="ja-JP" altLang="en-US" dirty="0" smtClean="0"/>
              <a:t>　</a:t>
            </a:r>
            <a:r>
              <a:rPr kumimoji="1" lang="ja-JP" altLang="en-US" sz="2400" b="1" dirty="0" smtClean="0">
                <a:solidFill>
                  <a:srgbClr val="FF0000"/>
                </a:solidFill>
              </a:rPr>
              <a:t>これらの操作をした際に想定されるシナリオをこれから組み上げていきます。</a:t>
            </a:r>
            <a:endParaRPr kumimoji="1" lang="ja-JP" altLang="en-US" sz="2400" b="1" dirty="0">
              <a:solidFill>
                <a:srgbClr val="FF0000"/>
              </a:solidFill>
            </a:endParaRPr>
          </a:p>
        </p:txBody>
      </p:sp>
    </p:spTree>
    <p:extLst>
      <p:ext uri="{BB962C8B-B14F-4D97-AF65-F5344CB8AC3E}">
        <p14:creationId xmlns:p14="http://schemas.microsoft.com/office/powerpoint/2010/main" val="4018581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10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400" fill="hold"/>
                                        <p:tgtEl>
                                          <p:spTgt spid="3"/>
                                        </p:tgtEl>
                                        <p:attrNameLst>
                                          <p:attrName>ppt_x</p:attrName>
                                        </p:attrNameLst>
                                      </p:cBhvr>
                                      <p:tavLst>
                                        <p:tav tm="0">
                                          <p:val>
                                            <p:strVal val="1+#ppt_w/2"/>
                                          </p:val>
                                        </p:tav>
                                        <p:tav tm="100000">
                                          <p:val>
                                            <p:strVal val="#ppt_x"/>
                                          </p:val>
                                        </p:tav>
                                      </p:tavLst>
                                    </p:anim>
                                    <p:anim calcmode="lin" valueType="num">
                                      <p:cBhvr additive="base">
                                        <p:cTn id="8" dur="4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nodeType="after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50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50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33" fill="hold">
                            <p:stCondLst>
                              <p:cond delay="500"/>
                            </p:stCondLst>
                            <p:childTnLst>
                              <p:par>
                                <p:cTn id="34" presetID="2" presetClass="entr" presetSubtype="2" fill="hold" nodeType="after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 calcmode="lin" valueType="num">
                                      <p:cBhvr additive="base">
                                        <p:cTn id="36"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3">
                                            <p:txEl>
                                              <p:pRg st="7" end="7"/>
                                            </p:txEl>
                                          </p:spTgt>
                                        </p:tgtEl>
                                        <p:attrNameLst>
                                          <p:attrName>ppt_y</p:attrName>
                                        </p:attrNameLst>
                                      </p:cBhvr>
                                      <p:tavLst>
                                        <p:tav tm="0">
                                          <p:val>
                                            <p:strVal val="#ppt_y"/>
                                          </p:val>
                                        </p:tav>
                                        <p:tav tm="100000">
                                          <p:val>
                                            <p:strVal val="#ppt_y"/>
                                          </p:val>
                                        </p:tav>
                                      </p:tavLst>
                                    </p:anim>
                                  </p:childTnLst>
                                </p:cTn>
                              </p:par>
                              <p:par>
                                <p:cTn id="38" presetID="2" presetClass="entr" presetSubtype="2" fill="hold" nodeType="with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 calcmode="lin" valueType="num">
                                      <p:cBhvr additive="base">
                                        <p:cTn id="40"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1" dur="500" fill="hold"/>
                                        <p:tgtEl>
                                          <p:spTgt spid="3">
                                            <p:txEl>
                                              <p:pRg st="8" end="8"/>
                                            </p:txEl>
                                          </p:spTgt>
                                        </p:tgtEl>
                                        <p:attrNameLst>
                                          <p:attrName>ppt_y</p:attrName>
                                        </p:attrNameLst>
                                      </p:cBhvr>
                                      <p:tavLst>
                                        <p:tav tm="0">
                                          <p:val>
                                            <p:strVal val="#ppt_y"/>
                                          </p:val>
                                        </p:tav>
                                        <p:tav tm="100000">
                                          <p:val>
                                            <p:strVal val="#ppt_y"/>
                                          </p:val>
                                        </p:tav>
                                      </p:tavLst>
                                    </p:anim>
                                  </p:childTnLst>
                                </p:cTn>
                              </p:par>
                              <p:par>
                                <p:cTn id="42" presetID="2" presetClass="entr" presetSubtype="2" fill="hold" nodeType="with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 calcmode="lin" valueType="num">
                                      <p:cBhvr additive="base">
                                        <p:cTn id="44"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45" dur="500" fill="hold"/>
                                        <p:tgtEl>
                                          <p:spTgt spid="3">
                                            <p:txEl>
                                              <p:pRg st="9" end="9"/>
                                            </p:txEl>
                                          </p:spTgt>
                                        </p:tgtEl>
                                        <p:attrNameLst>
                                          <p:attrName>ppt_y</p:attrName>
                                        </p:attrNameLst>
                                      </p:cBhvr>
                                      <p:tavLst>
                                        <p:tav tm="0">
                                          <p:val>
                                            <p:strVal val="#ppt_y"/>
                                          </p:val>
                                        </p:tav>
                                        <p:tav tm="100000">
                                          <p:val>
                                            <p:strVal val="#ppt_y"/>
                                          </p:val>
                                        </p:tav>
                                      </p:tavLst>
                                    </p:anim>
                                  </p:childTnLst>
                                </p:cTn>
                              </p:par>
                              <p:par>
                                <p:cTn id="46" presetID="2" presetClass="entr" presetSubtype="2" fill="hold" nodeType="with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 calcmode="lin" valueType="num">
                                      <p:cBhvr additive="base">
                                        <p:cTn id="48"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49" dur="500" fill="hold"/>
                                        <p:tgtEl>
                                          <p:spTgt spid="3">
                                            <p:txEl>
                                              <p:pRg st="10" end="10"/>
                                            </p:txEl>
                                          </p:spTgt>
                                        </p:tgtEl>
                                        <p:attrNameLst>
                                          <p:attrName>ppt_y</p:attrName>
                                        </p:attrNameLst>
                                      </p:cBhvr>
                                      <p:tavLst>
                                        <p:tav tm="0">
                                          <p:val>
                                            <p:strVal val="#ppt_y"/>
                                          </p:val>
                                        </p:tav>
                                        <p:tav tm="100000">
                                          <p:val>
                                            <p:strVal val="#ppt_y"/>
                                          </p:val>
                                        </p:tav>
                                      </p:tavLst>
                                    </p:anim>
                                  </p:childTnLst>
                                </p:cTn>
                              </p:par>
                              <p:par>
                                <p:cTn id="50" presetID="2" presetClass="entr" presetSubtype="2" fill="hold" nodeType="with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 calcmode="lin" valueType="num">
                                      <p:cBhvr additive="base">
                                        <p:cTn id="52"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53" dur="500" fill="hold"/>
                                        <p:tgtEl>
                                          <p:spTgt spid="3">
                                            <p:txEl>
                                              <p:pRg st="11" end="11"/>
                                            </p:txEl>
                                          </p:spTgt>
                                        </p:tgtEl>
                                        <p:attrNameLst>
                                          <p:attrName>ppt_y</p:attrName>
                                        </p:attrNameLst>
                                      </p:cBhvr>
                                      <p:tavLst>
                                        <p:tav tm="0">
                                          <p:val>
                                            <p:strVal val="#ppt_y"/>
                                          </p:val>
                                        </p:tav>
                                        <p:tav tm="100000">
                                          <p:val>
                                            <p:strVal val="#ppt_y"/>
                                          </p:val>
                                        </p:tav>
                                      </p:tavLst>
                                    </p:anim>
                                  </p:childTnLst>
                                </p:cTn>
                              </p:par>
                              <p:par>
                                <p:cTn id="54" presetID="2" presetClass="entr" presetSubtype="2" fill="hold" nodeType="withEffect">
                                  <p:stCondLst>
                                    <p:cond delay="0"/>
                                  </p:stCondLst>
                                  <p:childTnLst>
                                    <p:set>
                                      <p:cBhvr>
                                        <p:cTn id="55" dur="1" fill="hold">
                                          <p:stCondLst>
                                            <p:cond delay="0"/>
                                          </p:stCondLst>
                                        </p:cTn>
                                        <p:tgtEl>
                                          <p:spTgt spid="3">
                                            <p:txEl>
                                              <p:pRg st="12" end="12"/>
                                            </p:txEl>
                                          </p:spTgt>
                                        </p:tgtEl>
                                        <p:attrNameLst>
                                          <p:attrName>style.visibility</p:attrName>
                                        </p:attrNameLst>
                                      </p:cBhvr>
                                      <p:to>
                                        <p:strVal val="visible"/>
                                      </p:to>
                                    </p:set>
                                    <p:anim calcmode="lin" valueType="num">
                                      <p:cBhvr additive="base">
                                        <p:cTn id="56"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57"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par>
                          <p:cTn id="58" fill="hold">
                            <p:stCondLst>
                              <p:cond delay="1000"/>
                            </p:stCondLst>
                            <p:childTnLst>
                              <p:par>
                                <p:cTn id="59" presetID="2" presetClass="entr" presetSubtype="2" fill="hold" nodeType="afterEffect">
                                  <p:stCondLst>
                                    <p:cond delay="500"/>
                                  </p:stCondLst>
                                  <p:childTnLst>
                                    <p:set>
                                      <p:cBhvr>
                                        <p:cTn id="60" dur="1" fill="hold">
                                          <p:stCondLst>
                                            <p:cond delay="0"/>
                                          </p:stCondLst>
                                        </p:cTn>
                                        <p:tgtEl>
                                          <p:spTgt spid="3">
                                            <p:txEl>
                                              <p:pRg st="13" end="13"/>
                                            </p:txEl>
                                          </p:spTgt>
                                        </p:tgtEl>
                                        <p:attrNameLst>
                                          <p:attrName>style.visibility</p:attrName>
                                        </p:attrNameLst>
                                      </p:cBhvr>
                                      <p:to>
                                        <p:strVal val="visible"/>
                                      </p:to>
                                    </p:set>
                                    <p:anim calcmode="lin" valueType="num">
                                      <p:cBhvr additive="base">
                                        <p:cTn id="61" dur="500" fill="hold"/>
                                        <p:tgtEl>
                                          <p:spTgt spid="3">
                                            <p:txEl>
                                              <p:pRg st="13" end="13"/>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13" end="1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75698" y="1429196"/>
            <a:ext cx="6977628" cy="5210175"/>
          </a:xfrm>
        </p:spPr>
        <p:txBody>
          <a:bodyPr>
            <a:normAutofit/>
          </a:bodyPr>
          <a:lstStyle/>
          <a:p>
            <a:r>
              <a:rPr lang="ja-JP" altLang="en-US" dirty="0" smtClean="0"/>
              <a:t>１．取り扱い物質は、危険性又は有害性等の調査（リスクアセスメント）を義務付けられているか？</a:t>
            </a:r>
          </a:p>
          <a:p>
            <a:r>
              <a:rPr kumimoji="1" lang="ja-JP" altLang="en-US" dirty="0"/>
              <a:t>２</a:t>
            </a:r>
            <a:r>
              <a:rPr kumimoji="1" lang="ja-JP" altLang="en-US" dirty="0" smtClean="0"/>
              <a:t>．取り扱い物質は、いずれかのＧＨＳ分類が「分類対象外」「区分外」「タイプＧ」以外のものか？</a:t>
            </a:r>
          </a:p>
          <a:p>
            <a:r>
              <a:rPr lang="ja-JP" altLang="en-US" dirty="0"/>
              <a:t>３</a:t>
            </a:r>
            <a:r>
              <a:rPr lang="ja-JP" altLang="en-US" dirty="0" smtClean="0"/>
              <a:t>．取り扱い物質は、可燃性、引火性か？</a:t>
            </a:r>
          </a:p>
          <a:p>
            <a:r>
              <a:rPr kumimoji="1" lang="ja-JP" altLang="en-US" dirty="0"/>
              <a:t>４</a:t>
            </a:r>
            <a:r>
              <a:rPr kumimoji="1" lang="ja-JP" altLang="en-US" dirty="0" smtClean="0"/>
              <a:t>．取り扱い物質は、爆発性に関わる原子団、あるいは、自己反応性に関わる原子団を持っているか？</a:t>
            </a:r>
          </a:p>
          <a:p>
            <a:r>
              <a:rPr lang="ja-JP" altLang="en-US" dirty="0"/>
              <a:t>５</a:t>
            </a:r>
            <a:r>
              <a:rPr lang="ja-JP" altLang="en-US" dirty="0" smtClean="0"/>
              <a:t>．取り扱い物質は、可燃性（有機物、金属粉など）の粉体（可燃性粉じん）か？</a:t>
            </a:r>
          </a:p>
          <a:p>
            <a:r>
              <a:rPr kumimoji="1" lang="ja-JP" altLang="en-US" dirty="0"/>
              <a:t>６</a:t>
            </a:r>
            <a:r>
              <a:rPr kumimoji="1" lang="ja-JP" altLang="en-US" dirty="0" smtClean="0"/>
              <a:t>．取り扱い物質は、過酸化物を生成する物質か？</a:t>
            </a:r>
          </a:p>
          <a:p>
            <a:r>
              <a:rPr lang="ja-JP" altLang="en-US" dirty="0"/>
              <a:t>７</a:t>
            </a:r>
            <a:r>
              <a:rPr lang="ja-JP" altLang="en-US" dirty="0" smtClean="0"/>
              <a:t>．取り扱い物質は、重合反応を起こす物質か？</a:t>
            </a:r>
          </a:p>
          <a:p>
            <a:r>
              <a:rPr lang="ja-JP" altLang="en-US" dirty="0"/>
              <a:t>８</a:t>
            </a:r>
            <a:r>
              <a:rPr lang="ja-JP" altLang="en-US" dirty="0" smtClean="0"/>
              <a:t>．取り扱い物質は、液化ガスか？</a:t>
            </a:r>
          </a:p>
          <a:p>
            <a:r>
              <a:rPr lang="ja-JP" altLang="en-US" dirty="0"/>
              <a:t>９</a:t>
            </a:r>
            <a:r>
              <a:rPr lang="ja-JP" altLang="en-US" dirty="0" smtClean="0"/>
              <a:t>．取り扱い物質は、ＳＤＳが存在していないけれども、危険有害性が疑われるか？</a:t>
            </a:r>
          </a:p>
          <a:p>
            <a:endParaRPr kumimoji="1" lang="ja-JP" altLang="en-US" dirty="0"/>
          </a:p>
        </p:txBody>
      </p:sp>
      <p:sp>
        <p:nvSpPr>
          <p:cNvPr id="8" name="テキスト ボックス 7"/>
          <p:cNvSpPr txBox="1"/>
          <p:nvPr/>
        </p:nvSpPr>
        <p:spPr>
          <a:xfrm>
            <a:off x="7614672" y="1400175"/>
            <a:ext cx="1529328" cy="5416868"/>
          </a:xfrm>
          <a:prstGeom prst="rect">
            <a:avLst/>
          </a:prstGeom>
          <a:noFill/>
        </p:spPr>
        <p:txBody>
          <a:bodyPr wrap="square" rtlCol="0">
            <a:spAutoFit/>
          </a:bodyPr>
          <a:lstStyle/>
          <a:p>
            <a:r>
              <a:rPr kumimoji="1" lang="ja-JP" altLang="en-US" dirty="0" smtClean="0"/>
              <a:t>「いいえ」</a:t>
            </a:r>
          </a:p>
          <a:p>
            <a:r>
              <a:rPr lang="ja-JP" altLang="en-US" sz="2400" dirty="0" smtClean="0"/>
              <a:t>　</a:t>
            </a:r>
            <a:endParaRPr lang="ja-JP" altLang="en-US" dirty="0"/>
          </a:p>
          <a:p>
            <a:r>
              <a:rPr kumimoji="1" lang="ja-JP" altLang="en-US" dirty="0" smtClean="0"/>
              <a:t>「いいえ」</a:t>
            </a:r>
          </a:p>
          <a:p>
            <a:endParaRPr lang="ja-JP" altLang="en-US" dirty="0"/>
          </a:p>
          <a:p>
            <a:r>
              <a:rPr kumimoji="1" lang="ja-JP" altLang="en-US" sz="1400" dirty="0" smtClean="0"/>
              <a:t>　</a:t>
            </a:r>
            <a:endParaRPr kumimoji="1" lang="ja-JP" altLang="en-US" dirty="0" smtClean="0"/>
          </a:p>
          <a:p>
            <a:r>
              <a:rPr lang="ja-JP" altLang="en-US" b="1" dirty="0" smtClean="0">
                <a:solidFill>
                  <a:srgbClr val="FF0000"/>
                </a:solidFill>
              </a:rPr>
              <a:t>「はい」</a:t>
            </a:r>
          </a:p>
          <a:p>
            <a:endParaRPr lang="ja-JP" altLang="en-US" sz="1200" dirty="0" smtClean="0"/>
          </a:p>
          <a:p>
            <a:r>
              <a:rPr kumimoji="1" lang="ja-JP" altLang="en-US" dirty="0" smtClean="0"/>
              <a:t>「いいえ」</a:t>
            </a:r>
          </a:p>
          <a:p>
            <a:endParaRPr lang="ja-JP" altLang="en-US" dirty="0" smtClean="0"/>
          </a:p>
          <a:p>
            <a:r>
              <a:rPr lang="ja-JP" altLang="en-US" b="1" dirty="0" smtClean="0">
                <a:solidFill>
                  <a:srgbClr val="FF0000"/>
                </a:solidFill>
              </a:rPr>
              <a:t>「はい」</a:t>
            </a:r>
          </a:p>
          <a:p>
            <a:endParaRPr kumimoji="1" lang="ja-JP" altLang="en-US" sz="1000" dirty="0"/>
          </a:p>
          <a:p>
            <a:endParaRPr lang="ja-JP" altLang="en-US" dirty="0" smtClean="0"/>
          </a:p>
          <a:p>
            <a:r>
              <a:rPr lang="ja-JP" altLang="en-US" dirty="0" smtClean="0"/>
              <a:t>「いいえ」</a:t>
            </a:r>
          </a:p>
          <a:p>
            <a:endParaRPr kumimoji="1" lang="ja-JP" altLang="en-US" sz="1000" dirty="0" smtClean="0"/>
          </a:p>
          <a:p>
            <a:r>
              <a:rPr kumimoji="1" lang="ja-JP" altLang="en-US" dirty="0" smtClean="0"/>
              <a:t>「いいえ」</a:t>
            </a:r>
          </a:p>
          <a:p>
            <a:endParaRPr lang="ja-JP" altLang="en-US" sz="1000" dirty="0" smtClean="0"/>
          </a:p>
          <a:p>
            <a:r>
              <a:rPr lang="ja-JP" altLang="en-US" dirty="0" smtClean="0"/>
              <a:t>「</a:t>
            </a:r>
            <a:r>
              <a:rPr lang="ja-JP" altLang="en-US" dirty="0"/>
              <a:t>いいえ」</a:t>
            </a:r>
          </a:p>
          <a:p>
            <a:endParaRPr lang="ja-JP" altLang="en-US" sz="1000" dirty="0" smtClean="0"/>
          </a:p>
          <a:p>
            <a:r>
              <a:rPr lang="ja-JP" altLang="en-US" dirty="0" smtClean="0"/>
              <a:t>「</a:t>
            </a:r>
            <a:r>
              <a:rPr lang="ja-JP" altLang="en-US" dirty="0"/>
              <a:t>いいえ」</a:t>
            </a:r>
          </a:p>
          <a:p>
            <a:endParaRPr lang="ja-JP" altLang="en-US" dirty="0"/>
          </a:p>
          <a:p>
            <a:endParaRPr kumimoji="1" lang="ja-JP" altLang="en-US" dirty="0"/>
          </a:p>
        </p:txBody>
      </p:sp>
      <p:sp>
        <p:nvSpPr>
          <p:cNvPr id="2" name="タイトル 1"/>
          <p:cNvSpPr>
            <a:spLocks noGrp="1"/>
          </p:cNvSpPr>
          <p:nvPr>
            <p:ph type="title"/>
          </p:nvPr>
        </p:nvSpPr>
        <p:spPr>
          <a:xfrm>
            <a:off x="1340361" y="624110"/>
            <a:ext cx="7194039" cy="804640"/>
          </a:xfrm>
        </p:spPr>
        <p:txBody>
          <a:bodyPr>
            <a:normAutofit/>
          </a:bodyPr>
          <a:lstStyle/>
          <a:p>
            <a:r>
              <a:rPr kumimoji="1" lang="en-US" altLang="ja-JP" dirty="0" smtClean="0"/>
              <a:t>STEP1 – (1)</a:t>
            </a:r>
            <a:r>
              <a:rPr kumimoji="1" lang="ja-JP" altLang="en-US" dirty="0" smtClean="0"/>
              <a:t>　質問票への回答</a:t>
            </a:r>
            <a:endParaRPr kumimoji="1" lang="ja-JP" altLang="en-US" dirty="0"/>
          </a:p>
        </p:txBody>
      </p:sp>
      <p:sp>
        <p:nvSpPr>
          <p:cNvPr id="9" name="テキスト ボックス 8"/>
          <p:cNvSpPr txBox="1"/>
          <p:nvPr/>
        </p:nvSpPr>
        <p:spPr>
          <a:xfrm>
            <a:off x="578361" y="1394308"/>
            <a:ext cx="8260839" cy="4339650"/>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smtClean="0"/>
              <a:t>質問２．取り扱い</a:t>
            </a:r>
            <a:r>
              <a:rPr lang="ja-JP" altLang="en-US" sz="2800" dirty="0"/>
              <a:t>物質は</a:t>
            </a:r>
            <a:r>
              <a:rPr lang="ja-JP" altLang="en-US" sz="2800" dirty="0" smtClean="0"/>
              <a:t>、いずれのＧＨＳ分類が「分類対象外」「区分外」「タイプＧ」以外のものか？</a:t>
            </a:r>
          </a:p>
          <a:p>
            <a:endParaRPr lang="ja-JP" altLang="en-US" dirty="0"/>
          </a:p>
          <a:p>
            <a:pPr marL="288000" indent="-288000"/>
            <a:r>
              <a:rPr lang="ja-JP" altLang="en-US" dirty="0" smtClean="0"/>
              <a:t>ＧＨＳ分類は、</a:t>
            </a:r>
            <a:r>
              <a:rPr lang="ja-JP" altLang="en-US" sz="2400" b="1" dirty="0" smtClean="0">
                <a:solidFill>
                  <a:srgbClr val="FF0000"/>
                </a:solidFill>
              </a:rPr>
              <a:t>ＳＤＳの２．危険有害性の要約</a:t>
            </a:r>
            <a:r>
              <a:rPr lang="ja-JP" altLang="en-US" dirty="0" smtClean="0"/>
              <a:t>に記載されています。ポリエチレン粉末とポリスチレン粉末のＳＤＳの記載は、「分類対象外」と「区分外」のみですので、回答は</a:t>
            </a:r>
            <a:r>
              <a:rPr kumimoji="1" lang="ja-JP" altLang="en-US" sz="2400" b="1" dirty="0" smtClean="0">
                <a:solidFill>
                  <a:srgbClr val="FF0000"/>
                </a:solidFill>
              </a:rPr>
              <a:t>「いいえ」</a:t>
            </a:r>
            <a:r>
              <a:rPr kumimoji="1" lang="ja-JP" altLang="en-US" dirty="0" smtClean="0"/>
              <a:t>となります。</a:t>
            </a:r>
          </a:p>
          <a:p>
            <a:endParaRPr lang="ja-JP" altLang="en-US" dirty="0"/>
          </a:p>
          <a:p>
            <a:pPr marL="288000" indent="-288000"/>
            <a:r>
              <a:rPr kumimoji="1" lang="ja-JP" altLang="en-US" dirty="0" smtClean="0">
                <a:latin typeface="ＤＦ特太ゴシック体" panose="020B0509000000000000" pitchFamily="49" charset="-128"/>
                <a:ea typeface="ＤＦ特太ゴシック体" panose="020B0509000000000000" pitchFamily="49" charset="-128"/>
              </a:rPr>
              <a:t>ポイント</a:t>
            </a:r>
            <a:r>
              <a:rPr kumimoji="1" lang="ja-JP" altLang="en-US" dirty="0" smtClean="0"/>
              <a:t>：「区分１」や「区分２Ａ」や「タイプ</a:t>
            </a:r>
            <a:r>
              <a:rPr kumimoji="1" lang="en-US" altLang="ja-JP" dirty="0" smtClean="0"/>
              <a:t>C</a:t>
            </a:r>
            <a:r>
              <a:rPr kumimoji="1" lang="ja-JP" altLang="en-US" dirty="0" smtClean="0"/>
              <a:t>」などの記載があれば、その危険有害性があることがわかります。ＳＴＥＰ２</a:t>
            </a:r>
            <a:r>
              <a:rPr lang="ja-JP" altLang="en-US" dirty="0" smtClean="0"/>
              <a:t>の参考となるので、どの危険有害性かとともに記載しておきましょう。</a:t>
            </a:r>
          </a:p>
          <a:p>
            <a:pPr marL="288000"/>
            <a:r>
              <a:rPr kumimoji="1" lang="ja-JP" altLang="en-US" dirty="0"/>
              <a:t>また</a:t>
            </a:r>
            <a:r>
              <a:rPr kumimoji="1" lang="ja-JP" altLang="en-US" dirty="0" smtClean="0"/>
              <a:t>、この段階では「分類できない」は危険源があるとみなします。それぞれの分類の詳細な説明は、技術資料の表</a:t>
            </a:r>
            <a:r>
              <a:rPr lang="ja-JP" altLang="en-US" dirty="0" smtClean="0"/>
              <a:t>Ａ２を参照してください。</a:t>
            </a:r>
            <a:endParaRPr kumimoji="1" lang="ja-JP" altLang="en-US" dirty="0"/>
          </a:p>
        </p:txBody>
      </p:sp>
      <p:sp>
        <p:nvSpPr>
          <p:cNvPr id="5" name="テキスト ボックス 4"/>
          <p:cNvSpPr txBox="1"/>
          <p:nvPr/>
        </p:nvSpPr>
        <p:spPr>
          <a:xfrm>
            <a:off x="578360" y="1394308"/>
            <a:ext cx="8260839" cy="4708981"/>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smtClean="0"/>
              <a:t>質問１</a:t>
            </a:r>
            <a:r>
              <a:rPr lang="ja-JP" altLang="en-US" sz="2800" dirty="0"/>
              <a:t>．取り扱い物質は、危険性又は有害性等の調査（リスクアセスメント）を義務付けられているか</a:t>
            </a:r>
            <a:r>
              <a:rPr lang="ja-JP" altLang="en-US" sz="2800" dirty="0" smtClean="0"/>
              <a:t>？</a:t>
            </a:r>
          </a:p>
          <a:p>
            <a:endParaRPr lang="ja-JP" altLang="en-US" dirty="0"/>
          </a:p>
          <a:p>
            <a:pPr marL="288000" indent="-288000"/>
            <a:r>
              <a:rPr lang="ja-JP" altLang="en-US" dirty="0"/>
              <a:t>通知対象物質は</a:t>
            </a:r>
            <a:r>
              <a:rPr lang="ja-JP" altLang="en-US" dirty="0" smtClean="0"/>
              <a:t>、</a:t>
            </a:r>
            <a:r>
              <a:rPr lang="ja-JP" altLang="en-US" sz="2400" b="1" dirty="0" smtClean="0">
                <a:solidFill>
                  <a:srgbClr val="FF0000"/>
                </a:solidFill>
              </a:rPr>
              <a:t>技術資料の表</a:t>
            </a:r>
            <a:r>
              <a:rPr lang="en-US" altLang="ja-JP" sz="2400" b="1" dirty="0" smtClean="0">
                <a:solidFill>
                  <a:srgbClr val="FF0000"/>
                </a:solidFill>
              </a:rPr>
              <a:t>A1</a:t>
            </a:r>
            <a:r>
              <a:rPr lang="ja-JP" altLang="en-US" dirty="0" smtClean="0"/>
              <a:t>に示されています。取り扱い物質名が表の中にあるかどうかをチェックします。</a:t>
            </a:r>
          </a:p>
          <a:p>
            <a:pPr marL="288000" indent="-288000"/>
            <a:endParaRPr kumimoji="1" lang="ja-JP" altLang="en-US" dirty="0"/>
          </a:p>
          <a:p>
            <a:pPr marL="288000" indent="-288000"/>
            <a:r>
              <a:rPr kumimoji="1" lang="ja-JP" altLang="en-US" dirty="0" smtClean="0"/>
              <a:t>ポリエチレン粉末、ポリスチレン粉末の</a:t>
            </a:r>
            <a:r>
              <a:rPr kumimoji="1" lang="ja-JP" altLang="en-US" sz="2400" b="1" dirty="0" smtClean="0">
                <a:solidFill>
                  <a:srgbClr val="FF0000"/>
                </a:solidFill>
              </a:rPr>
              <a:t>いずれも表の中にない</a:t>
            </a:r>
            <a:r>
              <a:rPr kumimoji="1" lang="ja-JP" altLang="en-US" dirty="0" smtClean="0"/>
              <a:t>ので、回答は</a:t>
            </a:r>
            <a:r>
              <a:rPr kumimoji="1" lang="ja-JP" altLang="en-US" sz="2400" b="1" dirty="0" smtClean="0">
                <a:solidFill>
                  <a:srgbClr val="FF0000"/>
                </a:solidFill>
              </a:rPr>
              <a:t>「いいえ」</a:t>
            </a:r>
            <a:r>
              <a:rPr kumimoji="1" lang="ja-JP" altLang="en-US" dirty="0" smtClean="0"/>
              <a:t>となります。</a:t>
            </a:r>
          </a:p>
          <a:p>
            <a:pPr marL="288000" indent="-288000"/>
            <a:endParaRPr lang="ja-JP" altLang="en-US" dirty="0"/>
          </a:p>
          <a:p>
            <a:pPr marL="288000" indent="-288000"/>
            <a:r>
              <a:rPr kumimoji="1" lang="ja-JP" altLang="en-US" dirty="0" smtClean="0">
                <a:latin typeface="ＤＦ特太ゴシック体" panose="020B0509000000000000" pitchFamily="49" charset="-128"/>
                <a:ea typeface="ＤＦ特太ゴシック体" panose="020B0509000000000000" pitchFamily="49" charset="-128"/>
              </a:rPr>
              <a:t>ポイント</a:t>
            </a:r>
            <a:r>
              <a:rPr kumimoji="1" lang="ja-JP" altLang="en-US" dirty="0" smtClean="0"/>
              <a:t>：</a:t>
            </a:r>
            <a:r>
              <a:rPr lang="ja-JP" altLang="en-US" dirty="0"/>
              <a:t>通知対象物質は、有害性だけではなく、プロセス災害の危険源となる爆発性や可燃性を有する</a:t>
            </a:r>
            <a:r>
              <a:rPr lang="ja-JP" altLang="en-US" dirty="0" smtClean="0"/>
              <a:t>ものも多くあります。</a:t>
            </a:r>
            <a:r>
              <a:rPr kumimoji="1" lang="ja-JP" altLang="en-US" dirty="0" smtClean="0"/>
              <a:t>含まれていれば、リスクアセスメントの実施が決まりますが、ＳＴＥＰ２以降での検討の時に参考となりますので、以下の質問にも回答しておきましょう。</a:t>
            </a:r>
            <a:endParaRPr kumimoji="1" lang="ja-JP" altLang="en-US" dirty="0"/>
          </a:p>
        </p:txBody>
      </p:sp>
      <p:sp>
        <p:nvSpPr>
          <p:cNvPr id="11" name="テキスト ボックス 10"/>
          <p:cNvSpPr txBox="1"/>
          <p:nvPr/>
        </p:nvSpPr>
        <p:spPr>
          <a:xfrm>
            <a:off x="578361" y="1400175"/>
            <a:ext cx="8260839" cy="4339650"/>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smtClean="0"/>
              <a:t>質問４．取り扱い物質は、爆発性</a:t>
            </a:r>
            <a:r>
              <a:rPr lang="ja-JP" altLang="en-US" sz="2800" dirty="0"/>
              <a:t>に関わる原子団、あるいは、自己反応性に関わる原子団を持っているか</a:t>
            </a:r>
            <a:r>
              <a:rPr lang="ja-JP" altLang="en-US" sz="2800" dirty="0" smtClean="0"/>
              <a:t>？</a:t>
            </a:r>
            <a:endParaRPr lang="ja-JP" altLang="en-US" dirty="0" smtClean="0"/>
          </a:p>
          <a:p>
            <a:endParaRPr lang="ja-JP" altLang="en-US" dirty="0" smtClean="0"/>
          </a:p>
          <a:p>
            <a:pPr marL="288000" indent="-288000"/>
            <a:r>
              <a:rPr lang="ja-JP" altLang="en-US" dirty="0" smtClean="0"/>
              <a:t>原子団の例は、</a:t>
            </a:r>
            <a:r>
              <a:rPr lang="ja-JP" altLang="en-US" sz="2400" b="1" dirty="0" smtClean="0">
                <a:solidFill>
                  <a:srgbClr val="FF0000"/>
                </a:solidFill>
              </a:rPr>
              <a:t>技術資料の表Ａ３、表Ａ４</a:t>
            </a:r>
            <a:r>
              <a:rPr lang="ja-JP" altLang="en-US" dirty="0" smtClean="0"/>
              <a:t>にあります。取り扱い物質の化学構造内に該当する原子団があるかをチェックします。</a:t>
            </a:r>
          </a:p>
          <a:p>
            <a:pPr marL="288000" indent="-288000"/>
            <a:endParaRPr lang="ja-JP" altLang="en-US" dirty="0" smtClean="0"/>
          </a:p>
          <a:p>
            <a:pPr marL="288000" indent="-288000"/>
            <a:r>
              <a:rPr lang="ja-JP" altLang="en-US" dirty="0" smtClean="0"/>
              <a:t>ポリエチレン粉末とポリスチレン粉末は、該当する原子団はありませんので、回答は</a:t>
            </a:r>
            <a:r>
              <a:rPr kumimoji="1" lang="ja-JP" altLang="en-US" sz="2400" b="1" dirty="0" smtClean="0">
                <a:solidFill>
                  <a:srgbClr val="FF0000"/>
                </a:solidFill>
              </a:rPr>
              <a:t>「いいえ」</a:t>
            </a:r>
            <a:r>
              <a:rPr kumimoji="1" lang="ja-JP" altLang="en-US" dirty="0" smtClean="0"/>
              <a:t>となります。</a:t>
            </a:r>
          </a:p>
          <a:p>
            <a:pPr marL="288000" indent="-288000"/>
            <a:endParaRPr lang="ja-JP" altLang="en-US" dirty="0"/>
          </a:p>
          <a:p>
            <a:pPr marL="288000" indent="-288000"/>
            <a:r>
              <a:rPr lang="ja-JP" altLang="en-US" dirty="0">
                <a:latin typeface="ＤＦ特太ゴシック体" panose="020B0509000000000000" pitchFamily="49" charset="-128"/>
                <a:ea typeface="ＤＦ特太ゴシック体" panose="020B0509000000000000" pitchFamily="49" charset="-128"/>
              </a:rPr>
              <a:t>ポイント</a:t>
            </a:r>
            <a:r>
              <a:rPr lang="ja-JP" altLang="en-US" dirty="0"/>
              <a:t>：爆発性や自己反応性に関わる原子団を持っている場合、エネルギー（熱、衝撃、摩擦など）が加えられた時に急速に分解し、爆発を引き起こす可能性があります</a:t>
            </a:r>
            <a:r>
              <a:rPr lang="ja-JP" altLang="en-US" dirty="0" smtClean="0"/>
              <a:t>。</a:t>
            </a:r>
            <a:endParaRPr kumimoji="1" lang="ja-JP" altLang="en-US" dirty="0" smtClean="0"/>
          </a:p>
        </p:txBody>
      </p:sp>
      <p:sp>
        <p:nvSpPr>
          <p:cNvPr id="10" name="テキスト ボックス 9"/>
          <p:cNvSpPr txBox="1"/>
          <p:nvPr/>
        </p:nvSpPr>
        <p:spPr>
          <a:xfrm>
            <a:off x="578361" y="1394308"/>
            <a:ext cx="8260839" cy="4031873"/>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800" dirty="0" smtClean="0"/>
              <a:t>質問３．取り扱い物質は、可燃性、引火性か？</a:t>
            </a:r>
          </a:p>
          <a:p>
            <a:endParaRPr lang="ja-JP" altLang="en-US" dirty="0"/>
          </a:p>
          <a:p>
            <a:pPr marL="288000" indent="-288000"/>
            <a:r>
              <a:rPr lang="ja-JP" altLang="en-US" sz="2400" b="1" dirty="0" smtClean="0">
                <a:solidFill>
                  <a:srgbClr val="FF0000"/>
                </a:solidFill>
              </a:rPr>
              <a:t>ＳＤＳが存在しない物質や製品ではない物質</a:t>
            </a:r>
            <a:r>
              <a:rPr lang="ja-JP" altLang="en-US" dirty="0" smtClean="0"/>
              <a:t>（気体、液体、固体）でも、火災・爆発を起こす可能性があります。ＳＤＳ以外の資料調査や試験などによって確認します。類似物質から推測でも良いでしょう。</a:t>
            </a:r>
          </a:p>
          <a:p>
            <a:pPr marL="288000" indent="-288000"/>
            <a:endParaRPr lang="ja-JP" altLang="en-US" dirty="0"/>
          </a:p>
          <a:p>
            <a:pPr marL="288000" indent="-288000"/>
            <a:r>
              <a:rPr lang="ja-JP" altLang="en-US" dirty="0" smtClean="0"/>
              <a:t>ポリエチレン粉末とポリスチレン粉末は、プラスチックの粉末です。プラスチック類は容易に燃焼することが予想され、実際に火炎を近づけると燃焼しますからため、回答は</a:t>
            </a:r>
            <a:r>
              <a:rPr kumimoji="1" lang="ja-JP" altLang="en-US" sz="2400" b="1" dirty="0" smtClean="0">
                <a:solidFill>
                  <a:srgbClr val="FF0000"/>
                </a:solidFill>
              </a:rPr>
              <a:t>「はい」</a:t>
            </a:r>
            <a:r>
              <a:rPr kumimoji="1" lang="ja-JP" altLang="en-US" dirty="0" smtClean="0"/>
              <a:t>となります。</a:t>
            </a:r>
          </a:p>
          <a:p>
            <a:pPr marL="288000" indent="-288000"/>
            <a:endParaRPr lang="ja-JP" altLang="en-US" dirty="0" smtClean="0"/>
          </a:p>
          <a:p>
            <a:pPr marL="288000" indent="-288000"/>
            <a:r>
              <a:rPr lang="ja-JP" altLang="en-US" dirty="0" smtClean="0">
                <a:latin typeface="ＤＦ特太ゴシック体" panose="020B0509000000000000" pitchFamily="49" charset="-128"/>
                <a:ea typeface="ＤＦ特太ゴシック体" panose="020B0509000000000000" pitchFamily="49" charset="-128"/>
              </a:rPr>
              <a:t>ポイント</a:t>
            </a:r>
            <a:r>
              <a:rPr lang="ja-JP" altLang="en-US" dirty="0" smtClean="0"/>
              <a:t>：燃料</a:t>
            </a:r>
            <a:r>
              <a:rPr lang="ja-JP" altLang="en-US" dirty="0"/>
              <a:t>などとして使用される可燃性ガスや灯油類に</a:t>
            </a:r>
            <a:r>
              <a:rPr lang="ja-JP" altLang="en-US" dirty="0" smtClean="0"/>
              <a:t>は、一般的な物質としてＳＤＳ</a:t>
            </a:r>
            <a:r>
              <a:rPr lang="ja-JP" altLang="en-US" dirty="0"/>
              <a:t>がありませんが、火災・爆発を</a:t>
            </a:r>
            <a:r>
              <a:rPr lang="ja-JP" altLang="en-US" dirty="0" smtClean="0"/>
              <a:t>引き起こすことに疑いはありません。</a:t>
            </a:r>
            <a:endParaRPr kumimoji="1" lang="ja-JP" altLang="en-US" dirty="0" smtClean="0"/>
          </a:p>
        </p:txBody>
      </p:sp>
      <p:sp>
        <p:nvSpPr>
          <p:cNvPr id="14" name="テキスト ボックス 13"/>
          <p:cNvSpPr txBox="1"/>
          <p:nvPr/>
        </p:nvSpPr>
        <p:spPr>
          <a:xfrm>
            <a:off x="578361" y="1400175"/>
            <a:ext cx="8260839" cy="3724096"/>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smtClean="0"/>
              <a:t>質問７．</a:t>
            </a:r>
            <a:r>
              <a:rPr lang="ja-JP" altLang="en-US" sz="2800" dirty="0"/>
              <a:t>取り扱い物質は</a:t>
            </a:r>
            <a:r>
              <a:rPr lang="ja-JP" altLang="en-US" sz="2800" dirty="0" smtClean="0"/>
              <a:t>、重合反応を起こす物質か？</a:t>
            </a:r>
          </a:p>
          <a:p>
            <a:endParaRPr kumimoji="1" lang="ja-JP" altLang="en-US" dirty="0"/>
          </a:p>
          <a:p>
            <a:pPr marL="288000" indent="-288000"/>
            <a:r>
              <a:rPr kumimoji="1" lang="ja-JP" altLang="en-US" dirty="0" smtClean="0"/>
              <a:t>ポリエチレン粉末、ポリスチレン粉末は、</a:t>
            </a:r>
            <a:r>
              <a:rPr kumimoji="1" lang="ja-JP" altLang="en-US" sz="2400" b="1" dirty="0" smtClean="0">
                <a:solidFill>
                  <a:srgbClr val="FF0000"/>
                </a:solidFill>
              </a:rPr>
              <a:t>技術資料の表Ａ６</a:t>
            </a:r>
            <a:r>
              <a:rPr kumimoji="1" lang="ja-JP" altLang="en-US" dirty="0" smtClean="0"/>
              <a:t>に示された重合反応を起こす物質には該当しないので、回答は</a:t>
            </a:r>
            <a:r>
              <a:rPr kumimoji="1" lang="ja-JP" altLang="en-US" sz="2400" b="1" dirty="0" smtClean="0">
                <a:solidFill>
                  <a:srgbClr val="FF0000"/>
                </a:solidFill>
              </a:rPr>
              <a:t>「いいえ」</a:t>
            </a:r>
            <a:r>
              <a:rPr kumimoji="1" lang="ja-JP" altLang="en-US" dirty="0" smtClean="0"/>
              <a:t>となります。</a:t>
            </a:r>
          </a:p>
          <a:p>
            <a:pPr marL="288000" indent="-288000"/>
            <a:endParaRPr lang="ja-JP" altLang="en-US" dirty="0"/>
          </a:p>
          <a:p>
            <a:pPr marL="288000" indent="-288000"/>
            <a:r>
              <a:rPr kumimoji="1" lang="ja-JP" altLang="en-US" dirty="0" smtClean="0">
                <a:latin typeface="ＤＦ特太ゴシック体" panose="020B0509000000000000" pitchFamily="49" charset="-128"/>
                <a:ea typeface="ＤＦ特太ゴシック体" panose="020B0509000000000000" pitchFamily="49" charset="-128"/>
              </a:rPr>
              <a:t>ポイント</a:t>
            </a:r>
            <a:r>
              <a:rPr kumimoji="1" lang="ja-JP" altLang="en-US" dirty="0" smtClean="0"/>
              <a:t>：重合しやすい物質は、重合禁止剤の不足や雰囲気調整の失敗などをきっかけに自己重合を起こし、爆発を引き起こす可能</a:t>
            </a:r>
            <a:r>
              <a:rPr lang="ja-JP" altLang="en-US" dirty="0" smtClean="0"/>
              <a:t>性があります。この危険源についてＧＨＳの分類項目はなく、ＳＤＳでは危険源となるかどうかを判断できない場合があります。</a:t>
            </a:r>
            <a:endParaRPr kumimoji="1" lang="ja-JP" altLang="en-US" dirty="0"/>
          </a:p>
        </p:txBody>
      </p:sp>
      <p:sp>
        <p:nvSpPr>
          <p:cNvPr id="16" name="テキスト ボックス 15"/>
          <p:cNvSpPr txBox="1"/>
          <p:nvPr/>
        </p:nvSpPr>
        <p:spPr>
          <a:xfrm>
            <a:off x="578359" y="1394308"/>
            <a:ext cx="8260839" cy="2985433"/>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smtClean="0"/>
              <a:t>質問９．</a:t>
            </a:r>
            <a:r>
              <a:rPr lang="ja-JP" altLang="en-US" sz="2800" dirty="0"/>
              <a:t>取り扱い物質は</a:t>
            </a:r>
            <a:r>
              <a:rPr lang="ja-JP" altLang="en-US" sz="2800" dirty="0" smtClean="0"/>
              <a:t>、ＳＤＳが存在していないけれども、危険有害性が疑われるか？</a:t>
            </a:r>
          </a:p>
          <a:p>
            <a:endParaRPr kumimoji="1" lang="ja-JP" altLang="en-US" dirty="0"/>
          </a:p>
          <a:p>
            <a:pPr marL="288000" indent="-288000"/>
            <a:r>
              <a:rPr kumimoji="1" lang="ja-JP" altLang="en-US" dirty="0" smtClean="0"/>
              <a:t>ポリエチレン粉末、ポリスチレン粉末は、ともにＳＤＳがありますので、回答は</a:t>
            </a:r>
            <a:r>
              <a:rPr kumimoji="1" lang="ja-JP" altLang="en-US" sz="2400" b="1" dirty="0" smtClean="0">
                <a:solidFill>
                  <a:srgbClr val="FF0000"/>
                </a:solidFill>
              </a:rPr>
              <a:t>「いいえ」</a:t>
            </a:r>
            <a:r>
              <a:rPr kumimoji="1" lang="ja-JP" altLang="en-US" dirty="0" smtClean="0"/>
              <a:t>となります。</a:t>
            </a:r>
          </a:p>
          <a:p>
            <a:pPr marL="288000" indent="-288000"/>
            <a:endParaRPr lang="ja-JP" altLang="en-US" dirty="0"/>
          </a:p>
          <a:p>
            <a:pPr marL="288000" indent="-288000"/>
            <a:r>
              <a:rPr kumimoji="1" lang="ja-JP" altLang="en-US" dirty="0" smtClean="0">
                <a:latin typeface="ＤＦ特太ゴシック体" panose="020B0509000000000000" pitchFamily="49" charset="-128"/>
                <a:ea typeface="ＤＦ特太ゴシック体" panose="020B0509000000000000" pitchFamily="49" charset="-128"/>
              </a:rPr>
              <a:t>ポイント</a:t>
            </a:r>
            <a:r>
              <a:rPr kumimoji="1" lang="ja-JP" altLang="en-US" dirty="0" smtClean="0"/>
              <a:t>：プロセスの中間体や残留物などには、危険有害性が疑われる物質が存在する可能性があります。ＳＤＳはほとんどの場合に存在せず、ＳＤＳのみに固執すると危険源が見落とされる可能性があります。</a:t>
            </a:r>
            <a:endParaRPr kumimoji="1" lang="ja-JP" altLang="en-US" dirty="0"/>
          </a:p>
        </p:txBody>
      </p:sp>
      <p:sp>
        <p:nvSpPr>
          <p:cNvPr id="13" name="テキスト ボックス 12"/>
          <p:cNvSpPr txBox="1"/>
          <p:nvPr/>
        </p:nvSpPr>
        <p:spPr>
          <a:xfrm>
            <a:off x="578361" y="1394308"/>
            <a:ext cx="8260839" cy="3447098"/>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smtClean="0"/>
              <a:t>質問６．</a:t>
            </a:r>
            <a:r>
              <a:rPr lang="ja-JP" altLang="en-US" sz="2800" dirty="0"/>
              <a:t>取り扱い物質は</a:t>
            </a:r>
            <a:r>
              <a:rPr lang="ja-JP" altLang="en-US" sz="2800" dirty="0" smtClean="0"/>
              <a:t>、過酸化物を生成する物質か？</a:t>
            </a:r>
          </a:p>
          <a:p>
            <a:endParaRPr kumimoji="1" lang="ja-JP" altLang="en-US" dirty="0"/>
          </a:p>
          <a:p>
            <a:pPr marL="288000" indent="-288000"/>
            <a:r>
              <a:rPr kumimoji="1" lang="ja-JP" altLang="en-US" dirty="0" smtClean="0"/>
              <a:t>ポリエチレン粉末、ポリスチレン粉末は、</a:t>
            </a:r>
            <a:r>
              <a:rPr kumimoji="1" lang="ja-JP" altLang="en-US" sz="2400" b="1" dirty="0" smtClean="0">
                <a:solidFill>
                  <a:srgbClr val="FF0000"/>
                </a:solidFill>
              </a:rPr>
              <a:t>技術資料の表Ａ５</a:t>
            </a:r>
            <a:r>
              <a:rPr kumimoji="1" lang="ja-JP" altLang="en-US" dirty="0" smtClean="0"/>
              <a:t>に示された過酸化物を生成する物質には該当しないので、回答は</a:t>
            </a:r>
            <a:r>
              <a:rPr kumimoji="1" lang="ja-JP" altLang="en-US" sz="2400" b="1" dirty="0" smtClean="0">
                <a:solidFill>
                  <a:srgbClr val="FF0000"/>
                </a:solidFill>
              </a:rPr>
              <a:t>「いいえ」</a:t>
            </a:r>
            <a:r>
              <a:rPr kumimoji="1" lang="ja-JP" altLang="en-US" dirty="0" smtClean="0"/>
              <a:t>となります。</a:t>
            </a:r>
          </a:p>
          <a:p>
            <a:pPr marL="288000" indent="-288000"/>
            <a:endParaRPr lang="ja-JP" altLang="en-US" dirty="0"/>
          </a:p>
          <a:p>
            <a:pPr marL="288000" indent="-288000"/>
            <a:r>
              <a:rPr kumimoji="1" lang="ja-JP" altLang="en-US" dirty="0" smtClean="0">
                <a:latin typeface="ＤＦ特太ゴシック体" panose="020B0509000000000000" pitchFamily="49" charset="-128"/>
                <a:ea typeface="ＤＦ特太ゴシック体" panose="020B0509000000000000" pitchFamily="49" charset="-128"/>
              </a:rPr>
              <a:t>ポイント</a:t>
            </a:r>
            <a:r>
              <a:rPr kumimoji="1" lang="ja-JP" altLang="en-US" dirty="0" smtClean="0"/>
              <a:t>：過酸化物は、衝撃や熱に対して敏感なものが多く、爆発を引き起こす可能</a:t>
            </a:r>
            <a:r>
              <a:rPr lang="ja-JP" altLang="en-US" dirty="0" smtClean="0"/>
              <a:t>性があります。この危険源についてＧＨＳの分類項目はなく、ＳＤＳでは危険源となるかどうかを判断できない場合があります。</a:t>
            </a:r>
            <a:endParaRPr kumimoji="1" lang="ja-JP" altLang="en-US" dirty="0"/>
          </a:p>
        </p:txBody>
      </p:sp>
      <p:sp>
        <p:nvSpPr>
          <p:cNvPr id="15" name="テキスト ボックス 14"/>
          <p:cNvSpPr txBox="1"/>
          <p:nvPr/>
        </p:nvSpPr>
        <p:spPr>
          <a:xfrm>
            <a:off x="578361" y="1400175"/>
            <a:ext cx="8260839" cy="2554545"/>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800" dirty="0" smtClean="0"/>
              <a:t>質問８．</a:t>
            </a:r>
            <a:r>
              <a:rPr lang="ja-JP" altLang="en-US" sz="2800" dirty="0"/>
              <a:t>取り扱い物質は</a:t>
            </a:r>
            <a:r>
              <a:rPr lang="ja-JP" altLang="en-US" sz="2800" dirty="0" smtClean="0"/>
              <a:t>、液化ガスか？</a:t>
            </a:r>
          </a:p>
          <a:p>
            <a:endParaRPr kumimoji="1" lang="ja-JP" altLang="en-US" dirty="0"/>
          </a:p>
          <a:p>
            <a:pPr marL="288000" indent="-288000"/>
            <a:r>
              <a:rPr kumimoji="1" lang="ja-JP" altLang="en-US" dirty="0" smtClean="0"/>
              <a:t>ポリエチレン粉末、ポリスチレン粉末は、液化ガスではないので、回答は</a:t>
            </a:r>
            <a:r>
              <a:rPr kumimoji="1" lang="ja-JP" altLang="en-US" sz="2400" b="1" dirty="0" smtClean="0">
                <a:solidFill>
                  <a:srgbClr val="FF0000"/>
                </a:solidFill>
              </a:rPr>
              <a:t>「いいえ」</a:t>
            </a:r>
            <a:r>
              <a:rPr kumimoji="1" lang="ja-JP" altLang="en-US" dirty="0" smtClean="0"/>
              <a:t>となります。</a:t>
            </a:r>
          </a:p>
          <a:p>
            <a:pPr marL="288000" indent="-288000"/>
            <a:endParaRPr lang="ja-JP" altLang="en-US" dirty="0"/>
          </a:p>
          <a:p>
            <a:pPr marL="288000" indent="-288000"/>
            <a:r>
              <a:rPr kumimoji="1" lang="ja-JP" altLang="en-US" dirty="0" smtClean="0">
                <a:latin typeface="ＤＦ特太ゴシック体" panose="020B0509000000000000" pitchFamily="49" charset="-128"/>
                <a:ea typeface="ＤＦ特太ゴシック体" panose="020B0509000000000000" pitchFamily="49" charset="-128"/>
              </a:rPr>
              <a:t>ポイント</a:t>
            </a:r>
            <a:r>
              <a:rPr kumimoji="1" lang="ja-JP" altLang="en-US" dirty="0" smtClean="0"/>
              <a:t>：気体状のガスよりも密度が高いため、破壊･噴出が起きると大量のガスを発生します。なお、液化ガスの多くは極低温でありますから、質問１３にも該当する可能性が高いです。</a:t>
            </a:r>
            <a:endParaRPr kumimoji="1" lang="ja-JP" altLang="en-US" dirty="0"/>
          </a:p>
        </p:txBody>
      </p:sp>
      <p:sp>
        <p:nvSpPr>
          <p:cNvPr id="12" name="テキスト ボックス 11"/>
          <p:cNvSpPr txBox="1"/>
          <p:nvPr/>
        </p:nvSpPr>
        <p:spPr>
          <a:xfrm>
            <a:off x="578361" y="1400175"/>
            <a:ext cx="8260839" cy="3262432"/>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smtClean="0"/>
              <a:t>質問５．</a:t>
            </a:r>
            <a:r>
              <a:rPr lang="ja-JP" altLang="en-US" sz="2800" dirty="0"/>
              <a:t>取り扱い物質は、可燃性（有機物、金属粉など）の粉体（可燃性粉じん）か</a:t>
            </a:r>
            <a:r>
              <a:rPr lang="ja-JP" altLang="en-US" sz="2800" dirty="0" smtClean="0"/>
              <a:t>？</a:t>
            </a:r>
          </a:p>
          <a:p>
            <a:endParaRPr kumimoji="1" lang="ja-JP" altLang="en-US" dirty="0"/>
          </a:p>
          <a:p>
            <a:pPr marL="288000" indent="-288000"/>
            <a:r>
              <a:rPr kumimoji="1" lang="ja-JP" altLang="en-US" dirty="0" smtClean="0"/>
              <a:t>ポリエチレン粉末、ポリスチレン粉末は、</a:t>
            </a:r>
            <a:r>
              <a:rPr kumimoji="1" lang="ja-JP" altLang="en-US" sz="2400" b="1" dirty="0" smtClean="0">
                <a:solidFill>
                  <a:srgbClr val="FF0000"/>
                </a:solidFill>
              </a:rPr>
              <a:t>いずれも有機物の粉体であり、かつ可燃性を持つ</a:t>
            </a:r>
            <a:r>
              <a:rPr kumimoji="1" lang="ja-JP" altLang="en-US" dirty="0" smtClean="0"/>
              <a:t>ので、回答は</a:t>
            </a:r>
            <a:r>
              <a:rPr kumimoji="1" lang="ja-JP" altLang="en-US" sz="2400" b="1" dirty="0" smtClean="0">
                <a:solidFill>
                  <a:srgbClr val="FF0000"/>
                </a:solidFill>
              </a:rPr>
              <a:t>「はい」</a:t>
            </a:r>
            <a:r>
              <a:rPr kumimoji="1" lang="ja-JP" altLang="en-US" dirty="0" smtClean="0"/>
              <a:t>となります。</a:t>
            </a:r>
          </a:p>
          <a:p>
            <a:pPr marL="288000" indent="-288000"/>
            <a:endParaRPr lang="ja-JP" altLang="en-US" dirty="0"/>
          </a:p>
          <a:p>
            <a:pPr marL="288000" indent="-288000"/>
            <a:r>
              <a:rPr kumimoji="1" lang="ja-JP" altLang="en-US" dirty="0" smtClean="0">
                <a:latin typeface="ＤＦ特太ゴシック体" panose="020B0509000000000000" pitchFamily="49" charset="-128"/>
                <a:ea typeface="ＤＦ特太ゴシック体" panose="020B0509000000000000" pitchFamily="49" charset="-128"/>
              </a:rPr>
              <a:t>ポイント</a:t>
            </a:r>
            <a:r>
              <a:rPr kumimoji="1" lang="ja-JP" altLang="en-US" dirty="0" smtClean="0"/>
              <a:t>：</a:t>
            </a:r>
            <a:r>
              <a:rPr lang="ja-JP" altLang="en-US" dirty="0"/>
              <a:t>可燃性の粉</a:t>
            </a:r>
            <a:r>
              <a:rPr lang="ja-JP" altLang="en-US" dirty="0" err="1"/>
              <a:t>じんは</a:t>
            </a:r>
            <a:r>
              <a:rPr lang="ja-JP" altLang="en-US" dirty="0"/>
              <a:t>、大気中に分散され、着火することにより、</a:t>
            </a:r>
            <a:r>
              <a:rPr lang="ja-JP" altLang="en-US" sz="2400" b="1" dirty="0">
                <a:solidFill>
                  <a:srgbClr val="FF0000"/>
                </a:solidFill>
              </a:rPr>
              <a:t>爆発</a:t>
            </a:r>
            <a:r>
              <a:rPr lang="ja-JP" altLang="en-US" dirty="0"/>
              <a:t>を引き起こす可能性が</a:t>
            </a:r>
            <a:r>
              <a:rPr lang="ja-JP" altLang="en-US" dirty="0" smtClean="0"/>
              <a:t>あります。</a:t>
            </a:r>
            <a:r>
              <a:rPr lang="ja-JP" altLang="en-US" dirty="0"/>
              <a:t>また、堆積すると</a:t>
            </a:r>
            <a:r>
              <a:rPr lang="ja-JP" altLang="en-US" sz="2400" b="1" dirty="0">
                <a:solidFill>
                  <a:srgbClr val="FF0000"/>
                </a:solidFill>
              </a:rPr>
              <a:t>自然発火</a:t>
            </a:r>
            <a:r>
              <a:rPr lang="ja-JP" altLang="en-US" dirty="0"/>
              <a:t>する可能性が</a:t>
            </a:r>
            <a:r>
              <a:rPr lang="ja-JP" altLang="en-US" dirty="0" smtClean="0"/>
              <a:t>あります。</a:t>
            </a:r>
            <a:r>
              <a:rPr kumimoji="1" lang="ja-JP" altLang="en-US" dirty="0" smtClean="0"/>
              <a:t>ＳＤＳにこの情報が記載されることは、ほとんどありません。</a:t>
            </a:r>
            <a:endParaRPr kumimoji="1" lang="ja-JP" altLang="en-US" dirty="0"/>
          </a:p>
        </p:txBody>
      </p:sp>
      <p:sp>
        <p:nvSpPr>
          <p:cNvPr id="7" name="テキスト ボックス 6"/>
          <p:cNvSpPr txBox="1"/>
          <p:nvPr/>
        </p:nvSpPr>
        <p:spPr>
          <a:xfrm>
            <a:off x="1340361" y="1781621"/>
            <a:ext cx="7038975" cy="4429125"/>
          </a:xfrm>
          <a:prstGeom prst="rect">
            <a:avLst/>
          </a:prstGeom>
          <a:solidFill>
            <a:srgbClr val="FFFF00"/>
          </a:solidFill>
          <a:ln w="12700">
            <a:solidFill>
              <a:schemeClr val="tx1"/>
            </a:solidFill>
          </a:ln>
        </p:spPr>
        <p:txBody>
          <a:bodyPr wrap="square" rtlCol="0" anchor="ctr">
            <a:noAutofit/>
          </a:bodyPr>
          <a:lstStyle/>
          <a:p>
            <a:pPr algn="ctr"/>
            <a:r>
              <a:rPr kumimoji="1" lang="ja-JP" altLang="en-US" sz="4000" dirty="0" smtClean="0"/>
              <a:t>最初に、</a:t>
            </a:r>
          </a:p>
          <a:p>
            <a:pPr algn="ctr"/>
            <a:r>
              <a:rPr kumimoji="1" lang="en-US" altLang="ja-JP" sz="4800" dirty="0" smtClean="0">
                <a:solidFill>
                  <a:srgbClr val="FF0000"/>
                </a:solidFill>
              </a:rPr>
              <a:t>Ⅰ </a:t>
            </a:r>
            <a:r>
              <a:rPr kumimoji="1" lang="ja-JP" altLang="en-US" sz="4800" dirty="0" smtClean="0">
                <a:solidFill>
                  <a:srgbClr val="FF0000"/>
                </a:solidFill>
              </a:rPr>
              <a:t>物質単独の危険源</a:t>
            </a:r>
          </a:p>
          <a:p>
            <a:pPr algn="ctr"/>
            <a:r>
              <a:rPr kumimoji="1" lang="ja-JP" altLang="en-US" sz="4000" dirty="0" smtClean="0"/>
              <a:t>に回答しよう</a:t>
            </a:r>
            <a:endParaRPr kumimoji="1" lang="ja-JP" altLang="en-US" sz="4000" dirty="0"/>
          </a:p>
        </p:txBody>
      </p:sp>
    </p:spTree>
    <p:extLst>
      <p:ext uri="{BB962C8B-B14F-4D97-AF65-F5344CB8AC3E}">
        <p14:creationId xmlns:p14="http://schemas.microsoft.com/office/powerpoint/2010/main" val="204705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1+#ppt_w/2"/>
                                          </p:val>
                                        </p:tav>
                                        <p:tav tm="100000">
                                          <p:val>
                                            <p:strVal val="#ppt_x"/>
                                          </p:val>
                                        </p:tav>
                                      </p:tavLst>
                                    </p:anim>
                                    <p:anim calcmode="lin" valueType="num">
                                      <p:cBhvr additive="base">
                                        <p:cTn id="17"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xit" presetSubtype="2" fill="hold" grpId="1" nodeType="clickEffect">
                                  <p:stCondLst>
                                    <p:cond delay="0"/>
                                  </p:stCondLst>
                                  <p:childTnLst>
                                    <p:anim calcmode="lin" valueType="num">
                                      <p:cBhvr additive="base">
                                        <p:cTn id="21" dur="500"/>
                                        <p:tgtEl>
                                          <p:spTgt spid="5"/>
                                        </p:tgtEl>
                                        <p:attrNameLst>
                                          <p:attrName>ppt_x</p:attrName>
                                        </p:attrNameLst>
                                      </p:cBhvr>
                                      <p:tavLst>
                                        <p:tav tm="0">
                                          <p:val>
                                            <p:strVal val="ppt_x"/>
                                          </p:val>
                                        </p:tav>
                                        <p:tav tm="100000">
                                          <p:val>
                                            <p:strVal val="1+ppt_w/2"/>
                                          </p:val>
                                        </p:tav>
                                      </p:tavLst>
                                    </p:anim>
                                    <p:anim calcmode="lin" valueType="num">
                                      <p:cBhvr additive="base">
                                        <p:cTn id="22" dur="500"/>
                                        <p:tgtEl>
                                          <p:spTgt spid="5"/>
                                        </p:tgtEl>
                                        <p:attrNameLst>
                                          <p:attrName>ppt_y</p:attrName>
                                        </p:attrNameLst>
                                      </p:cBhvr>
                                      <p:tavLst>
                                        <p:tav tm="0">
                                          <p:val>
                                            <p:strVal val="ppt_y"/>
                                          </p:val>
                                        </p:tav>
                                        <p:tav tm="100000">
                                          <p:val>
                                            <p:strVal val="ppt_y"/>
                                          </p:val>
                                        </p:tav>
                                      </p:tavLst>
                                    </p:anim>
                                    <p:set>
                                      <p:cBhvr>
                                        <p:cTn id="23" dur="1" fill="hold">
                                          <p:stCondLst>
                                            <p:cond delay="499"/>
                                          </p:stCondLst>
                                        </p:cTn>
                                        <p:tgtEl>
                                          <p:spTgt spid="5"/>
                                        </p:tgtEl>
                                        <p:attrNameLst>
                                          <p:attrName>style.visibility</p:attrName>
                                        </p:attrNameLst>
                                      </p:cBhvr>
                                      <p:to>
                                        <p:strVal val="hidden"/>
                                      </p:to>
                                    </p:set>
                                  </p:childTnLst>
                                </p:cTn>
                              </p:par>
                            </p:childTnLst>
                          </p:cTn>
                        </p:par>
                        <p:par>
                          <p:cTn id="24" fill="hold">
                            <p:stCondLst>
                              <p:cond delay="500"/>
                            </p:stCondLst>
                            <p:childTnLst>
                              <p:par>
                                <p:cTn id="25" presetID="2" presetClass="entr" presetSubtype="2" fill="hold" nodeType="after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 calcmode="lin" valueType="num">
                                      <p:cBhvr additive="base">
                                        <p:cTn id="2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29" fill="hold">
                            <p:stCondLst>
                              <p:cond delay="1000"/>
                            </p:stCondLst>
                            <p:childTnLst>
                              <p:par>
                                <p:cTn id="30" presetID="2" presetClass="entr" presetSubtype="2" fill="hold" nodeType="after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 calcmode="lin" valueType="num">
                                      <p:cBhvr additive="base">
                                        <p:cTn id="32" dur="5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par>
                          <p:cTn id="34" fill="hold">
                            <p:stCondLst>
                              <p:cond delay="1500"/>
                            </p:stCondLst>
                            <p:childTnLst>
                              <p:par>
                                <p:cTn id="35" presetID="2" presetClass="entr" presetSubtype="2" fill="hold" nodeType="afterEffect">
                                  <p:stCondLst>
                                    <p:cond delay="0"/>
                                  </p:stCondLst>
                                  <p:childTnLst>
                                    <p:set>
                                      <p:cBhvr>
                                        <p:cTn id="36" dur="1" fill="hold">
                                          <p:stCondLst>
                                            <p:cond delay="0"/>
                                          </p:stCondLst>
                                        </p:cTn>
                                        <p:tgtEl>
                                          <p:spTgt spid="8">
                                            <p:txEl>
                                              <p:pRg st="1" end="1"/>
                                            </p:txEl>
                                          </p:spTgt>
                                        </p:tgtEl>
                                        <p:attrNameLst>
                                          <p:attrName>style.visibility</p:attrName>
                                        </p:attrNameLst>
                                      </p:cBhvr>
                                      <p:to>
                                        <p:strVal val="visible"/>
                                      </p:to>
                                    </p:set>
                                    <p:anim calcmode="lin" valueType="num">
                                      <p:cBhvr additive="base">
                                        <p:cTn id="37" dur="500" fill="hold"/>
                                        <p:tgtEl>
                                          <p:spTgt spid="8">
                                            <p:txEl>
                                              <p:pRg st="1" end="1"/>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1+#ppt_w/2"/>
                                          </p:val>
                                        </p:tav>
                                        <p:tav tm="100000">
                                          <p:val>
                                            <p:strVal val="#ppt_x"/>
                                          </p:val>
                                        </p:tav>
                                      </p:tavLst>
                                    </p:anim>
                                    <p:anim calcmode="lin" valueType="num">
                                      <p:cBhvr additive="base">
                                        <p:cTn id="44"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xit" presetSubtype="2" fill="hold" grpId="1" nodeType="clickEffect">
                                  <p:stCondLst>
                                    <p:cond delay="0"/>
                                  </p:stCondLst>
                                  <p:childTnLst>
                                    <p:anim calcmode="lin" valueType="num">
                                      <p:cBhvr additive="base">
                                        <p:cTn id="48" dur="500"/>
                                        <p:tgtEl>
                                          <p:spTgt spid="9"/>
                                        </p:tgtEl>
                                        <p:attrNameLst>
                                          <p:attrName>ppt_x</p:attrName>
                                        </p:attrNameLst>
                                      </p:cBhvr>
                                      <p:tavLst>
                                        <p:tav tm="0">
                                          <p:val>
                                            <p:strVal val="ppt_x"/>
                                          </p:val>
                                        </p:tav>
                                        <p:tav tm="100000">
                                          <p:val>
                                            <p:strVal val="1+ppt_w/2"/>
                                          </p:val>
                                        </p:tav>
                                      </p:tavLst>
                                    </p:anim>
                                    <p:anim calcmode="lin" valueType="num">
                                      <p:cBhvr additive="base">
                                        <p:cTn id="49" dur="500"/>
                                        <p:tgtEl>
                                          <p:spTgt spid="9"/>
                                        </p:tgtEl>
                                        <p:attrNameLst>
                                          <p:attrName>ppt_y</p:attrName>
                                        </p:attrNameLst>
                                      </p:cBhvr>
                                      <p:tavLst>
                                        <p:tav tm="0">
                                          <p:val>
                                            <p:strVal val="ppt_y"/>
                                          </p:val>
                                        </p:tav>
                                        <p:tav tm="100000">
                                          <p:val>
                                            <p:strVal val="ppt_y"/>
                                          </p:val>
                                        </p:tav>
                                      </p:tavLst>
                                    </p:anim>
                                    <p:set>
                                      <p:cBhvr>
                                        <p:cTn id="50" dur="1" fill="hold">
                                          <p:stCondLst>
                                            <p:cond delay="499"/>
                                          </p:stCondLst>
                                        </p:cTn>
                                        <p:tgtEl>
                                          <p:spTgt spid="9"/>
                                        </p:tgtEl>
                                        <p:attrNameLst>
                                          <p:attrName>style.visibility</p:attrName>
                                        </p:attrNameLst>
                                      </p:cBhvr>
                                      <p:to>
                                        <p:strVal val="hidden"/>
                                      </p:to>
                                    </p:set>
                                  </p:childTnLst>
                                </p:cTn>
                              </p:par>
                            </p:childTnLst>
                          </p:cTn>
                        </p:par>
                        <p:par>
                          <p:cTn id="51" fill="hold">
                            <p:stCondLst>
                              <p:cond delay="500"/>
                            </p:stCondLst>
                            <p:childTnLst>
                              <p:par>
                                <p:cTn id="52" presetID="2" presetClass="entr" presetSubtype="2" fill="hold" nodeType="afterEffect">
                                  <p:stCondLst>
                                    <p:cond delay="0"/>
                                  </p:stCondLst>
                                  <p:childTnLst>
                                    <p:set>
                                      <p:cBhvr>
                                        <p:cTn id="53" dur="1" fill="hold">
                                          <p:stCondLst>
                                            <p:cond delay="0"/>
                                          </p:stCondLst>
                                        </p:cTn>
                                        <p:tgtEl>
                                          <p:spTgt spid="3">
                                            <p:txEl>
                                              <p:pRg st="1" end="1"/>
                                            </p:txEl>
                                          </p:spTgt>
                                        </p:tgtEl>
                                        <p:attrNameLst>
                                          <p:attrName>style.visibility</p:attrName>
                                        </p:attrNameLst>
                                      </p:cBhvr>
                                      <p:to>
                                        <p:strVal val="visible"/>
                                      </p:to>
                                    </p:set>
                                    <p:anim calcmode="lin" valueType="num">
                                      <p:cBhvr additive="base">
                                        <p:cTn id="54"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56" fill="hold">
                            <p:stCondLst>
                              <p:cond delay="1000"/>
                            </p:stCondLst>
                            <p:childTnLst>
                              <p:par>
                                <p:cTn id="57" presetID="2" presetClass="entr" presetSubtype="2" fill="hold" nodeType="afterEffect">
                                  <p:stCondLst>
                                    <p:cond delay="0"/>
                                  </p:stCondLst>
                                  <p:childTnLst>
                                    <p:set>
                                      <p:cBhvr>
                                        <p:cTn id="58" dur="1" fill="hold">
                                          <p:stCondLst>
                                            <p:cond delay="0"/>
                                          </p:stCondLst>
                                        </p:cTn>
                                        <p:tgtEl>
                                          <p:spTgt spid="8">
                                            <p:txEl>
                                              <p:pRg st="2" end="2"/>
                                            </p:txEl>
                                          </p:spTgt>
                                        </p:tgtEl>
                                        <p:attrNameLst>
                                          <p:attrName>style.visibility</p:attrName>
                                        </p:attrNameLst>
                                      </p:cBhvr>
                                      <p:to>
                                        <p:strVal val="visible"/>
                                      </p:to>
                                    </p:set>
                                    <p:anim calcmode="lin" valueType="num">
                                      <p:cBhvr additive="base">
                                        <p:cTn id="59" dur="500" fill="hold"/>
                                        <p:tgtEl>
                                          <p:spTgt spid="8">
                                            <p:txEl>
                                              <p:pRg st="2" end="2"/>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8">
                                            <p:txEl>
                                              <p:pRg st="2" end="2"/>
                                            </p:txEl>
                                          </p:spTgt>
                                        </p:tgtEl>
                                        <p:attrNameLst>
                                          <p:attrName>ppt_y</p:attrName>
                                        </p:attrNameLst>
                                      </p:cBhvr>
                                      <p:tavLst>
                                        <p:tav tm="0">
                                          <p:val>
                                            <p:strVal val="#ppt_y"/>
                                          </p:val>
                                        </p:tav>
                                        <p:tav tm="100000">
                                          <p:val>
                                            <p:strVal val="#ppt_y"/>
                                          </p:val>
                                        </p:tav>
                                      </p:tavLst>
                                    </p:anim>
                                  </p:childTnLst>
                                </p:cTn>
                              </p:par>
                            </p:childTnLst>
                          </p:cTn>
                        </p:par>
                        <p:par>
                          <p:cTn id="61" fill="hold">
                            <p:stCondLst>
                              <p:cond delay="1500"/>
                            </p:stCondLst>
                            <p:childTnLst>
                              <p:par>
                                <p:cTn id="62" presetID="2" presetClass="entr" presetSubtype="2" fill="hold" nodeType="afterEffect">
                                  <p:stCondLst>
                                    <p:cond delay="0"/>
                                  </p:stCondLst>
                                  <p:childTnLst>
                                    <p:set>
                                      <p:cBhvr>
                                        <p:cTn id="63" dur="1" fill="hold">
                                          <p:stCondLst>
                                            <p:cond delay="0"/>
                                          </p:stCondLst>
                                        </p:cTn>
                                        <p:tgtEl>
                                          <p:spTgt spid="8">
                                            <p:txEl>
                                              <p:pRg st="4" end="4"/>
                                            </p:txEl>
                                          </p:spTgt>
                                        </p:tgtEl>
                                        <p:attrNameLst>
                                          <p:attrName>style.visibility</p:attrName>
                                        </p:attrNameLst>
                                      </p:cBhvr>
                                      <p:to>
                                        <p:strVal val="visible"/>
                                      </p:to>
                                    </p:set>
                                    <p:anim calcmode="lin" valueType="num">
                                      <p:cBhvr additive="base">
                                        <p:cTn id="64" dur="500" fill="hold"/>
                                        <p:tgtEl>
                                          <p:spTgt spid="8">
                                            <p:txEl>
                                              <p:pRg st="4" end="4"/>
                                            </p:txEl>
                                          </p:spTgt>
                                        </p:tgtEl>
                                        <p:attrNameLst>
                                          <p:attrName>ppt_x</p:attrName>
                                        </p:attrNameLst>
                                      </p:cBhvr>
                                      <p:tavLst>
                                        <p:tav tm="0">
                                          <p:val>
                                            <p:strVal val="1+#ppt_w/2"/>
                                          </p:val>
                                        </p:tav>
                                        <p:tav tm="100000">
                                          <p:val>
                                            <p:strVal val="#ppt_x"/>
                                          </p:val>
                                        </p:tav>
                                      </p:tavLst>
                                    </p:anim>
                                    <p:anim calcmode="lin" valueType="num">
                                      <p:cBhvr additive="base">
                                        <p:cTn id="65" dur="500" fill="hold"/>
                                        <p:tgtEl>
                                          <p:spTgt spid="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2" fill="hold" grpId="0" nodeType="clickEffect">
                                  <p:stCondLst>
                                    <p:cond delay="0"/>
                                  </p:stCondLst>
                                  <p:childTnLst>
                                    <p:set>
                                      <p:cBhvr>
                                        <p:cTn id="69" dur="1" fill="hold">
                                          <p:stCondLst>
                                            <p:cond delay="0"/>
                                          </p:stCondLst>
                                        </p:cTn>
                                        <p:tgtEl>
                                          <p:spTgt spid="10"/>
                                        </p:tgtEl>
                                        <p:attrNameLst>
                                          <p:attrName>style.visibility</p:attrName>
                                        </p:attrNameLst>
                                      </p:cBhvr>
                                      <p:to>
                                        <p:strVal val="visible"/>
                                      </p:to>
                                    </p:set>
                                    <p:anim calcmode="lin" valueType="num">
                                      <p:cBhvr additive="base">
                                        <p:cTn id="70" dur="500" fill="hold"/>
                                        <p:tgtEl>
                                          <p:spTgt spid="10"/>
                                        </p:tgtEl>
                                        <p:attrNameLst>
                                          <p:attrName>ppt_x</p:attrName>
                                        </p:attrNameLst>
                                      </p:cBhvr>
                                      <p:tavLst>
                                        <p:tav tm="0">
                                          <p:val>
                                            <p:strVal val="1+#ppt_w/2"/>
                                          </p:val>
                                        </p:tav>
                                        <p:tav tm="100000">
                                          <p:val>
                                            <p:strVal val="#ppt_x"/>
                                          </p:val>
                                        </p:tav>
                                      </p:tavLst>
                                    </p:anim>
                                    <p:anim calcmode="lin" valueType="num">
                                      <p:cBhvr additive="base">
                                        <p:cTn id="71"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 presetClass="exit" presetSubtype="2" fill="hold" grpId="1" nodeType="clickEffect">
                                  <p:stCondLst>
                                    <p:cond delay="0"/>
                                  </p:stCondLst>
                                  <p:childTnLst>
                                    <p:anim calcmode="lin" valueType="num">
                                      <p:cBhvr additive="base">
                                        <p:cTn id="75" dur="500"/>
                                        <p:tgtEl>
                                          <p:spTgt spid="10"/>
                                        </p:tgtEl>
                                        <p:attrNameLst>
                                          <p:attrName>ppt_x</p:attrName>
                                        </p:attrNameLst>
                                      </p:cBhvr>
                                      <p:tavLst>
                                        <p:tav tm="0">
                                          <p:val>
                                            <p:strVal val="ppt_x"/>
                                          </p:val>
                                        </p:tav>
                                        <p:tav tm="100000">
                                          <p:val>
                                            <p:strVal val="1+ppt_w/2"/>
                                          </p:val>
                                        </p:tav>
                                      </p:tavLst>
                                    </p:anim>
                                    <p:anim calcmode="lin" valueType="num">
                                      <p:cBhvr additive="base">
                                        <p:cTn id="76" dur="500"/>
                                        <p:tgtEl>
                                          <p:spTgt spid="10"/>
                                        </p:tgtEl>
                                        <p:attrNameLst>
                                          <p:attrName>ppt_y</p:attrName>
                                        </p:attrNameLst>
                                      </p:cBhvr>
                                      <p:tavLst>
                                        <p:tav tm="0">
                                          <p:val>
                                            <p:strVal val="ppt_y"/>
                                          </p:val>
                                        </p:tav>
                                        <p:tav tm="100000">
                                          <p:val>
                                            <p:strVal val="ppt_y"/>
                                          </p:val>
                                        </p:tav>
                                      </p:tavLst>
                                    </p:anim>
                                    <p:set>
                                      <p:cBhvr>
                                        <p:cTn id="77" dur="1" fill="hold">
                                          <p:stCondLst>
                                            <p:cond delay="499"/>
                                          </p:stCondLst>
                                        </p:cTn>
                                        <p:tgtEl>
                                          <p:spTgt spid="10"/>
                                        </p:tgtEl>
                                        <p:attrNameLst>
                                          <p:attrName>style.visibility</p:attrName>
                                        </p:attrNameLst>
                                      </p:cBhvr>
                                      <p:to>
                                        <p:strVal val="hidden"/>
                                      </p:to>
                                    </p:set>
                                  </p:childTnLst>
                                </p:cTn>
                              </p:par>
                            </p:childTnLst>
                          </p:cTn>
                        </p:par>
                        <p:par>
                          <p:cTn id="78" fill="hold">
                            <p:stCondLst>
                              <p:cond delay="500"/>
                            </p:stCondLst>
                            <p:childTnLst>
                              <p:par>
                                <p:cTn id="79" presetID="2" presetClass="entr" presetSubtype="2" fill="hold" nodeType="afterEffect">
                                  <p:stCondLst>
                                    <p:cond delay="0"/>
                                  </p:stCondLst>
                                  <p:childTnLst>
                                    <p:set>
                                      <p:cBhvr>
                                        <p:cTn id="80" dur="1" fill="hold">
                                          <p:stCondLst>
                                            <p:cond delay="0"/>
                                          </p:stCondLst>
                                        </p:cTn>
                                        <p:tgtEl>
                                          <p:spTgt spid="3">
                                            <p:txEl>
                                              <p:pRg st="2" end="2"/>
                                            </p:txEl>
                                          </p:spTgt>
                                        </p:tgtEl>
                                        <p:attrNameLst>
                                          <p:attrName>style.visibility</p:attrName>
                                        </p:attrNameLst>
                                      </p:cBhvr>
                                      <p:to>
                                        <p:strVal val="visible"/>
                                      </p:to>
                                    </p:set>
                                    <p:anim calcmode="lin" valueType="num">
                                      <p:cBhvr additive="base">
                                        <p:cTn id="8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8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83" fill="hold">
                            <p:stCondLst>
                              <p:cond delay="1000"/>
                            </p:stCondLst>
                            <p:childTnLst>
                              <p:par>
                                <p:cTn id="84" presetID="2" presetClass="entr" presetSubtype="2" fill="hold" nodeType="afterEffect">
                                  <p:stCondLst>
                                    <p:cond delay="0"/>
                                  </p:stCondLst>
                                  <p:childTnLst>
                                    <p:set>
                                      <p:cBhvr>
                                        <p:cTn id="85" dur="1" fill="hold">
                                          <p:stCondLst>
                                            <p:cond delay="0"/>
                                          </p:stCondLst>
                                        </p:cTn>
                                        <p:tgtEl>
                                          <p:spTgt spid="8">
                                            <p:txEl>
                                              <p:pRg st="5" end="5"/>
                                            </p:txEl>
                                          </p:spTgt>
                                        </p:tgtEl>
                                        <p:attrNameLst>
                                          <p:attrName>style.visibility</p:attrName>
                                        </p:attrNameLst>
                                      </p:cBhvr>
                                      <p:to>
                                        <p:strVal val="visible"/>
                                      </p:to>
                                    </p:set>
                                    <p:anim calcmode="lin" valueType="num">
                                      <p:cBhvr additive="base">
                                        <p:cTn id="86" dur="500" fill="hold"/>
                                        <p:tgtEl>
                                          <p:spTgt spid="8">
                                            <p:txEl>
                                              <p:pRg st="5" end="5"/>
                                            </p:txEl>
                                          </p:spTgt>
                                        </p:tgtEl>
                                        <p:attrNameLst>
                                          <p:attrName>ppt_x</p:attrName>
                                        </p:attrNameLst>
                                      </p:cBhvr>
                                      <p:tavLst>
                                        <p:tav tm="0">
                                          <p:val>
                                            <p:strVal val="1+#ppt_w/2"/>
                                          </p:val>
                                        </p:tav>
                                        <p:tav tm="100000">
                                          <p:val>
                                            <p:strVal val="#ppt_x"/>
                                          </p:val>
                                        </p:tav>
                                      </p:tavLst>
                                    </p:anim>
                                    <p:anim calcmode="lin" valueType="num">
                                      <p:cBhvr additive="base">
                                        <p:cTn id="87" dur="500" fill="hold"/>
                                        <p:tgtEl>
                                          <p:spTgt spid="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2" presetClass="entr" presetSubtype="2" fill="hold" grpId="0" nodeType="clickEffect">
                                  <p:stCondLst>
                                    <p:cond delay="0"/>
                                  </p:stCondLst>
                                  <p:childTnLst>
                                    <p:set>
                                      <p:cBhvr>
                                        <p:cTn id="91" dur="1" fill="hold">
                                          <p:stCondLst>
                                            <p:cond delay="0"/>
                                          </p:stCondLst>
                                        </p:cTn>
                                        <p:tgtEl>
                                          <p:spTgt spid="11"/>
                                        </p:tgtEl>
                                        <p:attrNameLst>
                                          <p:attrName>style.visibility</p:attrName>
                                        </p:attrNameLst>
                                      </p:cBhvr>
                                      <p:to>
                                        <p:strVal val="visible"/>
                                      </p:to>
                                    </p:set>
                                    <p:anim calcmode="lin" valueType="num">
                                      <p:cBhvr additive="base">
                                        <p:cTn id="92" dur="500" fill="hold"/>
                                        <p:tgtEl>
                                          <p:spTgt spid="11"/>
                                        </p:tgtEl>
                                        <p:attrNameLst>
                                          <p:attrName>ppt_x</p:attrName>
                                        </p:attrNameLst>
                                      </p:cBhvr>
                                      <p:tavLst>
                                        <p:tav tm="0">
                                          <p:val>
                                            <p:strVal val="1+#ppt_w/2"/>
                                          </p:val>
                                        </p:tav>
                                        <p:tav tm="100000">
                                          <p:val>
                                            <p:strVal val="#ppt_x"/>
                                          </p:val>
                                        </p:tav>
                                      </p:tavLst>
                                    </p:anim>
                                    <p:anim calcmode="lin" valueType="num">
                                      <p:cBhvr additive="base">
                                        <p:cTn id="93"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2" presetClass="exit" presetSubtype="2" fill="hold" grpId="1" nodeType="clickEffect">
                                  <p:stCondLst>
                                    <p:cond delay="0"/>
                                  </p:stCondLst>
                                  <p:childTnLst>
                                    <p:anim calcmode="lin" valueType="num">
                                      <p:cBhvr additive="base">
                                        <p:cTn id="97" dur="500"/>
                                        <p:tgtEl>
                                          <p:spTgt spid="11"/>
                                        </p:tgtEl>
                                        <p:attrNameLst>
                                          <p:attrName>ppt_x</p:attrName>
                                        </p:attrNameLst>
                                      </p:cBhvr>
                                      <p:tavLst>
                                        <p:tav tm="0">
                                          <p:val>
                                            <p:strVal val="ppt_x"/>
                                          </p:val>
                                        </p:tav>
                                        <p:tav tm="100000">
                                          <p:val>
                                            <p:strVal val="1+ppt_w/2"/>
                                          </p:val>
                                        </p:tav>
                                      </p:tavLst>
                                    </p:anim>
                                    <p:anim calcmode="lin" valueType="num">
                                      <p:cBhvr additive="base">
                                        <p:cTn id="98" dur="500"/>
                                        <p:tgtEl>
                                          <p:spTgt spid="11"/>
                                        </p:tgtEl>
                                        <p:attrNameLst>
                                          <p:attrName>ppt_y</p:attrName>
                                        </p:attrNameLst>
                                      </p:cBhvr>
                                      <p:tavLst>
                                        <p:tav tm="0">
                                          <p:val>
                                            <p:strVal val="ppt_y"/>
                                          </p:val>
                                        </p:tav>
                                        <p:tav tm="100000">
                                          <p:val>
                                            <p:strVal val="ppt_y"/>
                                          </p:val>
                                        </p:tav>
                                      </p:tavLst>
                                    </p:anim>
                                    <p:set>
                                      <p:cBhvr>
                                        <p:cTn id="99" dur="1" fill="hold">
                                          <p:stCondLst>
                                            <p:cond delay="499"/>
                                          </p:stCondLst>
                                        </p:cTn>
                                        <p:tgtEl>
                                          <p:spTgt spid="11"/>
                                        </p:tgtEl>
                                        <p:attrNameLst>
                                          <p:attrName>style.visibility</p:attrName>
                                        </p:attrNameLst>
                                      </p:cBhvr>
                                      <p:to>
                                        <p:strVal val="hidden"/>
                                      </p:to>
                                    </p:set>
                                  </p:childTnLst>
                                </p:cTn>
                              </p:par>
                            </p:childTnLst>
                          </p:cTn>
                        </p:par>
                        <p:par>
                          <p:cTn id="100" fill="hold">
                            <p:stCondLst>
                              <p:cond delay="500"/>
                            </p:stCondLst>
                            <p:childTnLst>
                              <p:par>
                                <p:cTn id="101" presetID="2" presetClass="entr" presetSubtype="2" fill="hold" nodeType="afterEffect">
                                  <p:stCondLst>
                                    <p:cond delay="0"/>
                                  </p:stCondLst>
                                  <p:childTnLst>
                                    <p:set>
                                      <p:cBhvr>
                                        <p:cTn id="102" dur="1" fill="hold">
                                          <p:stCondLst>
                                            <p:cond delay="0"/>
                                          </p:stCondLst>
                                        </p:cTn>
                                        <p:tgtEl>
                                          <p:spTgt spid="3">
                                            <p:txEl>
                                              <p:pRg st="3" end="3"/>
                                            </p:txEl>
                                          </p:spTgt>
                                        </p:tgtEl>
                                        <p:attrNameLst>
                                          <p:attrName>style.visibility</p:attrName>
                                        </p:attrNameLst>
                                      </p:cBhvr>
                                      <p:to>
                                        <p:strVal val="visible"/>
                                      </p:to>
                                    </p:set>
                                    <p:anim calcmode="lin" valueType="num">
                                      <p:cBhvr additive="base">
                                        <p:cTn id="10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0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105" fill="hold">
                            <p:stCondLst>
                              <p:cond delay="1000"/>
                            </p:stCondLst>
                            <p:childTnLst>
                              <p:par>
                                <p:cTn id="106" presetID="2" presetClass="entr" presetSubtype="2" fill="hold" nodeType="afterEffect">
                                  <p:stCondLst>
                                    <p:cond delay="0"/>
                                  </p:stCondLst>
                                  <p:childTnLst>
                                    <p:set>
                                      <p:cBhvr>
                                        <p:cTn id="107" dur="1" fill="hold">
                                          <p:stCondLst>
                                            <p:cond delay="0"/>
                                          </p:stCondLst>
                                        </p:cTn>
                                        <p:tgtEl>
                                          <p:spTgt spid="8">
                                            <p:txEl>
                                              <p:pRg st="7" end="7"/>
                                            </p:txEl>
                                          </p:spTgt>
                                        </p:tgtEl>
                                        <p:attrNameLst>
                                          <p:attrName>style.visibility</p:attrName>
                                        </p:attrNameLst>
                                      </p:cBhvr>
                                      <p:to>
                                        <p:strVal val="visible"/>
                                      </p:to>
                                    </p:set>
                                    <p:anim calcmode="lin" valueType="num">
                                      <p:cBhvr additive="base">
                                        <p:cTn id="108" dur="500" fill="hold"/>
                                        <p:tgtEl>
                                          <p:spTgt spid="8">
                                            <p:txEl>
                                              <p:pRg st="7" end="7"/>
                                            </p:txEl>
                                          </p:spTgt>
                                        </p:tgtEl>
                                        <p:attrNameLst>
                                          <p:attrName>ppt_x</p:attrName>
                                        </p:attrNameLst>
                                      </p:cBhvr>
                                      <p:tavLst>
                                        <p:tav tm="0">
                                          <p:val>
                                            <p:strVal val="1+#ppt_w/2"/>
                                          </p:val>
                                        </p:tav>
                                        <p:tav tm="100000">
                                          <p:val>
                                            <p:strVal val="#ppt_x"/>
                                          </p:val>
                                        </p:tav>
                                      </p:tavLst>
                                    </p:anim>
                                    <p:anim calcmode="lin" valueType="num">
                                      <p:cBhvr additive="base">
                                        <p:cTn id="109" dur="500" fill="hold"/>
                                        <p:tgtEl>
                                          <p:spTgt spid="8">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2" presetClass="entr" presetSubtype="2" fill="hold" grpId="0" nodeType="clickEffect">
                                  <p:stCondLst>
                                    <p:cond delay="0"/>
                                  </p:stCondLst>
                                  <p:childTnLst>
                                    <p:set>
                                      <p:cBhvr>
                                        <p:cTn id="113" dur="1" fill="hold">
                                          <p:stCondLst>
                                            <p:cond delay="0"/>
                                          </p:stCondLst>
                                        </p:cTn>
                                        <p:tgtEl>
                                          <p:spTgt spid="12"/>
                                        </p:tgtEl>
                                        <p:attrNameLst>
                                          <p:attrName>style.visibility</p:attrName>
                                        </p:attrNameLst>
                                      </p:cBhvr>
                                      <p:to>
                                        <p:strVal val="visible"/>
                                      </p:to>
                                    </p:set>
                                    <p:anim calcmode="lin" valueType="num">
                                      <p:cBhvr additive="base">
                                        <p:cTn id="114" dur="500" fill="hold"/>
                                        <p:tgtEl>
                                          <p:spTgt spid="12"/>
                                        </p:tgtEl>
                                        <p:attrNameLst>
                                          <p:attrName>ppt_x</p:attrName>
                                        </p:attrNameLst>
                                      </p:cBhvr>
                                      <p:tavLst>
                                        <p:tav tm="0">
                                          <p:val>
                                            <p:strVal val="1+#ppt_w/2"/>
                                          </p:val>
                                        </p:tav>
                                        <p:tav tm="100000">
                                          <p:val>
                                            <p:strVal val="#ppt_x"/>
                                          </p:val>
                                        </p:tav>
                                      </p:tavLst>
                                    </p:anim>
                                    <p:anim calcmode="lin" valueType="num">
                                      <p:cBhvr additive="base">
                                        <p:cTn id="115"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16" fill="hold">
                      <p:stCondLst>
                        <p:cond delay="indefinite"/>
                      </p:stCondLst>
                      <p:childTnLst>
                        <p:par>
                          <p:cTn id="117" fill="hold">
                            <p:stCondLst>
                              <p:cond delay="0"/>
                            </p:stCondLst>
                            <p:childTnLst>
                              <p:par>
                                <p:cTn id="118" presetID="2" presetClass="exit" presetSubtype="2" fill="hold" grpId="1" nodeType="clickEffect">
                                  <p:stCondLst>
                                    <p:cond delay="0"/>
                                  </p:stCondLst>
                                  <p:childTnLst>
                                    <p:anim calcmode="lin" valueType="num">
                                      <p:cBhvr additive="base">
                                        <p:cTn id="119" dur="500"/>
                                        <p:tgtEl>
                                          <p:spTgt spid="12"/>
                                        </p:tgtEl>
                                        <p:attrNameLst>
                                          <p:attrName>ppt_x</p:attrName>
                                        </p:attrNameLst>
                                      </p:cBhvr>
                                      <p:tavLst>
                                        <p:tav tm="0">
                                          <p:val>
                                            <p:strVal val="ppt_x"/>
                                          </p:val>
                                        </p:tav>
                                        <p:tav tm="100000">
                                          <p:val>
                                            <p:strVal val="1+ppt_w/2"/>
                                          </p:val>
                                        </p:tav>
                                      </p:tavLst>
                                    </p:anim>
                                    <p:anim calcmode="lin" valueType="num">
                                      <p:cBhvr additive="base">
                                        <p:cTn id="120" dur="500"/>
                                        <p:tgtEl>
                                          <p:spTgt spid="12"/>
                                        </p:tgtEl>
                                        <p:attrNameLst>
                                          <p:attrName>ppt_y</p:attrName>
                                        </p:attrNameLst>
                                      </p:cBhvr>
                                      <p:tavLst>
                                        <p:tav tm="0">
                                          <p:val>
                                            <p:strVal val="ppt_y"/>
                                          </p:val>
                                        </p:tav>
                                        <p:tav tm="100000">
                                          <p:val>
                                            <p:strVal val="ppt_y"/>
                                          </p:val>
                                        </p:tav>
                                      </p:tavLst>
                                    </p:anim>
                                    <p:set>
                                      <p:cBhvr>
                                        <p:cTn id="121" dur="1" fill="hold">
                                          <p:stCondLst>
                                            <p:cond delay="499"/>
                                          </p:stCondLst>
                                        </p:cTn>
                                        <p:tgtEl>
                                          <p:spTgt spid="12"/>
                                        </p:tgtEl>
                                        <p:attrNameLst>
                                          <p:attrName>style.visibility</p:attrName>
                                        </p:attrNameLst>
                                      </p:cBhvr>
                                      <p:to>
                                        <p:strVal val="hidden"/>
                                      </p:to>
                                    </p:set>
                                  </p:childTnLst>
                                </p:cTn>
                              </p:par>
                            </p:childTnLst>
                          </p:cTn>
                        </p:par>
                        <p:par>
                          <p:cTn id="122" fill="hold">
                            <p:stCondLst>
                              <p:cond delay="500"/>
                            </p:stCondLst>
                            <p:childTnLst>
                              <p:par>
                                <p:cTn id="123" presetID="2" presetClass="entr" presetSubtype="2" fill="hold" nodeType="afterEffect">
                                  <p:stCondLst>
                                    <p:cond delay="0"/>
                                  </p:stCondLst>
                                  <p:childTnLst>
                                    <p:set>
                                      <p:cBhvr>
                                        <p:cTn id="124" dur="1" fill="hold">
                                          <p:stCondLst>
                                            <p:cond delay="0"/>
                                          </p:stCondLst>
                                        </p:cTn>
                                        <p:tgtEl>
                                          <p:spTgt spid="3">
                                            <p:txEl>
                                              <p:pRg st="4" end="4"/>
                                            </p:txEl>
                                          </p:spTgt>
                                        </p:tgtEl>
                                        <p:attrNameLst>
                                          <p:attrName>style.visibility</p:attrName>
                                        </p:attrNameLst>
                                      </p:cBhvr>
                                      <p:to>
                                        <p:strVal val="visible"/>
                                      </p:to>
                                    </p:set>
                                    <p:anim calcmode="lin" valueType="num">
                                      <p:cBhvr additive="base">
                                        <p:cTn id="1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127" fill="hold">
                            <p:stCondLst>
                              <p:cond delay="1000"/>
                            </p:stCondLst>
                            <p:childTnLst>
                              <p:par>
                                <p:cTn id="128" presetID="2" presetClass="entr" presetSubtype="2" fill="hold" nodeType="afterEffect">
                                  <p:stCondLst>
                                    <p:cond delay="0"/>
                                  </p:stCondLst>
                                  <p:childTnLst>
                                    <p:set>
                                      <p:cBhvr>
                                        <p:cTn id="129" dur="1" fill="hold">
                                          <p:stCondLst>
                                            <p:cond delay="0"/>
                                          </p:stCondLst>
                                        </p:cTn>
                                        <p:tgtEl>
                                          <p:spTgt spid="8">
                                            <p:txEl>
                                              <p:pRg st="9" end="9"/>
                                            </p:txEl>
                                          </p:spTgt>
                                        </p:tgtEl>
                                        <p:attrNameLst>
                                          <p:attrName>style.visibility</p:attrName>
                                        </p:attrNameLst>
                                      </p:cBhvr>
                                      <p:to>
                                        <p:strVal val="visible"/>
                                      </p:to>
                                    </p:set>
                                    <p:anim calcmode="lin" valueType="num">
                                      <p:cBhvr additive="base">
                                        <p:cTn id="130" dur="500" fill="hold"/>
                                        <p:tgtEl>
                                          <p:spTgt spid="8">
                                            <p:txEl>
                                              <p:pRg st="9" end="9"/>
                                            </p:txEl>
                                          </p:spTgt>
                                        </p:tgtEl>
                                        <p:attrNameLst>
                                          <p:attrName>ppt_x</p:attrName>
                                        </p:attrNameLst>
                                      </p:cBhvr>
                                      <p:tavLst>
                                        <p:tav tm="0">
                                          <p:val>
                                            <p:strVal val="1+#ppt_w/2"/>
                                          </p:val>
                                        </p:tav>
                                        <p:tav tm="100000">
                                          <p:val>
                                            <p:strVal val="#ppt_x"/>
                                          </p:val>
                                        </p:tav>
                                      </p:tavLst>
                                    </p:anim>
                                    <p:anim calcmode="lin" valueType="num">
                                      <p:cBhvr additive="base">
                                        <p:cTn id="131" dur="500" fill="hold"/>
                                        <p:tgtEl>
                                          <p:spTgt spid="8">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132" fill="hold">
                      <p:stCondLst>
                        <p:cond delay="indefinite"/>
                      </p:stCondLst>
                      <p:childTnLst>
                        <p:par>
                          <p:cTn id="133" fill="hold">
                            <p:stCondLst>
                              <p:cond delay="0"/>
                            </p:stCondLst>
                            <p:childTnLst>
                              <p:par>
                                <p:cTn id="134" presetID="2" presetClass="entr" presetSubtype="2" fill="hold" grpId="0" nodeType="clickEffect">
                                  <p:stCondLst>
                                    <p:cond delay="0"/>
                                  </p:stCondLst>
                                  <p:childTnLst>
                                    <p:set>
                                      <p:cBhvr>
                                        <p:cTn id="135" dur="1" fill="hold">
                                          <p:stCondLst>
                                            <p:cond delay="0"/>
                                          </p:stCondLst>
                                        </p:cTn>
                                        <p:tgtEl>
                                          <p:spTgt spid="13"/>
                                        </p:tgtEl>
                                        <p:attrNameLst>
                                          <p:attrName>style.visibility</p:attrName>
                                        </p:attrNameLst>
                                      </p:cBhvr>
                                      <p:to>
                                        <p:strVal val="visible"/>
                                      </p:to>
                                    </p:set>
                                    <p:anim calcmode="lin" valueType="num">
                                      <p:cBhvr additive="base">
                                        <p:cTn id="136" dur="500" fill="hold"/>
                                        <p:tgtEl>
                                          <p:spTgt spid="13"/>
                                        </p:tgtEl>
                                        <p:attrNameLst>
                                          <p:attrName>ppt_x</p:attrName>
                                        </p:attrNameLst>
                                      </p:cBhvr>
                                      <p:tavLst>
                                        <p:tav tm="0">
                                          <p:val>
                                            <p:strVal val="1+#ppt_w/2"/>
                                          </p:val>
                                        </p:tav>
                                        <p:tav tm="100000">
                                          <p:val>
                                            <p:strVal val="#ppt_x"/>
                                          </p:val>
                                        </p:tav>
                                      </p:tavLst>
                                    </p:anim>
                                    <p:anim calcmode="lin" valueType="num">
                                      <p:cBhvr additive="base">
                                        <p:cTn id="137"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38" fill="hold">
                      <p:stCondLst>
                        <p:cond delay="indefinite"/>
                      </p:stCondLst>
                      <p:childTnLst>
                        <p:par>
                          <p:cTn id="139" fill="hold">
                            <p:stCondLst>
                              <p:cond delay="0"/>
                            </p:stCondLst>
                            <p:childTnLst>
                              <p:par>
                                <p:cTn id="140" presetID="2" presetClass="exit" presetSubtype="2" fill="hold" grpId="1" nodeType="clickEffect">
                                  <p:stCondLst>
                                    <p:cond delay="0"/>
                                  </p:stCondLst>
                                  <p:childTnLst>
                                    <p:anim calcmode="lin" valueType="num">
                                      <p:cBhvr additive="base">
                                        <p:cTn id="141" dur="500"/>
                                        <p:tgtEl>
                                          <p:spTgt spid="13"/>
                                        </p:tgtEl>
                                        <p:attrNameLst>
                                          <p:attrName>ppt_x</p:attrName>
                                        </p:attrNameLst>
                                      </p:cBhvr>
                                      <p:tavLst>
                                        <p:tav tm="0">
                                          <p:val>
                                            <p:strVal val="ppt_x"/>
                                          </p:val>
                                        </p:tav>
                                        <p:tav tm="100000">
                                          <p:val>
                                            <p:strVal val="1+ppt_w/2"/>
                                          </p:val>
                                        </p:tav>
                                      </p:tavLst>
                                    </p:anim>
                                    <p:anim calcmode="lin" valueType="num">
                                      <p:cBhvr additive="base">
                                        <p:cTn id="142" dur="500"/>
                                        <p:tgtEl>
                                          <p:spTgt spid="13"/>
                                        </p:tgtEl>
                                        <p:attrNameLst>
                                          <p:attrName>ppt_y</p:attrName>
                                        </p:attrNameLst>
                                      </p:cBhvr>
                                      <p:tavLst>
                                        <p:tav tm="0">
                                          <p:val>
                                            <p:strVal val="ppt_y"/>
                                          </p:val>
                                        </p:tav>
                                        <p:tav tm="100000">
                                          <p:val>
                                            <p:strVal val="ppt_y"/>
                                          </p:val>
                                        </p:tav>
                                      </p:tavLst>
                                    </p:anim>
                                    <p:set>
                                      <p:cBhvr>
                                        <p:cTn id="143" dur="1" fill="hold">
                                          <p:stCondLst>
                                            <p:cond delay="499"/>
                                          </p:stCondLst>
                                        </p:cTn>
                                        <p:tgtEl>
                                          <p:spTgt spid="13"/>
                                        </p:tgtEl>
                                        <p:attrNameLst>
                                          <p:attrName>style.visibility</p:attrName>
                                        </p:attrNameLst>
                                      </p:cBhvr>
                                      <p:to>
                                        <p:strVal val="hidden"/>
                                      </p:to>
                                    </p:set>
                                  </p:childTnLst>
                                </p:cTn>
                              </p:par>
                            </p:childTnLst>
                          </p:cTn>
                        </p:par>
                        <p:par>
                          <p:cTn id="144" fill="hold">
                            <p:stCondLst>
                              <p:cond delay="500"/>
                            </p:stCondLst>
                            <p:childTnLst>
                              <p:par>
                                <p:cTn id="145" presetID="2" presetClass="entr" presetSubtype="2" fill="hold" nodeType="afterEffect">
                                  <p:stCondLst>
                                    <p:cond delay="0"/>
                                  </p:stCondLst>
                                  <p:childTnLst>
                                    <p:set>
                                      <p:cBhvr>
                                        <p:cTn id="146" dur="1" fill="hold">
                                          <p:stCondLst>
                                            <p:cond delay="0"/>
                                          </p:stCondLst>
                                        </p:cTn>
                                        <p:tgtEl>
                                          <p:spTgt spid="3">
                                            <p:txEl>
                                              <p:pRg st="5" end="5"/>
                                            </p:txEl>
                                          </p:spTgt>
                                        </p:tgtEl>
                                        <p:attrNameLst>
                                          <p:attrName>style.visibility</p:attrName>
                                        </p:attrNameLst>
                                      </p:cBhvr>
                                      <p:to>
                                        <p:strVal val="visible"/>
                                      </p:to>
                                    </p:set>
                                    <p:anim calcmode="lin" valueType="num">
                                      <p:cBhvr additive="base">
                                        <p:cTn id="14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14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149" fill="hold">
                            <p:stCondLst>
                              <p:cond delay="1000"/>
                            </p:stCondLst>
                            <p:childTnLst>
                              <p:par>
                                <p:cTn id="150" presetID="2" presetClass="entr" presetSubtype="2" fill="hold" nodeType="afterEffect">
                                  <p:stCondLst>
                                    <p:cond delay="0"/>
                                  </p:stCondLst>
                                  <p:childTnLst>
                                    <p:set>
                                      <p:cBhvr>
                                        <p:cTn id="151" dur="1" fill="hold">
                                          <p:stCondLst>
                                            <p:cond delay="0"/>
                                          </p:stCondLst>
                                        </p:cTn>
                                        <p:tgtEl>
                                          <p:spTgt spid="8">
                                            <p:txEl>
                                              <p:pRg st="12" end="12"/>
                                            </p:txEl>
                                          </p:spTgt>
                                        </p:tgtEl>
                                        <p:attrNameLst>
                                          <p:attrName>style.visibility</p:attrName>
                                        </p:attrNameLst>
                                      </p:cBhvr>
                                      <p:to>
                                        <p:strVal val="visible"/>
                                      </p:to>
                                    </p:set>
                                    <p:anim calcmode="lin" valueType="num">
                                      <p:cBhvr additive="base">
                                        <p:cTn id="152" dur="500" fill="hold"/>
                                        <p:tgtEl>
                                          <p:spTgt spid="8">
                                            <p:txEl>
                                              <p:pRg st="12" end="12"/>
                                            </p:txEl>
                                          </p:spTgt>
                                        </p:tgtEl>
                                        <p:attrNameLst>
                                          <p:attrName>ppt_x</p:attrName>
                                        </p:attrNameLst>
                                      </p:cBhvr>
                                      <p:tavLst>
                                        <p:tav tm="0">
                                          <p:val>
                                            <p:strVal val="1+#ppt_w/2"/>
                                          </p:val>
                                        </p:tav>
                                        <p:tav tm="100000">
                                          <p:val>
                                            <p:strVal val="#ppt_x"/>
                                          </p:val>
                                        </p:tav>
                                      </p:tavLst>
                                    </p:anim>
                                    <p:anim calcmode="lin" valueType="num">
                                      <p:cBhvr additive="base">
                                        <p:cTn id="153" dur="500" fill="hold"/>
                                        <p:tgtEl>
                                          <p:spTgt spid="8">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154" fill="hold">
                      <p:stCondLst>
                        <p:cond delay="indefinite"/>
                      </p:stCondLst>
                      <p:childTnLst>
                        <p:par>
                          <p:cTn id="155" fill="hold">
                            <p:stCondLst>
                              <p:cond delay="0"/>
                            </p:stCondLst>
                            <p:childTnLst>
                              <p:par>
                                <p:cTn id="156" presetID="2" presetClass="entr" presetSubtype="2" fill="hold" grpId="0" nodeType="clickEffect">
                                  <p:stCondLst>
                                    <p:cond delay="0"/>
                                  </p:stCondLst>
                                  <p:childTnLst>
                                    <p:set>
                                      <p:cBhvr>
                                        <p:cTn id="157" dur="1" fill="hold">
                                          <p:stCondLst>
                                            <p:cond delay="0"/>
                                          </p:stCondLst>
                                        </p:cTn>
                                        <p:tgtEl>
                                          <p:spTgt spid="14"/>
                                        </p:tgtEl>
                                        <p:attrNameLst>
                                          <p:attrName>style.visibility</p:attrName>
                                        </p:attrNameLst>
                                      </p:cBhvr>
                                      <p:to>
                                        <p:strVal val="visible"/>
                                      </p:to>
                                    </p:set>
                                    <p:anim calcmode="lin" valueType="num">
                                      <p:cBhvr additive="base">
                                        <p:cTn id="158" dur="500" fill="hold"/>
                                        <p:tgtEl>
                                          <p:spTgt spid="14"/>
                                        </p:tgtEl>
                                        <p:attrNameLst>
                                          <p:attrName>ppt_x</p:attrName>
                                        </p:attrNameLst>
                                      </p:cBhvr>
                                      <p:tavLst>
                                        <p:tav tm="0">
                                          <p:val>
                                            <p:strVal val="1+#ppt_w/2"/>
                                          </p:val>
                                        </p:tav>
                                        <p:tav tm="100000">
                                          <p:val>
                                            <p:strVal val="#ppt_x"/>
                                          </p:val>
                                        </p:tav>
                                      </p:tavLst>
                                    </p:anim>
                                    <p:anim calcmode="lin" valueType="num">
                                      <p:cBhvr additive="base">
                                        <p:cTn id="159"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60" fill="hold">
                      <p:stCondLst>
                        <p:cond delay="indefinite"/>
                      </p:stCondLst>
                      <p:childTnLst>
                        <p:par>
                          <p:cTn id="161" fill="hold">
                            <p:stCondLst>
                              <p:cond delay="0"/>
                            </p:stCondLst>
                            <p:childTnLst>
                              <p:par>
                                <p:cTn id="162" presetID="2" presetClass="exit" presetSubtype="2" fill="hold" grpId="1" nodeType="clickEffect">
                                  <p:stCondLst>
                                    <p:cond delay="0"/>
                                  </p:stCondLst>
                                  <p:childTnLst>
                                    <p:anim calcmode="lin" valueType="num">
                                      <p:cBhvr additive="base">
                                        <p:cTn id="163" dur="500"/>
                                        <p:tgtEl>
                                          <p:spTgt spid="14"/>
                                        </p:tgtEl>
                                        <p:attrNameLst>
                                          <p:attrName>ppt_x</p:attrName>
                                        </p:attrNameLst>
                                      </p:cBhvr>
                                      <p:tavLst>
                                        <p:tav tm="0">
                                          <p:val>
                                            <p:strVal val="ppt_x"/>
                                          </p:val>
                                        </p:tav>
                                        <p:tav tm="100000">
                                          <p:val>
                                            <p:strVal val="1+ppt_w/2"/>
                                          </p:val>
                                        </p:tav>
                                      </p:tavLst>
                                    </p:anim>
                                    <p:anim calcmode="lin" valueType="num">
                                      <p:cBhvr additive="base">
                                        <p:cTn id="164" dur="500"/>
                                        <p:tgtEl>
                                          <p:spTgt spid="14"/>
                                        </p:tgtEl>
                                        <p:attrNameLst>
                                          <p:attrName>ppt_y</p:attrName>
                                        </p:attrNameLst>
                                      </p:cBhvr>
                                      <p:tavLst>
                                        <p:tav tm="0">
                                          <p:val>
                                            <p:strVal val="ppt_y"/>
                                          </p:val>
                                        </p:tav>
                                        <p:tav tm="100000">
                                          <p:val>
                                            <p:strVal val="ppt_y"/>
                                          </p:val>
                                        </p:tav>
                                      </p:tavLst>
                                    </p:anim>
                                    <p:set>
                                      <p:cBhvr>
                                        <p:cTn id="165" dur="1" fill="hold">
                                          <p:stCondLst>
                                            <p:cond delay="499"/>
                                          </p:stCondLst>
                                        </p:cTn>
                                        <p:tgtEl>
                                          <p:spTgt spid="14"/>
                                        </p:tgtEl>
                                        <p:attrNameLst>
                                          <p:attrName>style.visibility</p:attrName>
                                        </p:attrNameLst>
                                      </p:cBhvr>
                                      <p:to>
                                        <p:strVal val="hidden"/>
                                      </p:to>
                                    </p:set>
                                  </p:childTnLst>
                                </p:cTn>
                              </p:par>
                            </p:childTnLst>
                          </p:cTn>
                        </p:par>
                        <p:par>
                          <p:cTn id="166" fill="hold">
                            <p:stCondLst>
                              <p:cond delay="500"/>
                            </p:stCondLst>
                            <p:childTnLst>
                              <p:par>
                                <p:cTn id="167" presetID="2" presetClass="entr" presetSubtype="2" fill="hold" nodeType="afterEffect">
                                  <p:stCondLst>
                                    <p:cond delay="0"/>
                                  </p:stCondLst>
                                  <p:childTnLst>
                                    <p:set>
                                      <p:cBhvr>
                                        <p:cTn id="168" dur="1" fill="hold">
                                          <p:stCondLst>
                                            <p:cond delay="0"/>
                                          </p:stCondLst>
                                        </p:cTn>
                                        <p:tgtEl>
                                          <p:spTgt spid="3">
                                            <p:txEl>
                                              <p:pRg st="6" end="6"/>
                                            </p:txEl>
                                          </p:spTgt>
                                        </p:tgtEl>
                                        <p:attrNameLst>
                                          <p:attrName>style.visibility</p:attrName>
                                        </p:attrNameLst>
                                      </p:cBhvr>
                                      <p:to>
                                        <p:strVal val="visible"/>
                                      </p:to>
                                    </p:set>
                                    <p:anim calcmode="lin" valueType="num">
                                      <p:cBhvr additive="base">
                                        <p:cTn id="16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17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171" fill="hold">
                            <p:stCondLst>
                              <p:cond delay="1000"/>
                            </p:stCondLst>
                            <p:childTnLst>
                              <p:par>
                                <p:cTn id="172" presetID="2" presetClass="entr" presetSubtype="2" fill="hold" nodeType="afterEffect">
                                  <p:stCondLst>
                                    <p:cond delay="0"/>
                                  </p:stCondLst>
                                  <p:childTnLst>
                                    <p:set>
                                      <p:cBhvr>
                                        <p:cTn id="173" dur="1" fill="hold">
                                          <p:stCondLst>
                                            <p:cond delay="0"/>
                                          </p:stCondLst>
                                        </p:cTn>
                                        <p:tgtEl>
                                          <p:spTgt spid="8">
                                            <p:txEl>
                                              <p:pRg st="14" end="14"/>
                                            </p:txEl>
                                          </p:spTgt>
                                        </p:tgtEl>
                                        <p:attrNameLst>
                                          <p:attrName>style.visibility</p:attrName>
                                        </p:attrNameLst>
                                      </p:cBhvr>
                                      <p:to>
                                        <p:strVal val="visible"/>
                                      </p:to>
                                    </p:set>
                                    <p:anim calcmode="lin" valueType="num">
                                      <p:cBhvr additive="base">
                                        <p:cTn id="174" dur="500" fill="hold"/>
                                        <p:tgtEl>
                                          <p:spTgt spid="8">
                                            <p:txEl>
                                              <p:pRg st="14" end="14"/>
                                            </p:txEl>
                                          </p:spTgt>
                                        </p:tgtEl>
                                        <p:attrNameLst>
                                          <p:attrName>ppt_x</p:attrName>
                                        </p:attrNameLst>
                                      </p:cBhvr>
                                      <p:tavLst>
                                        <p:tav tm="0">
                                          <p:val>
                                            <p:strVal val="1+#ppt_w/2"/>
                                          </p:val>
                                        </p:tav>
                                        <p:tav tm="100000">
                                          <p:val>
                                            <p:strVal val="#ppt_x"/>
                                          </p:val>
                                        </p:tav>
                                      </p:tavLst>
                                    </p:anim>
                                    <p:anim calcmode="lin" valueType="num">
                                      <p:cBhvr additive="base">
                                        <p:cTn id="175" dur="500" fill="hold"/>
                                        <p:tgtEl>
                                          <p:spTgt spid="8">
                                            <p:txEl>
                                              <p:pRg st="14" end="14"/>
                                            </p:txEl>
                                          </p:spTgt>
                                        </p:tgtEl>
                                        <p:attrNameLst>
                                          <p:attrName>ppt_y</p:attrName>
                                        </p:attrNameLst>
                                      </p:cBhvr>
                                      <p:tavLst>
                                        <p:tav tm="0">
                                          <p:val>
                                            <p:strVal val="#ppt_y"/>
                                          </p:val>
                                        </p:tav>
                                        <p:tav tm="100000">
                                          <p:val>
                                            <p:strVal val="#ppt_y"/>
                                          </p:val>
                                        </p:tav>
                                      </p:tavLst>
                                    </p:anim>
                                  </p:childTnLst>
                                </p:cTn>
                              </p:par>
                            </p:childTnLst>
                          </p:cTn>
                        </p:par>
                      </p:childTnLst>
                    </p:cTn>
                  </p:par>
                  <p:par>
                    <p:cTn id="176" fill="hold">
                      <p:stCondLst>
                        <p:cond delay="indefinite"/>
                      </p:stCondLst>
                      <p:childTnLst>
                        <p:par>
                          <p:cTn id="177" fill="hold">
                            <p:stCondLst>
                              <p:cond delay="0"/>
                            </p:stCondLst>
                            <p:childTnLst>
                              <p:par>
                                <p:cTn id="178" presetID="2" presetClass="entr" presetSubtype="2" fill="hold" grpId="0" nodeType="clickEffect">
                                  <p:stCondLst>
                                    <p:cond delay="0"/>
                                  </p:stCondLst>
                                  <p:childTnLst>
                                    <p:set>
                                      <p:cBhvr>
                                        <p:cTn id="179" dur="1" fill="hold">
                                          <p:stCondLst>
                                            <p:cond delay="0"/>
                                          </p:stCondLst>
                                        </p:cTn>
                                        <p:tgtEl>
                                          <p:spTgt spid="15"/>
                                        </p:tgtEl>
                                        <p:attrNameLst>
                                          <p:attrName>style.visibility</p:attrName>
                                        </p:attrNameLst>
                                      </p:cBhvr>
                                      <p:to>
                                        <p:strVal val="visible"/>
                                      </p:to>
                                    </p:set>
                                    <p:anim calcmode="lin" valueType="num">
                                      <p:cBhvr additive="base">
                                        <p:cTn id="180" dur="500" fill="hold"/>
                                        <p:tgtEl>
                                          <p:spTgt spid="15"/>
                                        </p:tgtEl>
                                        <p:attrNameLst>
                                          <p:attrName>ppt_x</p:attrName>
                                        </p:attrNameLst>
                                      </p:cBhvr>
                                      <p:tavLst>
                                        <p:tav tm="0">
                                          <p:val>
                                            <p:strVal val="1+#ppt_w/2"/>
                                          </p:val>
                                        </p:tav>
                                        <p:tav tm="100000">
                                          <p:val>
                                            <p:strVal val="#ppt_x"/>
                                          </p:val>
                                        </p:tav>
                                      </p:tavLst>
                                    </p:anim>
                                    <p:anim calcmode="lin" valueType="num">
                                      <p:cBhvr additive="base">
                                        <p:cTn id="181"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182" fill="hold">
                      <p:stCondLst>
                        <p:cond delay="indefinite"/>
                      </p:stCondLst>
                      <p:childTnLst>
                        <p:par>
                          <p:cTn id="183" fill="hold">
                            <p:stCondLst>
                              <p:cond delay="0"/>
                            </p:stCondLst>
                            <p:childTnLst>
                              <p:par>
                                <p:cTn id="184" presetID="2" presetClass="exit" presetSubtype="2" fill="hold" grpId="1" nodeType="clickEffect">
                                  <p:stCondLst>
                                    <p:cond delay="0"/>
                                  </p:stCondLst>
                                  <p:childTnLst>
                                    <p:anim calcmode="lin" valueType="num">
                                      <p:cBhvr additive="base">
                                        <p:cTn id="185" dur="500"/>
                                        <p:tgtEl>
                                          <p:spTgt spid="15"/>
                                        </p:tgtEl>
                                        <p:attrNameLst>
                                          <p:attrName>ppt_x</p:attrName>
                                        </p:attrNameLst>
                                      </p:cBhvr>
                                      <p:tavLst>
                                        <p:tav tm="0">
                                          <p:val>
                                            <p:strVal val="ppt_x"/>
                                          </p:val>
                                        </p:tav>
                                        <p:tav tm="100000">
                                          <p:val>
                                            <p:strVal val="1+ppt_w/2"/>
                                          </p:val>
                                        </p:tav>
                                      </p:tavLst>
                                    </p:anim>
                                    <p:anim calcmode="lin" valueType="num">
                                      <p:cBhvr additive="base">
                                        <p:cTn id="186" dur="500"/>
                                        <p:tgtEl>
                                          <p:spTgt spid="15"/>
                                        </p:tgtEl>
                                        <p:attrNameLst>
                                          <p:attrName>ppt_y</p:attrName>
                                        </p:attrNameLst>
                                      </p:cBhvr>
                                      <p:tavLst>
                                        <p:tav tm="0">
                                          <p:val>
                                            <p:strVal val="ppt_y"/>
                                          </p:val>
                                        </p:tav>
                                        <p:tav tm="100000">
                                          <p:val>
                                            <p:strVal val="ppt_y"/>
                                          </p:val>
                                        </p:tav>
                                      </p:tavLst>
                                    </p:anim>
                                    <p:set>
                                      <p:cBhvr>
                                        <p:cTn id="187" dur="1" fill="hold">
                                          <p:stCondLst>
                                            <p:cond delay="499"/>
                                          </p:stCondLst>
                                        </p:cTn>
                                        <p:tgtEl>
                                          <p:spTgt spid="15"/>
                                        </p:tgtEl>
                                        <p:attrNameLst>
                                          <p:attrName>style.visibility</p:attrName>
                                        </p:attrNameLst>
                                      </p:cBhvr>
                                      <p:to>
                                        <p:strVal val="hidden"/>
                                      </p:to>
                                    </p:set>
                                  </p:childTnLst>
                                </p:cTn>
                              </p:par>
                            </p:childTnLst>
                          </p:cTn>
                        </p:par>
                        <p:par>
                          <p:cTn id="188" fill="hold">
                            <p:stCondLst>
                              <p:cond delay="500"/>
                            </p:stCondLst>
                            <p:childTnLst>
                              <p:par>
                                <p:cTn id="189" presetID="2" presetClass="entr" presetSubtype="2" fill="hold" nodeType="afterEffect">
                                  <p:stCondLst>
                                    <p:cond delay="0"/>
                                  </p:stCondLst>
                                  <p:childTnLst>
                                    <p:set>
                                      <p:cBhvr>
                                        <p:cTn id="190" dur="1" fill="hold">
                                          <p:stCondLst>
                                            <p:cond delay="0"/>
                                          </p:stCondLst>
                                        </p:cTn>
                                        <p:tgtEl>
                                          <p:spTgt spid="3">
                                            <p:txEl>
                                              <p:pRg st="7" end="7"/>
                                            </p:txEl>
                                          </p:spTgt>
                                        </p:tgtEl>
                                        <p:attrNameLst>
                                          <p:attrName>style.visibility</p:attrName>
                                        </p:attrNameLst>
                                      </p:cBhvr>
                                      <p:to>
                                        <p:strVal val="visible"/>
                                      </p:to>
                                    </p:set>
                                    <p:anim calcmode="lin" valueType="num">
                                      <p:cBhvr additive="base">
                                        <p:cTn id="191"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192"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par>
                          <p:cTn id="193" fill="hold">
                            <p:stCondLst>
                              <p:cond delay="1000"/>
                            </p:stCondLst>
                            <p:childTnLst>
                              <p:par>
                                <p:cTn id="194" presetID="2" presetClass="entr" presetSubtype="2" fill="hold" nodeType="afterEffect">
                                  <p:stCondLst>
                                    <p:cond delay="0"/>
                                  </p:stCondLst>
                                  <p:childTnLst>
                                    <p:set>
                                      <p:cBhvr>
                                        <p:cTn id="195" dur="1" fill="hold">
                                          <p:stCondLst>
                                            <p:cond delay="0"/>
                                          </p:stCondLst>
                                        </p:cTn>
                                        <p:tgtEl>
                                          <p:spTgt spid="8">
                                            <p:txEl>
                                              <p:pRg st="16" end="16"/>
                                            </p:txEl>
                                          </p:spTgt>
                                        </p:tgtEl>
                                        <p:attrNameLst>
                                          <p:attrName>style.visibility</p:attrName>
                                        </p:attrNameLst>
                                      </p:cBhvr>
                                      <p:to>
                                        <p:strVal val="visible"/>
                                      </p:to>
                                    </p:set>
                                    <p:anim calcmode="lin" valueType="num">
                                      <p:cBhvr additive="base">
                                        <p:cTn id="196" dur="500" fill="hold"/>
                                        <p:tgtEl>
                                          <p:spTgt spid="8">
                                            <p:txEl>
                                              <p:pRg st="16" end="16"/>
                                            </p:txEl>
                                          </p:spTgt>
                                        </p:tgtEl>
                                        <p:attrNameLst>
                                          <p:attrName>ppt_x</p:attrName>
                                        </p:attrNameLst>
                                      </p:cBhvr>
                                      <p:tavLst>
                                        <p:tav tm="0">
                                          <p:val>
                                            <p:strVal val="1+#ppt_w/2"/>
                                          </p:val>
                                        </p:tav>
                                        <p:tav tm="100000">
                                          <p:val>
                                            <p:strVal val="#ppt_x"/>
                                          </p:val>
                                        </p:tav>
                                      </p:tavLst>
                                    </p:anim>
                                    <p:anim calcmode="lin" valueType="num">
                                      <p:cBhvr additive="base">
                                        <p:cTn id="197" dur="500" fill="hold"/>
                                        <p:tgtEl>
                                          <p:spTgt spid="8">
                                            <p:txEl>
                                              <p:pRg st="16" end="16"/>
                                            </p:txEl>
                                          </p:spTgt>
                                        </p:tgtEl>
                                        <p:attrNameLst>
                                          <p:attrName>ppt_y</p:attrName>
                                        </p:attrNameLst>
                                      </p:cBhvr>
                                      <p:tavLst>
                                        <p:tav tm="0">
                                          <p:val>
                                            <p:strVal val="#ppt_y"/>
                                          </p:val>
                                        </p:tav>
                                        <p:tav tm="100000">
                                          <p:val>
                                            <p:strVal val="#ppt_y"/>
                                          </p:val>
                                        </p:tav>
                                      </p:tavLst>
                                    </p:anim>
                                  </p:childTnLst>
                                </p:cTn>
                              </p:par>
                            </p:childTnLst>
                          </p:cTn>
                        </p:par>
                      </p:childTnLst>
                    </p:cTn>
                  </p:par>
                  <p:par>
                    <p:cTn id="198" fill="hold">
                      <p:stCondLst>
                        <p:cond delay="indefinite"/>
                      </p:stCondLst>
                      <p:childTnLst>
                        <p:par>
                          <p:cTn id="199" fill="hold">
                            <p:stCondLst>
                              <p:cond delay="0"/>
                            </p:stCondLst>
                            <p:childTnLst>
                              <p:par>
                                <p:cTn id="200" presetID="2" presetClass="entr" presetSubtype="2" fill="hold" grpId="0" nodeType="clickEffect">
                                  <p:stCondLst>
                                    <p:cond delay="0"/>
                                  </p:stCondLst>
                                  <p:childTnLst>
                                    <p:set>
                                      <p:cBhvr>
                                        <p:cTn id="201" dur="1" fill="hold">
                                          <p:stCondLst>
                                            <p:cond delay="0"/>
                                          </p:stCondLst>
                                        </p:cTn>
                                        <p:tgtEl>
                                          <p:spTgt spid="16"/>
                                        </p:tgtEl>
                                        <p:attrNameLst>
                                          <p:attrName>style.visibility</p:attrName>
                                        </p:attrNameLst>
                                      </p:cBhvr>
                                      <p:to>
                                        <p:strVal val="visible"/>
                                      </p:to>
                                    </p:set>
                                    <p:anim calcmode="lin" valueType="num">
                                      <p:cBhvr additive="base">
                                        <p:cTn id="202" dur="500" fill="hold"/>
                                        <p:tgtEl>
                                          <p:spTgt spid="16"/>
                                        </p:tgtEl>
                                        <p:attrNameLst>
                                          <p:attrName>ppt_x</p:attrName>
                                        </p:attrNameLst>
                                      </p:cBhvr>
                                      <p:tavLst>
                                        <p:tav tm="0">
                                          <p:val>
                                            <p:strVal val="1+#ppt_w/2"/>
                                          </p:val>
                                        </p:tav>
                                        <p:tav tm="100000">
                                          <p:val>
                                            <p:strVal val="#ppt_x"/>
                                          </p:val>
                                        </p:tav>
                                      </p:tavLst>
                                    </p:anim>
                                    <p:anim calcmode="lin" valueType="num">
                                      <p:cBhvr additive="base">
                                        <p:cTn id="203"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04" fill="hold">
                      <p:stCondLst>
                        <p:cond delay="indefinite"/>
                      </p:stCondLst>
                      <p:childTnLst>
                        <p:par>
                          <p:cTn id="205" fill="hold">
                            <p:stCondLst>
                              <p:cond delay="0"/>
                            </p:stCondLst>
                            <p:childTnLst>
                              <p:par>
                                <p:cTn id="206" presetID="2" presetClass="exit" presetSubtype="2" fill="hold" grpId="1" nodeType="clickEffect">
                                  <p:stCondLst>
                                    <p:cond delay="0"/>
                                  </p:stCondLst>
                                  <p:childTnLst>
                                    <p:anim calcmode="lin" valueType="num">
                                      <p:cBhvr additive="base">
                                        <p:cTn id="207" dur="500"/>
                                        <p:tgtEl>
                                          <p:spTgt spid="16"/>
                                        </p:tgtEl>
                                        <p:attrNameLst>
                                          <p:attrName>ppt_x</p:attrName>
                                        </p:attrNameLst>
                                      </p:cBhvr>
                                      <p:tavLst>
                                        <p:tav tm="0">
                                          <p:val>
                                            <p:strVal val="ppt_x"/>
                                          </p:val>
                                        </p:tav>
                                        <p:tav tm="100000">
                                          <p:val>
                                            <p:strVal val="1+ppt_w/2"/>
                                          </p:val>
                                        </p:tav>
                                      </p:tavLst>
                                    </p:anim>
                                    <p:anim calcmode="lin" valueType="num">
                                      <p:cBhvr additive="base">
                                        <p:cTn id="208" dur="500"/>
                                        <p:tgtEl>
                                          <p:spTgt spid="16"/>
                                        </p:tgtEl>
                                        <p:attrNameLst>
                                          <p:attrName>ppt_y</p:attrName>
                                        </p:attrNameLst>
                                      </p:cBhvr>
                                      <p:tavLst>
                                        <p:tav tm="0">
                                          <p:val>
                                            <p:strVal val="ppt_y"/>
                                          </p:val>
                                        </p:tav>
                                        <p:tav tm="100000">
                                          <p:val>
                                            <p:strVal val="ppt_y"/>
                                          </p:val>
                                        </p:tav>
                                      </p:tavLst>
                                    </p:anim>
                                    <p:set>
                                      <p:cBhvr>
                                        <p:cTn id="209" dur="1" fill="hold">
                                          <p:stCondLst>
                                            <p:cond delay="499"/>
                                          </p:stCondLst>
                                        </p:cTn>
                                        <p:tgtEl>
                                          <p:spTgt spid="16"/>
                                        </p:tgtEl>
                                        <p:attrNameLst>
                                          <p:attrName>style.visibility</p:attrName>
                                        </p:attrNameLst>
                                      </p:cBhvr>
                                      <p:to>
                                        <p:strVal val="hidden"/>
                                      </p:to>
                                    </p:set>
                                  </p:childTnLst>
                                </p:cTn>
                              </p:par>
                            </p:childTnLst>
                          </p:cTn>
                        </p:par>
                        <p:par>
                          <p:cTn id="210" fill="hold">
                            <p:stCondLst>
                              <p:cond delay="500"/>
                            </p:stCondLst>
                            <p:childTnLst>
                              <p:par>
                                <p:cTn id="211" presetID="2" presetClass="entr" presetSubtype="2" fill="hold" nodeType="afterEffect">
                                  <p:stCondLst>
                                    <p:cond delay="0"/>
                                  </p:stCondLst>
                                  <p:childTnLst>
                                    <p:set>
                                      <p:cBhvr>
                                        <p:cTn id="212" dur="1" fill="hold">
                                          <p:stCondLst>
                                            <p:cond delay="0"/>
                                          </p:stCondLst>
                                        </p:cTn>
                                        <p:tgtEl>
                                          <p:spTgt spid="3">
                                            <p:txEl>
                                              <p:pRg st="8" end="8"/>
                                            </p:txEl>
                                          </p:spTgt>
                                        </p:tgtEl>
                                        <p:attrNameLst>
                                          <p:attrName>style.visibility</p:attrName>
                                        </p:attrNameLst>
                                      </p:cBhvr>
                                      <p:to>
                                        <p:strVal val="visible"/>
                                      </p:to>
                                    </p:set>
                                    <p:anim calcmode="lin" valueType="num">
                                      <p:cBhvr additive="base">
                                        <p:cTn id="213"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214"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par>
                          <p:cTn id="215" fill="hold">
                            <p:stCondLst>
                              <p:cond delay="1000"/>
                            </p:stCondLst>
                            <p:childTnLst>
                              <p:par>
                                <p:cTn id="216" presetID="2" presetClass="entr" presetSubtype="2" fill="hold" nodeType="afterEffect">
                                  <p:stCondLst>
                                    <p:cond delay="0"/>
                                  </p:stCondLst>
                                  <p:childTnLst>
                                    <p:set>
                                      <p:cBhvr>
                                        <p:cTn id="217" dur="1" fill="hold">
                                          <p:stCondLst>
                                            <p:cond delay="0"/>
                                          </p:stCondLst>
                                        </p:cTn>
                                        <p:tgtEl>
                                          <p:spTgt spid="8">
                                            <p:txEl>
                                              <p:pRg st="18" end="18"/>
                                            </p:txEl>
                                          </p:spTgt>
                                        </p:tgtEl>
                                        <p:attrNameLst>
                                          <p:attrName>style.visibility</p:attrName>
                                        </p:attrNameLst>
                                      </p:cBhvr>
                                      <p:to>
                                        <p:strVal val="visible"/>
                                      </p:to>
                                    </p:set>
                                    <p:anim calcmode="lin" valueType="num">
                                      <p:cBhvr additive="base">
                                        <p:cTn id="218" dur="500" fill="hold"/>
                                        <p:tgtEl>
                                          <p:spTgt spid="8">
                                            <p:txEl>
                                              <p:pRg st="18" end="18"/>
                                            </p:txEl>
                                          </p:spTgt>
                                        </p:tgtEl>
                                        <p:attrNameLst>
                                          <p:attrName>ppt_x</p:attrName>
                                        </p:attrNameLst>
                                      </p:cBhvr>
                                      <p:tavLst>
                                        <p:tav tm="0">
                                          <p:val>
                                            <p:strVal val="1+#ppt_w/2"/>
                                          </p:val>
                                        </p:tav>
                                        <p:tav tm="100000">
                                          <p:val>
                                            <p:strVal val="#ppt_x"/>
                                          </p:val>
                                        </p:tav>
                                      </p:tavLst>
                                    </p:anim>
                                    <p:anim calcmode="lin" valueType="num">
                                      <p:cBhvr additive="base">
                                        <p:cTn id="219" dur="500" fill="hold"/>
                                        <p:tgtEl>
                                          <p:spTgt spid="8">
                                            <p:txEl>
                                              <p:pRg st="18" end="1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5" grpId="0" animBg="1"/>
      <p:bldP spid="5" grpId="1" animBg="1"/>
      <p:bldP spid="11" grpId="0" animBg="1"/>
      <p:bldP spid="11" grpId="1" animBg="1"/>
      <p:bldP spid="10" grpId="0" animBg="1"/>
      <p:bldP spid="10" grpId="1" animBg="1"/>
      <p:bldP spid="14" grpId="0" animBg="1"/>
      <p:bldP spid="14" grpId="1" animBg="1"/>
      <p:bldP spid="16" grpId="0" animBg="1"/>
      <p:bldP spid="16" grpId="1" animBg="1"/>
      <p:bldP spid="13" grpId="0" animBg="1"/>
      <p:bldP spid="13" grpId="1" animBg="1"/>
      <p:bldP spid="15" grpId="0" animBg="1"/>
      <p:bldP spid="15" grpId="1" animBg="1"/>
      <p:bldP spid="12" grpId="0" animBg="1"/>
      <p:bldP spid="12" grpId="1" animBg="1"/>
      <p:bldP spid="7" grpId="0" animBg="1"/>
      <p:bldP spid="7"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61340" y="1429196"/>
            <a:ext cx="6591985" cy="5210175"/>
          </a:xfrm>
          <a:noFill/>
        </p:spPr>
        <p:txBody>
          <a:bodyPr>
            <a:normAutofit lnSpcReduction="10000"/>
          </a:bodyPr>
          <a:lstStyle/>
          <a:p>
            <a:r>
              <a:rPr lang="ja-JP" altLang="en-US" dirty="0" smtClean="0"/>
              <a:t>１０．対象とするプロセスプラントは、意図的に反応（副反応・競合反応なども含む）を起こしているか？</a:t>
            </a:r>
          </a:p>
          <a:p>
            <a:r>
              <a:rPr kumimoji="1" lang="ja-JP" altLang="en-US" dirty="0" smtClean="0"/>
              <a:t>１１．対象とするプロセスプラントは、何らかの物理的な操作の際に温度が上がるか？</a:t>
            </a:r>
          </a:p>
          <a:p>
            <a:r>
              <a:rPr lang="ja-JP" altLang="en-US" dirty="0" smtClean="0"/>
              <a:t>１２．対象とするプロセスプラント、意図した物質の混合や、意図していない物質の混入により、以下のいずれかの可能性があるか？</a:t>
            </a:r>
          </a:p>
          <a:p>
            <a:pPr marL="792000" lvl="1" indent="-288000">
              <a:buNone/>
            </a:pPr>
            <a:r>
              <a:rPr lang="en-US" altLang="ja-JP" dirty="0" smtClean="0"/>
              <a:t>(1)</a:t>
            </a:r>
            <a:r>
              <a:rPr lang="ja-JP" altLang="en-US" dirty="0" smtClean="0"/>
              <a:t>温度が上昇する。</a:t>
            </a:r>
          </a:p>
          <a:p>
            <a:pPr marL="792000" lvl="1" indent="-288000">
              <a:buNone/>
            </a:pPr>
            <a:r>
              <a:rPr lang="en-US" altLang="ja-JP" dirty="0" smtClean="0"/>
              <a:t>(2)</a:t>
            </a:r>
            <a:r>
              <a:rPr lang="ja-JP" altLang="en-US" dirty="0" smtClean="0"/>
              <a:t>技術資料の表</a:t>
            </a:r>
            <a:r>
              <a:rPr lang="en-US" altLang="ja-JP" dirty="0" smtClean="0"/>
              <a:t>A2</a:t>
            </a:r>
            <a:r>
              <a:rPr lang="ja-JP" altLang="en-US" dirty="0" smtClean="0"/>
              <a:t>のＧＨＳ分類のいずれかの危険源となる物質を生成する</a:t>
            </a:r>
          </a:p>
          <a:p>
            <a:pPr marL="792000" lvl="1" indent="-288000">
              <a:buNone/>
            </a:pPr>
            <a:r>
              <a:rPr lang="en-US" altLang="ja-JP" dirty="0" smtClean="0"/>
              <a:t>(3)</a:t>
            </a:r>
            <a:r>
              <a:rPr lang="ja-JP" altLang="en-US" dirty="0" smtClean="0"/>
              <a:t>大量のガスを発生する。</a:t>
            </a:r>
          </a:p>
          <a:p>
            <a:pPr marL="792000" lvl="1" indent="-288000">
              <a:buNone/>
            </a:pPr>
            <a:r>
              <a:rPr lang="en-US" altLang="ja-JP" dirty="0" smtClean="0"/>
              <a:t>(4)</a:t>
            </a:r>
            <a:r>
              <a:rPr lang="ja-JP" altLang="en-US" dirty="0" smtClean="0"/>
              <a:t>取り扱う物質の熱安定性が低下する。</a:t>
            </a:r>
          </a:p>
          <a:p>
            <a:r>
              <a:rPr kumimoji="1" lang="ja-JP" altLang="en-US" dirty="0" smtClean="0"/>
              <a:t>１３．対象とするプロセスプラントは、常温・常圧ではない箇所（高温、低温、高圧、真空（低圧）、繰り返し昇温・降温、昇圧・降圧）が存在するか？</a:t>
            </a:r>
          </a:p>
          <a:p>
            <a:r>
              <a:rPr lang="ja-JP" altLang="en-US" dirty="0" smtClean="0"/>
              <a:t>１４．対象とするプロセスプラント、大量保管をしている箇所が存在するか？</a:t>
            </a:r>
            <a:endParaRPr kumimoji="1" lang="ja-JP" altLang="en-US" dirty="0"/>
          </a:p>
        </p:txBody>
      </p:sp>
      <p:sp>
        <p:nvSpPr>
          <p:cNvPr id="8" name="テキスト ボックス 7"/>
          <p:cNvSpPr txBox="1"/>
          <p:nvPr/>
        </p:nvSpPr>
        <p:spPr>
          <a:xfrm>
            <a:off x="7614672" y="1400175"/>
            <a:ext cx="1529328" cy="5078313"/>
          </a:xfrm>
          <a:prstGeom prst="rect">
            <a:avLst/>
          </a:prstGeom>
          <a:noFill/>
        </p:spPr>
        <p:txBody>
          <a:bodyPr wrap="square" rtlCol="0">
            <a:spAutoFit/>
          </a:bodyPr>
          <a:lstStyle/>
          <a:p>
            <a:r>
              <a:rPr kumimoji="1" lang="ja-JP" altLang="en-US" dirty="0" smtClean="0"/>
              <a:t>「いいえ」</a:t>
            </a:r>
          </a:p>
          <a:p>
            <a:endParaRPr lang="ja-JP" altLang="en-US" dirty="0"/>
          </a:p>
          <a:p>
            <a:r>
              <a:rPr kumimoji="1" lang="ja-JP" altLang="en-US" dirty="0" smtClean="0"/>
              <a:t>「いいえ」</a:t>
            </a:r>
          </a:p>
          <a:p>
            <a:endParaRPr lang="ja-JP" altLang="en-US" dirty="0"/>
          </a:p>
          <a:p>
            <a:endParaRPr kumimoji="1" lang="ja-JP" altLang="en-US" dirty="0" smtClean="0"/>
          </a:p>
          <a:p>
            <a:r>
              <a:rPr lang="ja-JP" altLang="en-US" dirty="0" smtClean="0"/>
              <a:t>「いいえ」</a:t>
            </a:r>
            <a:endParaRPr kumimoji="1" lang="ja-JP" altLang="en-US" dirty="0" smtClean="0"/>
          </a:p>
          <a:p>
            <a:endParaRPr lang="ja-JP" altLang="en-US" b="1" dirty="0" smtClean="0">
              <a:solidFill>
                <a:srgbClr val="FF0000"/>
              </a:solidFill>
            </a:endParaRPr>
          </a:p>
          <a:p>
            <a:endParaRPr lang="ja-JP" altLang="en-US" b="1" dirty="0" smtClean="0">
              <a:solidFill>
                <a:srgbClr val="FF0000"/>
              </a:solidFill>
            </a:endParaRPr>
          </a:p>
          <a:p>
            <a:endParaRPr lang="ja-JP" altLang="en-US" b="1" dirty="0">
              <a:solidFill>
                <a:srgbClr val="FF0000"/>
              </a:solidFill>
            </a:endParaRPr>
          </a:p>
          <a:p>
            <a:endParaRPr lang="ja-JP" altLang="en-US" b="1" dirty="0" smtClean="0">
              <a:solidFill>
                <a:srgbClr val="FF0000"/>
              </a:solidFill>
            </a:endParaRPr>
          </a:p>
          <a:p>
            <a:endParaRPr lang="ja-JP" altLang="en-US" b="1" dirty="0">
              <a:solidFill>
                <a:srgbClr val="FF0000"/>
              </a:solidFill>
            </a:endParaRPr>
          </a:p>
          <a:p>
            <a:endParaRPr lang="ja-JP" altLang="en-US" b="1" dirty="0" smtClean="0">
              <a:solidFill>
                <a:srgbClr val="FF0000"/>
              </a:solidFill>
            </a:endParaRPr>
          </a:p>
          <a:p>
            <a:endParaRPr lang="ja-JP" altLang="en-US" b="1" dirty="0">
              <a:solidFill>
                <a:srgbClr val="FF0000"/>
              </a:solidFill>
            </a:endParaRPr>
          </a:p>
          <a:p>
            <a:r>
              <a:rPr lang="ja-JP" altLang="en-US" b="1" dirty="0" smtClean="0">
                <a:solidFill>
                  <a:srgbClr val="FF0000"/>
                </a:solidFill>
              </a:rPr>
              <a:t>「はい」</a:t>
            </a:r>
          </a:p>
          <a:p>
            <a:endParaRPr kumimoji="1" lang="ja-JP" altLang="en-US" dirty="0"/>
          </a:p>
          <a:p>
            <a:endParaRPr lang="ja-JP" altLang="en-US" dirty="0" smtClean="0"/>
          </a:p>
          <a:p>
            <a:r>
              <a:rPr lang="ja-JP" altLang="en-US" dirty="0" smtClean="0"/>
              <a:t>「いいえ」</a:t>
            </a:r>
          </a:p>
          <a:p>
            <a:endParaRPr kumimoji="1" lang="ja-JP" altLang="en-US" dirty="0"/>
          </a:p>
        </p:txBody>
      </p:sp>
      <p:sp>
        <p:nvSpPr>
          <p:cNvPr id="10" name="テキスト ボックス 9"/>
          <p:cNvSpPr txBox="1"/>
          <p:nvPr/>
        </p:nvSpPr>
        <p:spPr>
          <a:xfrm>
            <a:off x="669275" y="1225689"/>
            <a:ext cx="8260839" cy="5632311"/>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smtClean="0"/>
              <a:t>質問</a:t>
            </a:r>
            <a:r>
              <a:rPr lang="ja-JP" altLang="en-US" sz="2800" dirty="0"/>
              <a:t>１２．意図した物質の混合や、意図していない物質の混入により、以下のいずれかの可能性があるか？</a:t>
            </a:r>
          </a:p>
          <a:p>
            <a:pPr marL="792000" lvl="1" indent="-288000"/>
            <a:r>
              <a:rPr lang="en-US" altLang="ja-JP" sz="2400" dirty="0"/>
              <a:t>(1)</a:t>
            </a:r>
            <a:r>
              <a:rPr lang="ja-JP" altLang="en-US" sz="2400" dirty="0"/>
              <a:t>温度が上昇する。</a:t>
            </a:r>
          </a:p>
          <a:p>
            <a:pPr marL="792000" lvl="1" indent="-288000"/>
            <a:r>
              <a:rPr lang="en-US" altLang="ja-JP" sz="2400" dirty="0"/>
              <a:t>(2</a:t>
            </a:r>
            <a:r>
              <a:rPr lang="en-US" altLang="ja-JP" sz="2400" dirty="0" smtClean="0"/>
              <a:t>)</a:t>
            </a:r>
            <a:r>
              <a:rPr lang="ja-JP" altLang="en-US" sz="2400" dirty="0" smtClean="0"/>
              <a:t>技術資料</a:t>
            </a:r>
            <a:r>
              <a:rPr lang="ja-JP" altLang="en-US" sz="2400" dirty="0"/>
              <a:t>の表</a:t>
            </a:r>
            <a:r>
              <a:rPr lang="en-US" altLang="ja-JP" sz="2400" dirty="0"/>
              <a:t>A2</a:t>
            </a:r>
            <a:r>
              <a:rPr lang="ja-JP" altLang="en-US" sz="2400" dirty="0" smtClean="0"/>
              <a:t>のＧＨＳ分類</a:t>
            </a:r>
            <a:r>
              <a:rPr lang="ja-JP" altLang="en-US" sz="2400" dirty="0"/>
              <a:t>のいずれかの危険源となる物質を生成する</a:t>
            </a:r>
          </a:p>
          <a:p>
            <a:pPr marL="792000" lvl="1" indent="-288000"/>
            <a:r>
              <a:rPr lang="en-US" altLang="ja-JP" sz="2400" dirty="0"/>
              <a:t>(3)</a:t>
            </a:r>
            <a:r>
              <a:rPr lang="ja-JP" altLang="en-US" sz="2400" dirty="0"/>
              <a:t>大量のガスを発生する。</a:t>
            </a:r>
          </a:p>
          <a:p>
            <a:pPr marL="792000" lvl="1" indent="-288000"/>
            <a:r>
              <a:rPr lang="en-US" altLang="ja-JP" sz="2400" dirty="0"/>
              <a:t>(4)</a:t>
            </a:r>
            <a:r>
              <a:rPr lang="ja-JP" altLang="en-US" sz="2400" dirty="0"/>
              <a:t>取り扱う物質の熱安定性が低下する</a:t>
            </a:r>
            <a:r>
              <a:rPr lang="ja-JP" altLang="en-US" sz="2400" dirty="0" smtClean="0"/>
              <a:t>。</a:t>
            </a:r>
          </a:p>
          <a:p>
            <a:endParaRPr lang="ja-JP" altLang="en-US" dirty="0"/>
          </a:p>
          <a:p>
            <a:pPr marL="288000" indent="-288000"/>
            <a:r>
              <a:rPr kumimoji="1" lang="ja-JP" altLang="en-US" dirty="0" smtClean="0"/>
              <a:t>事例プロセスにおいて取り扱われるポリエチレン及びポリスチレンは、ＳＤＳによれば、</a:t>
            </a:r>
            <a:r>
              <a:rPr lang="ja-JP" altLang="en-US" sz="2400" b="1" dirty="0">
                <a:solidFill>
                  <a:srgbClr val="FF0000"/>
                </a:solidFill>
              </a:rPr>
              <a:t>きわめて安定な物質</a:t>
            </a:r>
            <a:r>
              <a:rPr kumimoji="1" lang="ja-JP" altLang="en-US" dirty="0" smtClean="0"/>
              <a:t>であり、それらの混合や、意図していない物質の混入によって、</a:t>
            </a:r>
            <a:r>
              <a:rPr kumimoji="1" lang="en-US" altLang="ja-JP" dirty="0" smtClean="0"/>
              <a:t>(1)</a:t>
            </a:r>
            <a:r>
              <a:rPr kumimoji="1" lang="ja-JP" altLang="en-US" dirty="0" smtClean="0"/>
              <a:t>～</a:t>
            </a:r>
            <a:r>
              <a:rPr kumimoji="1" lang="en-US" altLang="ja-JP" dirty="0" smtClean="0"/>
              <a:t>(4)</a:t>
            </a:r>
            <a:r>
              <a:rPr kumimoji="1" lang="ja-JP" altLang="en-US" dirty="0" smtClean="0"/>
              <a:t>の現象を引き起こさないと考えられますので、回答は</a:t>
            </a:r>
            <a:r>
              <a:rPr kumimoji="1" lang="ja-JP" altLang="en-US" sz="2400" b="1" dirty="0" smtClean="0">
                <a:solidFill>
                  <a:srgbClr val="FF0000"/>
                </a:solidFill>
              </a:rPr>
              <a:t>「いいえ」</a:t>
            </a:r>
            <a:r>
              <a:rPr kumimoji="1" lang="ja-JP" altLang="en-US" dirty="0" smtClean="0"/>
              <a:t>となります。</a:t>
            </a:r>
          </a:p>
          <a:p>
            <a:pPr marL="288000" indent="-288000"/>
            <a:endParaRPr lang="ja-JP" altLang="en-US" dirty="0"/>
          </a:p>
          <a:p>
            <a:pPr marL="288000" indent="-288000"/>
            <a:r>
              <a:rPr kumimoji="1" lang="ja-JP" altLang="en-US" dirty="0" smtClean="0">
                <a:latin typeface="ＤＦ特太ゴシック体" panose="020B0509000000000000" pitchFamily="49" charset="-128"/>
                <a:ea typeface="ＤＦ特太ゴシック体" panose="020B0509000000000000" pitchFamily="49" charset="-128"/>
              </a:rPr>
              <a:t>ポイント</a:t>
            </a:r>
            <a:r>
              <a:rPr kumimoji="1" lang="ja-JP" altLang="en-US" dirty="0" smtClean="0"/>
              <a:t>：複数の物質が混合することで、上記の現象が起きた結果、意図しない火災・爆発などを引き起こす可能性があります．</a:t>
            </a:r>
            <a:endParaRPr kumimoji="1" lang="ja-JP" altLang="en-US" dirty="0"/>
          </a:p>
        </p:txBody>
      </p:sp>
      <p:sp>
        <p:nvSpPr>
          <p:cNvPr id="9" name="テキスト ボックス 8"/>
          <p:cNvSpPr txBox="1"/>
          <p:nvPr/>
        </p:nvSpPr>
        <p:spPr>
          <a:xfrm>
            <a:off x="652496" y="1257746"/>
            <a:ext cx="8260839" cy="3631763"/>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smtClean="0"/>
              <a:t>質問１１．対象</a:t>
            </a:r>
            <a:r>
              <a:rPr lang="ja-JP" altLang="en-US" sz="2800" dirty="0"/>
              <a:t>とするプロセスプラントは、何らかの物理的な操作の際に温度が上がるか</a:t>
            </a:r>
            <a:r>
              <a:rPr lang="ja-JP" altLang="en-US" sz="2800" dirty="0" smtClean="0"/>
              <a:t>？</a:t>
            </a:r>
          </a:p>
          <a:p>
            <a:endParaRPr lang="ja-JP" altLang="en-US" dirty="0"/>
          </a:p>
          <a:p>
            <a:pPr marL="288000" indent="-288000"/>
            <a:r>
              <a:rPr kumimoji="1" lang="ja-JP" altLang="en-US" dirty="0" smtClean="0"/>
              <a:t>事例プロセスでは、主原料と副原料の混合を行いますが、</a:t>
            </a:r>
            <a:r>
              <a:rPr kumimoji="1" lang="ja-JP" altLang="en-US" sz="2400" b="1" dirty="0" smtClean="0">
                <a:solidFill>
                  <a:srgbClr val="FF0000"/>
                </a:solidFill>
              </a:rPr>
              <a:t>温度が上がるほどの激しい混合は行わない</a:t>
            </a:r>
            <a:r>
              <a:rPr kumimoji="1" lang="ja-JP" altLang="en-US" dirty="0" smtClean="0"/>
              <a:t>ので、回答は</a:t>
            </a:r>
            <a:r>
              <a:rPr kumimoji="1" lang="ja-JP" altLang="en-US" sz="2400" b="1" dirty="0" smtClean="0">
                <a:solidFill>
                  <a:srgbClr val="FF0000"/>
                </a:solidFill>
              </a:rPr>
              <a:t>「いいえ」</a:t>
            </a:r>
            <a:r>
              <a:rPr kumimoji="1" lang="ja-JP" altLang="en-US" dirty="0" smtClean="0"/>
              <a:t>となります。</a:t>
            </a:r>
          </a:p>
          <a:p>
            <a:pPr marL="288000" indent="-288000"/>
            <a:endParaRPr lang="ja-JP" altLang="en-US" dirty="0"/>
          </a:p>
          <a:p>
            <a:pPr marL="288000" indent="-288000"/>
            <a:r>
              <a:rPr kumimoji="1" lang="ja-JP" altLang="en-US" dirty="0" smtClean="0">
                <a:latin typeface="ＤＦ特太ゴシック体" panose="020B0509000000000000" pitchFamily="49" charset="-128"/>
                <a:ea typeface="ＤＦ特太ゴシック体" panose="020B0509000000000000" pitchFamily="49" charset="-128"/>
              </a:rPr>
              <a:t>ポイント</a:t>
            </a:r>
            <a:r>
              <a:rPr kumimoji="1" lang="ja-JP" altLang="en-US" dirty="0" smtClean="0"/>
              <a:t>：物理的な操作のプロセスには、物質の温度を上げるかもしれない操作があります（吸着、激しい混合、溶解、希釈など）．温度の上昇により、発熱を始めたり、毒性・可燃性ガスを発生したり、爆発したりするかもしれませせん．意図的に加熱操作は含めませんが、温度の上昇による発熱や反応に注意が必要です．</a:t>
            </a:r>
            <a:endParaRPr kumimoji="1" lang="ja-JP" altLang="en-US" dirty="0"/>
          </a:p>
        </p:txBody>
      </p:sp>
      <p:sp>
        <p:nvSpPr>
          <p:cNvPr id="12" name="テキスト ボックス 11"/>
          <p:cNvSpPr txBox="1"/>
          <p:nvPr/>
        </p:nvSpPr>
        <p:spPr>
          <a:xfrm>
            <a:off x="661944" y="1253622"/>
            <a:ext cx="8260839" cy="3631763"/>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smtClean="0"/>
              <a:t>質問</a:t>
            </a:r>
            <a:r>
              <a:rPr lang="ja-JP" altLang="en-US" sz="2800" dirty="0"/>
              <a:t>１４．対象とするプロセスプラント、大量保管をしている箇所</a:t>
            </a:r>
            <a:r>
              <a:rPr lang="ja-JP" altLang="en-US" sz="2800" dirty="0" smtClean="0"/>
              <a:t>が存在するか</a:t>
            </a:r>
            <a:r>
              <a:rPr lang="ja-JP" altLang="en-US" sz="2800" dirty="0"/>
              <a:t>？</a:t>
            </a:r>
            <a:endParaRPr lang="ja-JP" altLang="en-US" sz="2800" dirty="0" smtClean="0"/>
          </a:p>
          <a:p>
            <a:endParaRPr lang="ja-JP" altLang="en-US" dirty="0"/>
          </a:p>
          <a:p>
            <a:pPr marL="288000" indent="-288000"/>
            <a:r>
              <a:rPr kumimoji="1" lang="ja-JP" altLang="en-US" dirty="0" smtClean="0"/>
              <a:t>事例プロセスでは、ポリエチレン及びポリスチレンは</a:t>
            </a:r>
            <a:r>
              <a:rPr lang="ja-JP" altLang="en-US" sz="2400" b="1" dirty="0" smtClean="0">
                <a:solidFill>
                  <a:srgbClr val="FF0000"/>
                </a:solidFill>
              </a:rPr>
              <a:t>大量に保管されていない</a:t>
            </a:r>
            <a:r>
              <a:rPr kumimoji="1" lang="ja-JP" altLang="en-US" dirty="0" smtClean="0"/>
              <a:t>ので、回答は</a:t>
            </a:r>
            <a:r>
              <a:rPr kumimoji="1" lang="ja-JP" altLang="en-US" sz="2400" b="1" dirty="0" smtClean="0">
                <a:solidFill>
                  <a:srgbClr val="FF0000"/>
                </a:solidFill>
              </a:rPr>
              <a:t>「いいえ」</a:t>
            </a:r>
            <a:r>
              <a:rPr kumimoji="1" lang="ja-JP" altLang="en-US" dirty="0" smtClean="0"/>
              <a:t>となります。</a:t>
            </a:r>
          </a:p>
          <a:p>
            <a:pPr marL="288000" indent="-288000"/>
            <a:endParaRPr lang="ja-JP" altLang="en-US" dirty="0"/>
          </a:p>
          <a:p>
            <a:pPr marL="288000" indent="-288000"/>
            <a:r>
              <a:rPr kumimoji="1" lang="ja-JP" altLang="en-US" dirty="0" smtClean="0">
                <a:latin typeface="ＤＦ特太ゴシック体" panose="020B0509000000000000" pitchFamily="49" charset="-128"/>
                <a:ea typeface="ＤＦ特太ゴシック体" panose="020B0509000000000000" pitchFamily="49" charset="-128"/>
              </a:rPr>
              <a:t>ポイント</a:t>
            </a:r>
            <a:r>
              <a:rPr kumimoji="1" lang="ja-JP" altLang="en-US" dirty="0" smtClean="0"/>
              <a:t>：ＳＤＳで危険性が表示されない物質であっても、大量の可燃性物質（ごみ固形化燃料、木材チップ、シュレッダーダスト、瓦礫、天ぷらかす、油分が付着した布など）が保有されていると、微生物発酵や空気酸化を受け、蓄熱発火し、火災となる可能性があります．また大量に保管されていた肥料用の硝酸アンモニウムは、昔から大爆発を起こしています．</a:t>
            </a:r>
            <a:endParaRPr kumimoji="1" lang="ja-JP" altLang="en-US" dirty="0"/>
          </a:p>
        </p:txBody>
      </p:sp>
      <p:sp>
        <p:nvSpPr>
          <p:cNvPr id="11" name="テキスト ボックス 10"/>
          <p:cNvSpPr txBox="1"/>
          <p:nvPr/>
        </p:nvSpPr>
        <p:spPr>
          <a:xfrm>
            <a:off x="661414" y="1259803"/>
            <a:ext cx="8260839" cy="4585871"/>
          </a:xfrm>
          <a:prstGeom prst="rect">
            <a:avLst/>
          </a:prstGeom>
          <a:solidFill>
            <a:schemeClr val="accent2">
              <a:lumMod val="20000"/>
              <a:lumOff val="80000"/>
            </a:schemeClr>
          </a:solidFill>
          <a:ln>
            <a:solidFill>
              <a:schemeClr val="tx1"/>
            </a:solidFill>
          </a:ln>
        </p:spPr>
        <p:txBody>
          <a:bodyPr wrap="square" rtlCol="0">
            <a:spAutoFit/>
          </a:bodyPr>
          <a:lstStyle/>
          <a:p>
            <a:pPr marL="360000" indent="-457200"/>
            <a:r>
              <a:rPr lang="ja-JP" altLang="en-US" sz="2800" dirty="0" smtClean="0"/>
              <a:t>質問</a:t>
            </a:r>
            <a:r>
              <a:rPr lang="ja-JP" altLang="en-US" sz="2800" dirty="0"/>
              <a:t>１３．対象とするプロセスプラントは、常温・常圧ではない箇所（高温、低温、高圧、真空（低圧）、繰り返し昇温・降温、昇圧・降圧）が存在するか</a:t>
            </a:r>
            <a:r>
              <a:rPr lang="ja-JP" altLang="en-US" sz="2800" dirty="0" smtClean="0"/>
              <a:t>？</a:t>
            </a:r>
          </a:p>
          <a:p>
            <a:endParaRPr lang="ja-JP" altLang="en-US" dirty="0"/>
          </a:p>
          <a:p>
            <a:pPr marL="288000" indent="-288000"/>
            <a:r>
              <a:rPr kumimoji="1" lang="ja-JP" altLang="en-US" dirty="0" smtClean="0"/>
              <a:t>事例プロセスでは、</a:t>
            </a:r>
            <a:r>
              <a:rPr lang="ja-JP" altLang="en-US" sz="2400" b="1" dirty="0" smtClean="0">
                <a:solidFill>
                  <a:srgbClr val="FF0000"/>
                </a:solidFill>
              </a:rPr>
              <a:t>主原料を圧送しているため、高圧の箇所が存在</a:t>
            </a:r>
            <a:r>
              <a:rPr kumimoji="1" lang="ja-JP" altLang="en-US" dirty="0" smtClean="0"/>
              <a:t>します．また、主原料の</a:t>
            </a:r>
            <a:r>
              <a:rPr lang="ja-JP" altLang="en-US" sz="2400" b="1" dirty="0" smtClean="0">
                <a:solidFill>
                  <a:srgbClr val="FF0000"/>
                </a:solidFill>
              </a:rPr>
              <a:t>圧送を繰り返すため、繰り返し圧力がかかる箇所が存在</a:t>
            </a:r>
            <a:r>
              <a:rPr kumimoji="1" lang="ja-JP" altLang="en-US" dirty="0" smtClean="0"/>
              <a:t>しますので、回答は</a:t>
            </a:r>
            <a:r>
              <a:rPr kumimoji="1" lang="ja-JP" altLang="en-US" sz="2400" b="1" dirty="0" smtClean="0">
                <a:solidFill>
                  <a:srgbClr val="FF0000"/>
                </a:solidFill>
              </a:rPr>
              <a:t>「はい」</a:t>
            </a:r>
            <a:r>
              <a:rPr kumimoji="1" lang="ja-JP" altLang="en-US" dirty="0" smtClean="0"/>
              <a:t>となります。</a:t>
            </a:r>
          </a:p>
          <a:p>
            <a:pPr marL="288000" indent="-288000"/>
            <a:endParaRPr lang="ja-JP" altLang="en-US" dirty="0"/>
          </a:p>
          <a:p>
            <a:pPr marL="288000" indent="-288000"/>
            <a:r>
              <a:rPr kumimoji="1" lang="ja-JP" altLang="en-US" dirty="0" smtClean="0">
                <a:latin typeface="ＤＦ特太ゴシック体" panose="020B0509000000000000" pitchFamily="49" charset="-128"/>
                <a:ea typeface="ＤＦ特太ゴシック体" panose="020B0509000000000000" pitchFamily="49" charset="-128"/>
              </a:rPr>
              <a:t>ポイント</a:t>
            </a:r>
            <a:r>
              <a:rPr kumimoji="1" lang="ja-JP" altLang="en-US" dirty="0" smtClean="0"/>
              <a:t>：常温・常圧ではない箇所があれば、温度の観点では、温度に変動があることになります．圧力の観点では、例えば、シール部分の劣化により内容物が漏洩したり、逆に大気などがプロセス内に侵入して内容物と反応を起こしたりする可能性があります．</a:t>
            </a:r>
            <a:endParaRPr kumimoji="1" lang="ja-JP" altLang="en-US" dirty="0"/>
          </a:p>
        </p:txBody>
      </p:sp>
      <p:sp>
        <p:nvSpPr>
          <p:cNvPr id="7" name="テキスト ボックス 6"/>
          <p:cNvSpPr txBox="1"/>
          <p:nvPr/>
        </p:nvSpPr>
        <p:spPr>
          <a:xfrm>
            <a:off x="942976" y="1257746"/>
            <a:ext cx="7377878" cy="4429125"/>
          </a:xfrm>
          <a:prstGeom prst="rect">
            <a:avLst/>
          </a:prstGeom>
          <a:solidFill>
            <a:srgbClr val="FFFF00"/>
          </a:solidFill>
          <a:ln w="12700">
            <a:solidFill>
              <a:schemeClr val="tx1"/>
            </a:solidFill>
          </a:ln>
        </p:spPr>
        <p:txBody>
          <a:bodyPr wrap="square" rtlCol="0" anchor="ctr">
            <a:noAutofit/>
          </a:bodyPr>
          <a:lstStyle/>
          <a:p>
            <a:pPr algn="ctr"/>
            <a:r>
              <a:rPr lang="ja-JP" altLang="en-US" sz="4000" dirty="0"/>
              <a:t>次</a:t>
            </a:r>
            <a:r>
              <a:rPr lang="ja-JP" altLang="en-US" sz="4000" dirty="0" smtClean="0"/>
              <a:t>に</a:t>
            </a:r>
            <a:r>
              <a:rPr kumimoji="1" lang="ja-JP" altLang="en-US" sz="4000" dirty="0" smtClean="0"/>
              <a:t>、</a:t>
            </a:r>
          </a:p>
          <a:p>
            <a:pPr algn="ctr"/>
            <a:r>
              <a:rPr kumimoji="1" lang="en-US" altLang="ja-JP" sz="4800" dirty="0" smtClean="0">
                <a:solidFill>
                  <a:srgbClr val="FF0000"/>
                </a:solidFill>
              </a:rPr>
              <a:t>Ⅱ </a:t>
            </a:r>
            <a:r>
              <a:rPr kumimoji="1" lang="ja-JP" altLang="en-US" sz="4800" dirty="0" smtClean="0">
                <a:solidFill>
                  <a:srgbClr val="FF0000"/>
                </a:solidFill>
              </a:rPr>
              <a:t>プロセスプラントにおける物質の反応や混合、物理条件による危険源</a:t>
            </a:r>
          </a:p>
          <a:p>
            <a:pPr algn="ctr"/>
            <a:r>
              <a:rPr kumimoji="1" lang="ja-JP" altLang="en-US" sz="4000" dirty="0" smtClean="0"/>
              <a:t>に回答しよう</a:t>
            </a:r>
            <a:endParaRPr kumimoji="1" lang="ja-JP" altLang="en-US" sz="4000" dirty="0"/>
          </a:p>
        </p:txBody>
      </p:sp>
      <p:sp>
        <p:nvSpPr>
          <p:cNvPr id="5" name="テキスト ボックス 4"/>
          <p:cNvSpPr txBox="1"/>
          <p:nvPr/>
        </p:nvSpPr>
        <p:spPr>
          <a:xfrm>
            <a:off x="660886" y="1257746"/>
            <a:ext cx="8260839" cy="3785652"/>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smtClean="0"/>
              <a:t>質問１０．対象</a:t>
            </a:r>
            <a:r>
              <a:rPr lang="ja-JP" altLang="en-US" sz="2800" dirty="0"/>
              <a:t>とするプロセスプラントは、意図的に反応（副反応・競合反応なども含む）を起こしている</a:t>
            </a:r>
            <a:r>
              <a:rPr lang="ja-JP" altLang="en-US" sz="2800" dirty="0" smtClean="0"/>
              <a:t>か？</a:t>
            </a:r>
          </a:p>
          <a:p>
            <a:endParaRPr lang="ja-JP" altLang="en-US" dirty="0"/>
          </a:p>
          <a:p>
            <a:pPr marL="288000" indent="-288000"/>
            <a:r>
              <a:rPr kumimoji="1" lang="ja-JP" altLang="en-US" dirty="0" smtClean="0"/>
              <a:t>事例プロセスでは、</a:t>
            </a:r>
            <a:r>
              <a:rPr kumimoji="1" lang="ja-JP" altLang="en-US" sz="2400" b="1" dirty="0" smtClean="0">
                <a:solidFill>
                  <a:srgbClr val="FF0000"/>
                </a:solidFill>
              </a:rPr>
              <a:t>意図的な反応を起こしていない</a:t>
            </a:r>
            <a:r>
              <a:rPr kumimoji="1" lang="ja-JP" altLang="en-US" dirty="0" smtClean="0"/>
              <a:t>ので、回答は</a:t>
            </a:r>
            <a:r>
              <a:rPr kumimoji="1" lang="ja-JP" altLang="en-US" sz="2400" b="1" dirty="0" smtClean="0">
                <a:solidFill>
                  <a:srgbClr val="FF0000"/>
                </a:solidFill>
              </a:rPr>
              <a:t>「いいえ」</a:t>
            </a:r>
            <a:r>
              <a:rPr kumimoji="1" lang="ja-JP" altLang="en-US" dirty="0" smtClean="0"/>
              <a:t>となります。</a:t>
            </a:r>
          </a:p>
          <a:p>
            <a:pPr marL="288000" indent="-288000"/>
            <a:endParaRPr lang="ja-JP" altLang="en-US" dirty="0"/>
          </a:p>
          <a:p>
            <a:pPr marL="288000" indent="-288000"/>
            <a:r>
              <a:rPr kumimoji="1" lang="ja-JP" altLang="en-US" dirty="0" smtClean="0">
                <a:latin typeface="ＤＦ特太ゴシック体" panose="020B0509000000000000" pitchFamily="49" charset="-128"/>
                <a:ea typeface="ＤＦ特太ゴシック体" panose="020B0509000000000000" pitchFamily="49" charset="-128"/>
              </a:rPr>
              <a:t>ポイント</a:t>
            </a:r>
            <a:r>
              <a:rPr kumimoji="1" lang="ja-JP" altLang="en-US" dirty="0" smtClean="0"/>
              <a:t>：プロセス内で意図的に起こしている反応は、効率よく製品を生成する条件を求めて、高温・高圧のもとで制御されていることが多いです。しかし、その制御条件を逸脱して反応容器の温度が上がれば、反応は暴走し、急激な温度･圧力の上昇をもたらすことになります。</a:t>
            </a:r>
            <a:endParaRPr kumimoji="1" lang="ja-JP" altLang="en-US" dirty="0"/>
          </a:p>
        </p:txBody>
      </p:sp>
      <p:sp>
        <p:nvSpPr>
          <p:cNvPr id="2" name="タイトル 1"/>
          <p:cNvSpPr>
            <a:spLocks noGrp="1"/>
          </p:cNvSpPr>
          <p:nvPr>
            <p:ph type="title"/>
          </p:nvPr>
        </p:nvSpPr>
        <p:spPr>
          <a:xfrm>
            <a:off x="1385741" y="624110"/>
            <a:ext cx="7148660" cy="804640"/>
          </a:xfrm>
        </p:spPr>
        <p:txBody>
          <a:bodyPr>
            <a:normAutofit/>
          </a:bodyPr>
          <a:lstStyle/>
          <a:p>
            <a:r>
              <a:rPr kumimoji="1" lang="en-US" altLang="ja-JP" dirty="0" smtClean="0"/>
              <a:t>STEP1 – (2)</a:t>
            </a:r>
            <a:r>
              <a:rPr kumimoji="1" lang="ja-JP" altLang="en-US" dirty="0" smtClean="0"/>
              <a:t>　質問票への回答</a:t>
            </a:r>
            <a:endParaRPr kumimoji="1" lang="ja-JP" altLang="en-US" dirty="0"/>
          </a:p>
        </p:txBody>
      </p:sp>
    </p:spTree>
    <p:extLst>
      <p:ext uri="{BB962C8B-B14F-4D97-AF65-F5344CB8AC3E}">
        <p14:creationId xmlns:p14="http://schemas.microsoft.com/office/powerpoint/2010/main" val="1936579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1+#ppt_w/2"/>
                                          </p:val>
                                        </p:tav>
                                        <p:tav tm="100000">
                                          <p:val>
                                            <p:strVal val="#ppt_x"/>
                                          </p:val>
                                        </p:tav>
                                      </p:tavLst>
                                    </p:anim>
                                    <p:anim calcmode="lin" valueType="num">
                                      <p:cBhvr additive="base">
                                        <p:cTn id="17"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xit" presetSubtype="2" fill="hold" grpId="1" nodeType="clickEffect">
                                  <p:stCondLst>
                                    <p:cond delay="0"/>
                                  </p:stCondLst>
                                  <p:childTnLst>
                                    <p:anim calcmode="lin" valueType="num">
                                      <p:cBhvr additive="base">
                                        <p:cTn id="21" dur="500"/>
                                        <p:tgtEl>
                                          <p:spTgt spid="5"/>
                                        </p:tgtEl>
                                        <p:attrNameLst>
                                          <p:attrName>ppt_x</p:attrName>
                                        </p:attrNameLst>
                                      </p:cBhvr>
                                      <p:tavLst>
                                        <p:tav tm="0">
                                          <p:val>
                                            <p:strVal val="ppt_x"/>
                                          </p:val>
                                        </p:tav>
                                        <p:tav tm="100000">
                                          <p:val>
                                            <p:strVal val="1+ppt_w/2"/>
                                          </p:val>
                                        </p:tav>
                                      </p:tavLst>
                                    </p:anim>
                                    <p:anim calcmode="lin" valueType="num">
                                      <p:cBhvr additive="base">
                                        <p:cTn id="22" dur="500"/>
                                        <p:tgtEl>
                                          <p:spTgt spid="5"/>
                                        </p:tgtEl>
                                        <p:attrNameLst>
                                          <p:attrName>ppt_y</p:attrName>
                                        </p:attrNameLst>
                                      </p:cBhvr>
                                      <p:tavLst>
                                        <p:tav tm="0">
                                          <p:val>
                                            <p:strVal val="ppt_y"/>
                                          </p:val>
                                        </p:tav>
                                        <p:tav tm="100000">
                                          <p:val>
                                            <p:strVal val="ppt_y"/>
                                          </p:val>
                                        </p:tav>
                                      </p:tavLst>
                                    </p:anim>
                                    <p:set>
                                      <p:cBhvr>
                                        <p:cTn id="23" dur="1" fill="hold">
                                          <p:stCondLst>
                                            <p:cond delay="499"/>
                                          </p:stCondLst>
                                        </p:cTn>
                                        <p:tgtEl>
                                          <p:spTgt spid="5"/>
                                        </p:tgtEl>
                                        <p:attrNameLst>
                                          <p:attrName>style.visibility</p:attrName>
                                        </p:attrNameLst>
                                      </p:cBhvr>
                                      <p:to>
                                        <p:strVal val="hidden"/>
                                      </p:to>
                                    </p:set>
                                  </p:childTnLst>
                                </p:cTn>
                              </p:par>
                            </p:childTnLst>
                          </p:cTn>
                        </p:par>
                        <p:par>
                          <p:cTn id="24" fill="hold">
                            <p:stCondLst>
                              <p:cond delay="500"/>
                            </p:stCondLst>
                            <p:childTnLst>
                              <p:par>
                                <p:cTn id="25" presetID="2" presetClass="entr" presetSubtype="2" fill="hold" nodeType="after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 calcmode="lin" valueType="num">
                                      <p:cBhvr additive="base">
                                        <p:cTn id="2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29" fill="hold">
                            <p:stCondLst>
                              <p:cond delay="1000"/>
                            </p:stCondLst>
                            <p:childTnLst>
                              <p:par>
                                <p:cTn id="30" presetID="2" presetClass="entr" presetSubtype="2" fill="hold" nodeType="after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 calcmode="lin" valueType="num">
                                      <p:cBhvr additive="base">
                                        <p:cTn id="32" dur="5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additive="base">
                                        <p:cTn id="38" dur="500" fill="hold"/>
                                        <p:tgtEl>
                                          <p:spTgt spid="9"/>
                                        </p:tgtEl>
                                        <p:attrNameLst>
                                          <p:attrName>ppt_x</p:attrName>
                                        </p:attrNameLst>
                                      </p:cBhvr>
                                      <p:tavLst>
                                        <p:tav tm="0">
                                          <p:val>
                                            <p:strVal val="1+#ppt_w/2"/>
                                          </p:val>
                                        </p:tav>
                                        <p:tav tm="100000">
                                          <p:val>
                                            <p:strVal val="#ppt_x"/>
                                          </p:val>
                                        </p:tav>
                                      </p:tavLst>
                                    </p:anim>
                                    <p:anim calcmode="lin" valueType="num">
                                      <p:cBhvr additive="base">
                                        <p:cTn id="39"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xit" presetSubtype="2" fill="hold" grpId="1" nodeType="clickEffect">
                                  <p:stCondLst>
                                    <p:cond delay="0"/>
                                  </p:stCondLst>
                                  <p:childTnLst>
                                    <p:anim calcmode="lin" valueType="num">
                                      <p:cBhvr additive="base">
                                        <p:cTn id="43" dur="500"/>
                                        <p:tgtEl>
                                          <p:spTgt spid="9"/>
                                        </p:tgtEl>
                                        <p:attrNameLst>
                                          <p:attrName>ppt_x</p:attrName>
                                        </p:attrNameLst>
                                      </p:cBhvr>
                                      <p:tavLst>
                                        <p:tav tm="0">
                                          <p:val>
                                            <p:strVal val="ppt_x"/>
                                          </p:val>
                                        </p:tav>
                                        <p:tav tm="100000">
                                          <p:val>
                                            <p:strVal val="1+ppt_w/2"/>
                                          </p:val>
                                        </p:tav>
                                      </p:tavLst>
                                    </p:anim>
                                    <p:anim calcmode="lin" valueType="num">
                                      <p:cBhvr additive="base">
                                        <p:cTn id="44" dur="500"/>
                                        <p:tgtEl>
                                          <p:spTgt spid="9"/>
                                        </p:tgtEl>
                                        <p:attrNameLst>
                                          <p:attrName>ppt_y</p:attrName>
                                        </p:attrNameLst>
                                      </p:cBhvr>
                                      <p:tavLst>
                                        <p:tav tm="0">
                                          <p:val>
                                            <p:strVal val="ppt_y"/>
                                          </p:val>
                                        </p:tav>
                                        <p:tav tm="100000">
                                          <p:val>
                                            <p:strVal val="ppt_y"/>
                                          </p:val>
                                        </p:tav>
                                      </p:tavLst>
                                    </p:anim>
                                    <p:set>
                                      <p:cBhvr>
                                        <p:cTn id="45" dur="1" fill="hold">
                                          <p:stCondLst>
                                            <p:cond delay="499"/>
                                          </p:stCondLst>
                                        </p:cTn>
                                        <p:tgtEl>
                                          <p:spTgt spid="9"/>
                                        </p:tgtEl>
                                        <p:attrNameLst>
                                          <p:attrName>style.visibility</p:attrName>
                                        </p:attrNameLst>
                                      </p:cBhvr>
                                      <p:to>
                                        <p:strVal val="hidden"/>
                                      </p:to>
                                    </p:set>
                                  </p:childTnLst>
                                </p:cTn>
                              </p:par>
                            </p:childTnLst>
                          </p:cTn>
                        </p:par>
                        <p:par>
                          <p:cTn id="46" fill="hold">
                            <p:stCondLst>
                              <p:cond delay="500"/>
                            </p:stCondLst>
                            <p:childTnLst>
                              <p:par>
                                <p:cTn id="47" presetID="2" presetClass="entr" presetSubtype="2" fill="hold" nodeType="after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anim calcmode="lin" valueType="num">
                                      <p:cBhvr additive="base">
                                        <p:cTn id="4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51" fill="hold">
                            <p:stCondLst>
                              <p:cond delay="1000"/>
                            </p:stCondLst>
                            <p:childTnLst>
                              <p:par>
                                <p:cTn id="52" presetID="2" presetClass="entr" presetSubtype="2" fill="hold" nodeType="afterEffect">
                                  <p:stCondLst>
                                    <p:cond delay="0"/>
                                  </p:stCondLst>
                                  <p:childTnLst>
                                    <p:set>
                                      <p:cBhvr>
                                        <p:cTn id="53" dur="1" fill="hold">
                                          <p:stCondLst>
                                            <p:cond delay="0"/>
                                          </p:stCondLst>
                                        </p:cTn>
                                        <p:tgtEl>
                                          <p:spTgt spid="8">
                                            <p:txEl>
                                              <p:pRg st="2" end="2"/>
                                            </p:txEl>
                                          </p:spTgt>
                                        </p:tgtEl>
                                        <p:attrNameLst>
                                          <p:attrName>style.visibility</p:attrName>
                                        </p:attrNameLst>
                                      </p:cBhvr>
                                      <p:to>
                                        <p:strVal val="visible"/>
                                      </p:to>
                                    </p:set>
                                    <p:anim calcmode="lin" valueType="num">
                                      <p:cBhvr additive="base">
                                        <p:cTn id="54" dur="500" fill="hold"/>
                                        <p:tgtEl>
                                          <p:spTgt spid="8">
                                            <p:txEl>
                                              <p:pRg st="2" end="2"/>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2" fill="hold" grpId="0" nodeType="clickEffect">
                                  <p:stCondLst>
                                    <p:cond delay="0"/>
                                  </p:stCondLst>
                                  <p:childTnLst>
                                    <p:set>
                                      <p:cBhvr>
                                        <p:cTn id="59" dur="1" fill="hold">
                                          <p:stCondLst>
                                            <p:cond delay="0"/>
                                          </p:stCondLst>
                                        </p:cTn>
                                        <p:tgtEl>
                                          <p:spTgt spid="10"/>
                                        </p:tgtEl>
                                        <p:attrNameLst>
                                          <p:attrName>style.visibility</p:attrName>
                                        </p:attrNameLst>
                                      </p:cBhvr>
                                      <p:to>
                                        <p:strVal val="visible"/>
                                      </p:to>
                                    </p:set>
                                    <p:anim calcmode="lin" valueType="num">
                                      <p:cBhvr additive="base">
                                        <p:cTn id="60" dur="500" fill="hold"/>
                                        <p:tgtEl>
                                          <p:spTgt spid="10"/>
                                        </p:tgtEl>
                                        <p:attrNameLst>
                                          <p:attrName>ppt_x</p:attrName>
                                        </p:attrNameLst>
                                      </p:cBhvr>
                                      <p:tavLst>
                                        <p:tav tm="0">
                                          <p:val>
                                            <p:strVal val="1+#ppt_w/2"/>
                                          </p:val>
                                        </p:tav>
                                        <p:tav tm="100000">
                                          <p:val>
                                            <p:strVal val="#ppt_x"/>
                                          </p:val>
                                        </p:tav>
                                      </p:tavLst>
                                    </p:anim>
                                    <p:anim calcmode="lin" valueType="num">
                                      <p:cBhvr additive="base">
                                        <p:cTn id="61"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xit" presetSubtype="2" fill="hold" grpId="1" nodeType="clickEffect">
                                  <p:stCondLst>
                                    <p:cond delay="0"/>
                                  </p:stCondLst>
                                  <p:childTnLst>
                                    <p:anim calcmode="lin" valueType="num">
                                      <p:cBhvr additive="base">
                                        <p:cTn id="65" dur="500"/>
                                        <p:tgtEl>
                                          <p:spTgt spid="10"/>
                                        </p:tgtEl>
                                        <p:attrNameLst>
                                          <p:attrName>ppt_x</p:attrName>
                                        </p:attrNameLst>
                                      </p:cBhvr>
                                      <p:tavLst>
                                        <p:tav tm="0">
                                          <p:val>
                                            <p:strVal val="ppt_x"/>
                                          </p:val>
                                        </p:tav>
                                        <p:tav tm="100000">
                                          <p:val>
                                            <p:strVal val="1+ppt_w/2"/>
                                          </p:val>
                                        </p:tav>
                                      </p:tavLst>
                                    </p:anim>
                                    <p:anim calcmode="lin" valueType="num">
                                      <p:cBhvr additive="base">
                                        <p:cTn id="66" dur="500"/>
                                        <p:tgtEl>
                                          <p:spTgt spid="10"/>
                                        </p:tgtEl>
                                        <p:attrNameLst>
                                          <p:attrName>ppt_y</p:attrName>
                                        </p:attrNameLst>
                                      </p:cBhvr>
                                      <p:tavLst>
                                        <p:tav tm="0">
                                          <p:val>
                                            <p:strVal val="ppt_y"/>
                                          </p:val>
                                        </p:tav>
                                        <p:tav tm="100000">
                                          <p:val>
                                            <p:strVal val="ppt_y"/>
                                          </p:val>
                                        </p:tav>
                                      </p:tavLst>
                                    </p:anim>
                                    <p:set>
                                      <p:cBhvr>
                                        <p:cTn id="67" dur="1" fill="hold">
                                          <p:stCondLst>
                                            <p:cond delay="499"/>
                                          </p:stCondLst>
                                        </p:cTn>
                                        <p:tgtEl>
                                          <p:spTgt spid="10"/>
                                        </p:tgtEl>
                                        <p:attrNameLst>
                                          <p:attrName>style.visibility</p:attrName>
                                        </p:attrNameLst>
                                      </p:cBhvr>
                                      <p:to>
                                        <p:strVal val="hidden"/>
                                      </p:to>
                                    </p:set>
                                  </p:childTnLst>
                                </p:cTn>
                              </p:par>
                            </p:childTnLst>
                          </p:cTn>
                        </p:par>
                        <p:par>
                          <p:cTn id="68" fill="hold">
                            <p:stCondLst>
                              <p:cond delay="500"/>
                            </p:stCondLst>
                            <p:childTnLst>
                              <p:par>
                                <p:cTn id="69" presetID="2" presetClass="entr" presetSubtype="2" fill="hold" nodeType="afterEffect">
                                  <p:stCondLst>
                                    <p:cond delay="0"/>
                                  </p:stCondLst>
                                  <p:childTnLst>
                                    <p:set>
                                      <p:cBhvr>
                                        <p:cTn id="70" dur="1" fill="hold">
                                          <p:stCondLst>
                                            <p:cond delay="0"/>
                                          </p:stCondLst>
                                        </p:cTn>
                                        <p:tgtEl>
                                          <p:spTgt spid="3">
                                            <p:txEl>
                                              <p:pRg st="2" end="2"/>
                                            </p:txEl>
                                          </p:spTgt>
                                        </p:tgtEl>
                                        <p:attrNameLst>
                                          <p:attrName>style.visibility</p:attrName>
                                        </p:attrNameLst>
                                      </p:cBhvr>
                                      <p:to>
                                        <p:strVal val="visible"/>
                                      </p:to>
                                    </p:set>
                                    <p:anim calcmode="lin" valueType="num">
                                      <p:cBhvr additive="base">
                                        <p:cTn id="7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7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73" fill="hold">
                            <p:stCondLst>
                              <p:cond delay="1000"/>
                            </p:stCondLst>
                            <p:childTnLst>
                              <p:par>
                                <p:cTn id="74" presetID="2" presetClass="entr" presetSubtype="2" fill="hold" nodeType="afterEffect">
                                  <p:stCondLst>
                                    <p:cond delay="0"/>
                                  </p:stCondLst>
                                  <p:childTnLst>
                                    <p:set>
                                      <p:cBhvr>
                                        <p:cTn id="75" dur="1" fill="hold">
                                          <p:stCondLst>
                                            <p:cond delay="0"/>
                                          </p:stCondLst>
                                        </p:cTn>
                                        <p:tgtEl>
                                          <p:spTgt spid="3">
                                            <p:txEl>
                                              <p:pRg st="3" end="3"/>
                                            </p:txEl>
                                          </p:spTgt>
                                        </p:tgtEl>
                                        <p:attrNameLst>
                                          <p:attrName>style.visibility</p:attrName>
                                        </p:attrNameLst>
                                      </p:cBhvr>
                                      <p:to>
                                        <p:strVal val="visible"/>
                                      </p:to>
                                    </p:set>
                                    <p:anim calcmode="lin" valueType="num">
                                      <p:cBhvr additive="base">
                                        <p:cTn id="76"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77" dur="500" fill="hold"/>
                                        <p:tgtEl>
                                          <p:spTgt spid="3">
                                            <p:txEl>
                                              <p:pRg st="3" end="3"/>
                                            </p:txEl>
                                          </p:spTgt>
                                        </p:tgtEl>
                                        <p:attrNameLst>
                                          <p:attrName>ppt_y</p:attrName>
                                        </p:attrNameLst>
                                      </p:cBhvr>
                                      <p:tavLst>
                                        <p:tav tm="0">
                                          <p:val>
                                            <p:strVal val="#ppt_y"/>
                                          </p:val>
                                        </p:tav>
                                        <p:tav tm="100000">
                                          <p:val>
                                            <p:strVal val="#ppt_y"/>
                                          </p:val>
                                        </p:tav>
                                      </p:tavLst>
                                    </p:anim>
                                  </p:childTnLst>
                                </p:cTn>
                              </p:par>
                              <p:par>
                                <p:cTn id="78" presetID="2" presetClass="entr" presetSubtype="2" fill="hold" nodeType="withEffect">
                                  <p:stCondLst>
                                    <p:cond delay="0"/>
                                  </p:stCondLst>
                                  <p:childTnLst>
                                    <p:set>
                                      <p:cBhvr>
                                        <p:cTn id="79" dur="1" fill="hold">
                                          <p:stCondLst>
                                            <p:cond delay="0"/>
                                          </p:stCondLst>
                                        </p:cTn>
                                        <p:tgtEl>
                                          <p:spTgt spid="3">
                                            <p:txEl>
                                              <p:pRg st="4" end="4"/>
                                            </p:txEl>
                                          </p:spTgt>
                                        </p:tgtEl>
                                        <p:attrNameLst>
                                          <p:attrName>style.visibility</p:attrName>
                                        </p:attrNameLst>
                                      </p:cBhvr>
                                      <p:to>
                                        <p:strVal val="visible"/>
                                      </p:to>
                                    </p:set>
                                    <p:anim calcmode="lin" valueType="num">
                                      <p:cBhvr additive="base">
                                        <p:cTn id="80"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81" dur="500" fill="hold"/>
                                        <p:tgtEl>
                                          <p:spTgt spid="3">
                                            <p:txEl>
                                              <p:pRg st="4" end="4"/>
                                            </p:txEl>
                                          </p:spTgt>
                                        </p:tgtEl>
                                        <p:attrNameLst>
                                          <p:attrName>ppt_y</p:attrName>
                                        </p:attrNameLst>
                                      </p:cBhvr>
                                      <p:tavLst>
                                        <p:tav tm="0">
                                          <p:val>
                                            <p:strVal val="#ppt_y"/>
                                          </p:val>
                                        </p:tav>
                                        <p:tav tm="100000">
                                          <p:val>
                                            <p:strVal val="#ppt_y"/>
                                          </p:val>
                                        </p:tav>
                                      </p:tavLst>
                                    </p:anim>
                                  </p:childTnLst>
                                </p:cTn>
                              </p:par>
                              <p:par>
                                <p:cTn id="82" presetID="2" presetClass="entr" presetSubtype="2" fill="hold" nodeType="withEffect">
                                  <p:stCondLst>
                                    <p:cond delay="0"/>
                                  </p:stCondLst>
                                  <p:childTnLst>
                                    <p:set>
                                      <p:cBhvr>
                                        <p:cTn id="83" dur="1" fill="hold">
                                          <p:stCondLst>
                                            <p:cond delay="0"/>
                                          </p:stCondLst>
                                        </p:cTn>
                                        <p:tgtEl>
                                          <p:spTgt spid="3">
                                            <p:txEl>
                                              <p:pRg st="5" end="5"/>
                                            </p:txEl>
                                          </p:spTgt>
                                        </p:tgtEl>
                                        <p:attrNameLst>
                                          <p:attrName>style.visibility</p:attrName>
                                        </p:attrNameLst>
                                      </p:cBhvr>
                                      <p:to>
                                        <p:strVal val="visible"/>
                                      </p:to>
                                    </p:set>
                                    <p:anim calcmode="lin" valueType="num">
                                      <p:cBhvr additive="base">
                                        <p:cTn id="84"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85" dur="500" fill="hold"/>
                                        <p:tgtEl>
                                          <p:spTgt spid="3">
                                            <p:txEl>
                                              <p:pRg st="5" end="5"/>
                                            </p:txEl>
                                          </p:spTgt>
                                        </p:tgtEl>
                                        <p:attrNameLst>
                                          <p:attrName>ppt_y</p:attrName>
                                        </p:attrNameLst>
                                      </p:cBhvr>
                                      <p:tavLst>
                                        <p:tav tm="0">
                                          <p:val>
                                            <p:strVal val="#ppt_y"/>
                                          </p:val>
                                        </p:tav>
                                        <p:tav tm="100000">
                                          <p:val>
                                            <p:strVal val="#ppt_y"/>
                                          </p:val>
                                        </p:tav>
                                      </p:tavLst>
                                    </p:anim>
                                  </p:childTnLst>
                                </p:cTn>
                              </p:par>
                              <p:par>
                                <p:cTn id="86" presetID="2" presetClass="entr" presetSubtype="2" fill="hold" nodeType="withEffect">
                                  <p:stCondLst>
                                    <p:cond delay="0"/>
                                  </p:stCondLst>
                                  <p:childTnLst>
                                    <p:set>
                                      <p:cBhvr>
                                        <p:cTn id="87" dur="1" fill="hold">
                                          <p:stCondLst>
                                            <p:cond delay="0"/>
                                          </p:stCondLst>
                                        </p:cTn>
                                        <p:tgtEl>
                                          <p:spTgt spid="3">
                                            <p:txEl>
                                              <p:pRg st="6" end="6"/>
                                            </p:txEl>
                                          </p:spTgt>
                                        </p:tgtEl>
                                        <p:attrNameLst>
                                          <p:attrName>style.visibility</p:attrName>
                                        </p:attrNameLst>
                                      </p:cBhvr>
                                      <p:to>
                                        <p:strVal val="visible"/>
                                      </p:to>
                                    </p:set>
                                    <p:anim calcmode="lin" valueType="num">
                                      <p:cBhvr additive="base">
                                        <p:cTn id="88"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89"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90" fill="hold">
                            <p:stCondLst>
                              <p:cond delay="1500"/>
                            </p:stCondLst>
                            <p:childTnLst>
                              <p:par>
                                <p:cTn id="91" presetID="2" presetClass="entr" presetSubtype="2" fill="hold" nodeType="afterEffect">
                                  <p:stCondLst>
                                    <p:cond delay="0"/>
                                  </p:stCondLst>
                                  <p:childTnLst>
                                    <p:set>
                                      <p:cBhvr>
                                        <p:cTn id="92" dur="1" fill="hold">
                                          <p:stCondLst>
                                            <p:cond delay="0"/>
                                          </p:stCondLst>
                                        </p:cTn>
                                        <p:tgtEl>
                                          <p:spTgt spid="8">
                                            <p:txEl>
                                              <p:pRg st="5" end="5"/>
                                            </p:txEl>
                                          </p:spTgt>
                                        </p:tgtEl>
                                        <p:attrNameLst>
                                          <p:attrName>style.visibility</p:attrName>
                                        </p:attrNameLst>
                                      </p:cBhvr>
                                      <p:to>
                                        <p:strVal val="visible"/>
                                      </p:to>
                                    </p:set>
                                    <p:anim calcmode="lin" valueType="num">
                                      <p:cBhvr additive="base">
                                        <p:cTn id="93" dur="500" fill="hold"/>
                                        <p:tgtEl>
                                          <p:spTgt spid="8">
                                            <p:txEl>
                                              <p:pRg st="5" end="5"/>
                                            </p:txEl>
                                          </p:spTgt>
                                        </p:tgtEl>
                                        <p:attrNameLst>
                                          <p:attrName>ppt_x</p:attrName>
                                        </p:attrNameLst>
                                      </p:cBhvr>
                                      <p:tavLst>
                                        <p:tav tm="0">
                                          <p:val>
                                            <p:strVal val="1+#ppt_w/2"/>
                                          </p:val>
                                        </p:tav>
                                        <p:tav tm="100000">
                                          <p:val>
                                            <p:strVal val="#ppt_x"/>
                                          </p:val>
                                        </p:tav>
                                      </p:tavLst>
                                    </p:anim>
                                    <p:anim calcmode="lin" valueType="num">
                                      <p:cBhvr additive="base">
                                        <p:cTn id="94" dur="500" fill="hold"/>
                                        <p:tgtEl>
                                          <p:spTgt spid="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2" fill="hold" grpId="0" nodeType="clickEffect">
                                  <p:stCondLst>
                                    <p:cond delay="0"/>
                                  </p:stCondLst>
                                  <p:childTnLst>
                                    <p:set>
                                      <p:cBhvr>
                                        <p:cTn id="98" dur="1" fill="hold">
                                          <p:stCondLst>
                                            <p:cond delay="0"/>
                                          </p:stCondLst>
                                        </p:cTn>
                                        <p:tgtEl>
                                          <p:spTgt spid="11"/>
                                        </p:tgtEl>
                                        <p:attrNameLst>
                                          <p:attrName>style.visibility</p:attrName>
                                        </p:attrNameLst>
                                      </p:cBhvr>
                                      <p:to>
                                        <p:strVal val="visible"/>
                                      </p:to>
                                    </p:set>
                                    <p:anim calcmode="lin" valueType="num">
                                      <p:cBhvr additive="base">
                                        <p:cTn id="99" dur="500" fill="hold"/>
                                        <p:tgtEl>
                                          <p:spTgt spid="11"/>
                                        </p:tgtEl>
                                        <p:attrNameLst>
                                          <p:attrName>ppt_x</p:attrName>
                                        </p:attrNameLst>
                                      </p:cBhvr>
                                      <p:tavLst>
                                        <p:tav tm="0">
                                          <p:val>
                                            <p:strVal val="1+#ppt_w/2"/>
                                          </p:val>
                                        </p:tav>
                                        <p:tav tm="100000">
                                          <p:val>
                                            <p:strVal val="#ppt_x"/>
                                          </p:val>
                                        </p:tav>
                                      </p:tavLst>
                                    </p:anim>
                                    <p:anim calcmode="lin" valueType="num">
                                      <p:cBhvr additive="base">
                                        <p:cTn id="100"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xit" presetSubtype="2" fill="hold" grpId="1" nodeType="clickEffect">
                                  <p:stCondLst>
                                    <p:cond delay="0"/>
                                  </p:stCondLst>
                                  <p:childTnLst>
                                    <p:anim calcmode="lin" valueType="num">
                                      <p:cBhvr additive="base">
                                        <p:cTn id="104" dur="500"/>
                                        <p:tgtEl>
                                          <p:spTgt spid="11"/>
                                        </p:tgtEl>
                                        <p:attrNameLst>
                                          <p:attrName>ppt_x</p:attrName>
                                        </p:attrNameLst>
                                      </p:cBhvr>
                                      <p:tavLst>
                                        <p:tav tm="0">
                                          <p:val>
                                            <p:strVal val="ppt_x"/>
                                          </p:val>
                                        </p:tav>
                                        <p:tav tm="100000">
                                          <p:val>
                                            <p:strVal val="1+ppt_w/2"/>
                                          </p:val>
                                        </p:tav>
                                      </p:tavLst>
                                    </p:anim>
                                    <p:anim calcmode="lin" valueType="num">
                                      <p:cBhvr additive="base">
                                        <p:cTn id="105" dur="500"/>
                                        <p:tgtEl>
                                          <p:spTgt spid="11"/>
                                        </p:tgtEl>
                                        <p:attrNameLst>
                                          <p:attrName>ppt_y</p:attrName>
                                        </p:attrNameLst>
                                      </p:cBhvr>
                                      <p:tavLst>
                                        <p:tav tm="0">
                                          <p:val>
                                            <p:strVal val="ppt_y"/>
                                          </p:val>
                                        </p:tav>
                                        <p:tav tm="100000">
                                          <p:val>
                                            <p:strVal val="ppt_y"/>
                                          </p:val>
                                        </p:tav>
                                      </p:tavLst>
                                    </p:anim>
                                    <p:set>
                                      <p:cBhvr>
                                        <p:cTn id="106" dur="1" fill="hold">
                                          <p:stCondLst>
                                            <p:cond delay="499"/>
                                          </p:stCondLst>
                                        </p:cTn>
                                        <p:tgtEl>
                                          <p:spTgt spid="11"/>
                                        </p:tgtEl>
                                        <p:attrNameLst>
                                          <p:attrName>style.visibility</p:attrName>
                                        </p:attrNameLst>
                                      </p:cBhvr>
                                      <p:to>
                                        <p:strVal val="hidden"/>
                                      </p:to>
                                    </p:set>
                                  </p:childTnLst>
                                </p:cTn>
                              </p:par>
                            </p:childTnLst>
                          </p:cTn>
                        </p:par>
                        <p:par>
                          <p:cTn id="107" fill="hold">
                            <p:stCondLst>
                              <p:cond delay="500"/>
                            </p:stCondLst>
                            <p:childTnLst>
                              <p:par>
                                <p:cTn id="108" presetID="2" presetClass="entr" presetSubtype="2" fill="hold" nodeType="afterEffect">
                                  <p:stCondLst>
                                    <p:cond delay="0"/>
                                  </p:stCondLst>
                                  <p:childTnLst>
                                    <p:set>
                                      <p:cBhvr>
                                        <p:cTn id="109" dur="1" fill="hold">
                                          <p:stCondLst>
                                            <p:cond delay="0"/>
                                          </p:stCondLst>
                                        </p:cTn>
                                        <p:tgtEl>
                                          <p:spTgt spid="3">
                                            <p:txEl>
                                              <p:pRg st="7" end="7"/>
                                            </p:txEl>
                                          </p:spTgt>
                                        </p:tgtEl>
                                        <p:attrNameLst>
                                          <p:attrName>style.visibility</p:attrName>
                                        </p:attrNameLst>
                                      </p:cBhvr>
                                      <p:to>
                                        <p:strVal val="visible"/>
                                      </p:to>
                                    </p:set>
                                    <p:anim calcmode="lin" valueType="num">
                                      <p:cBhvr additive="base">
                                        <p:cTn id="110"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111"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par>
                          <p:cTn id="112" fill="hold">
                            <p:stCondLst>
                              <p:cond delay="1000"/>
                            </p:stCondLst>
                            <p:childTnLst>
                              <p:par>
                                <p:cTn id="113" presetID="2" presetClass="entr" presetSubtype="2" fill="hold" nodeType="afterEffect">
                                  <p:stCondLst>
                                    <p:cond delay="0"/>
                                  </p:stCondLst>
                                  <p:childTnLst>
                                    <p:set>
                                      <p:cBhvr>
                                        <p:cTn id="114" dur="1" fill="hold">
                                          <p:stCondLst>
                                            <p:cond delay="0"/>
                                          </p:stCondLst>
                                        </p:cTn>
                                        <p:tgtEl>
                                          <p:spTgt spid="8">
                                            <p:txEl>
                                              <p:pRg st="13" end="13"/>
                                            </p:txEl>
                                          </p:spTgt>
                                        </p:tgtEl>
                                        <p:attrNameLst>
                                          <p:attrName>style.visibility</p:attrName>
                                        </p:attrNameLst>
                                      </p:cBhvr>
                                      <p:to>
                                        <p:strVal val="visible"/>
                                      </p:to>
                                    </p:set>
                                    <p:anim calcmode="lin" valueType="num">
                                      <p:cBhvr additive="base">
                                        <p:cTn id="115" dur="500" fill="hold"/>
                                        <p:tgtEl>
                                          <p:spTgt spid="8">
                                            <p:txEl>
                                              <p:pRg st="13" end="13"/>
                                            </p:txEl>
                                          </p:spTgt>
                                        </p:tgtEl>
                                        <p:attrNameLst>
                                          <p:attrName>ppt_x</p:attrName>
                                        </p:attrNameLst>
                                      </p:cBhvr>
                                      <p:tavLst>
                                        <p:tav tm="0">
                                          <p:val>
                                            <p:strVal val="1+#ppt_w/2"/>
                                          </p:val>
                                        </p:tav>
                                        <p:tav tm="100000">
                                          <p:val>
                                            <p:strVal val="#ppt_x"/>
                                          </p:val>
                                        </p:tav>
                                      </p:tavLst>
                                    </p:anim>
                                    <p:anim calcmode="lin" valueType="num">
                                      <p:cBhvr additive="base">
                                        <p:cTn id="116" dur="500" fill="hold"/>
                                        <p:tgtEl>
                                          <p:spTgt spid="8">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2" fill="hold" grpId="0" nodeType="clickEffect">
                                  <p:stCondLst>
                                    <p:cond delay="0"/>
                                  </p:stCondLst>
                                  <p:childTnLst>
                                    <p:set>
                                      <p:cBhvr>
                                        <p:cTn id="120" dur="1" fill="hold">
                                          <p:stCondLst>
                                            <p:cond delay="0"/>
                                          </p:stCondLst>
                                        </p:cTn>
                                        <p:tgtEl>
                                          <p:spTgt spid="12"/>
                                        </p:tgtEl>
                                        <p:attrNameLst>
                                          <p:attrName>style.visibility</p:attrName>
                                        </p:attrNameLst>
                                      </p:cBhvr>
                                      <p:to>
                                        <p:strVal val="visible"/>
                                      </p:to>
                                    </p:set>
                                    <p:anim calcmode="lin" valueType="num">
                                      <p:cBhvr additive="base">
                                        <p:cTn id="121" dur="500" fill="hold"/>
                                        <p:tgtEl>
                                          <p:spTgt spid="12"/>
                                        </p:tgtEl>
                                        <p:attrNameLst>
                                          <p:attrName>ppt_x</p:attrName>
                                        </p:attrNameLst>
                                      </p:cBhvr>
                                      <p:tavLst>
                                        <p:tav tm="0">
                                          <p:val>
                                            <p:strVal val="1+#ppt_w/2"/>
                                          </p:val>
                                        </p:tav>
                                        <p:tav tm="100000">
                                          <p:val>
                                            <p:strVal val="#ppt_x"/>
                                          </p:val>
                                        </p:tav>
                                      </p:tavLst>
                                    </p:anim>
                                    <p:anim calcmode="lin" valueType="num">
                                      <p:cBhvr additive="base">
                                        <p:cTn id="12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xit" presetSubtype="2" fill="hold" grpId="1" nodeType="clickEffect">
                                  <p:stCondLst>
                                    <p:cond delay="0"/>
                                  </p:stCondLst>
                                  <p:childTnLst>
                                    <p:anim calcmode="lin" valueType="num">
                                      <p:cBhvr additive="base">
                                        <p:cTn id="126" dur="500"/>
                                        <p:tgtEl>
                                          <p:spTgt spid="12"/>
                                        </p:tgtEl>
                                        <p:attrNameLst>
                                          <p:attrName>ppt_x</p:attrName>
                                        </p:attrNameLst>
                                      </p:cBhvr>
                                      <p:tavLst>
                                        <p:tav tm="0">
                                          <p:val>
                                            <p:strVal val="ppt_x"/>
                                          </p:val>
                                        </p:tav>
                                        <p:tav tm="100000">
                                          <p:val>
                                            <p:strVal val="1+ppt_w/2"/>
                                          </p:val>
                                        </p:tav>
                                      </p:tavLst>
                                    </p:anim>
                                    <p:anim calcmode="lin" valueType="num">
                                      <p:cBhvr additive="base">
                                        <p:cTn id="127" dur="500"/>
                                        <p:tgtEl>
                                          <p:spTgt spid="12"/>
                                        </p:tgtEl>
                                        <p:attrNameLst>
                                          <p:attrName>ppt_y</p:attrName>
                                        </p:attrNameLst>
                                      </p:cBhvr>
                                      <p:tavLst>
                                        <p:tav tm="0">
                                          <p:val>
                                            <p:strVal val="ppt_y"/>
                                          </p:val>
                                        </p:tav>
                                        <p:tav tm="100000">
                                          <p:val>
                                            <p:strVal val="ppt_y"/>
                                          </p:val>
                                        </p:tav>
                                      </p:tavLst>
                                    </p:anim>
                                    <p:set>
                                      <p:cBhvr>
                                        <p:cTn id="128" dur="1" fill="hold">
                                          <p:stCondLst>
                                            <p:cond delay="499"/>
                                          </p:stCondLst>
                                        </p:cTn>
                                        <p:tgtEl>
                                          <p:spTgt spid="12"/>
                                        </p:tgtEl>
                                        <p:attrNameLst>
                                          <p:attrName>style.visibility</p:attrName>
                                        </p:attrNameLst>
                                      </p:cBhvr>
                                      <p:to>
                                        <p:strVal val="hidden"/>
                                      </p:to>
                                    </p:set>
                                  </p:childTnLst>
                                </p:cTn>
                              </p:par>
                            </p:childTnLst>
                          </p:cTn>
                        </p:par>
                        <p:par>
                          <p:cTn id="129" fill="hold">
                            <p:stCondLst>
                              <p:cond delay="500"/>
                            </p:stCondLst>
                            <p:childTnLst>
                              <p:par>
                                <p:cTn id="130" presetID="2" presetClass="entr" presetSubtype="2" fill="hold" nodeType="afterEffect">
                                  <p:stCondLst>
                                    <p:cond delay="0"/>
                                  </p:stCondLst>
                                  <p:childTnLst>
                                    <p:set>
                                      <p:cBhvr>
                                        <p:cTn id="131" dur="1" fill="hold">
                                          <p:stCondLst>
                                            <p:cond delay="0"/>
                                          </p:stCondLst>
                                        </p:cTn>
                                        <p:tgtEl>
                                          <p:spTgt spid="3">
                                            <p:txEl>
                                              <p:pRg st="8" end="8"/>
                                            </p:txEl>
                                          </p:spTgt>
                                        </p:tgtEl>
                                        <p:attrNameLst>
                                          <p:attrName>style.visibility</p:attrName>
                                        </p:attrNameLst>
                                      </p:cBhvr>
                                      <p:to>
                                        <p:strVal val="visible"/>
                                      </p:to>
                                    </p:set>
                                    <p:anim calcmode="lin" valueType="num">
                                      <p:cBhvr additive="base">
                                        <p:cTn id="132"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133"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par>
                          <p:cTn id="134" fill="hold">
                            <p:stCondLst>
                              <p:cond delay="1000"/>
                            </p:stCondLst>
                            <p:childTnLst>
                              <p:par>
                                <p:cTn id="135" presetID="2" presetClass="entr" presetSubtype="2" fill="hold" nodeType="afterEffect">
                                  <p:stCondLst>
                                    <p:cond delay="0"/>
                                  </p:stCondLst>
                                  <p:childTnLst>
                                    <p:set>
                                      <p:cBhvr>
                                        <p:cTn id="136" dur="1" fill="hold">
                                          <p:stCondLst>
                                            <p:cond delay="0"/>
                                          </p:stCondLst>
                                        </p:cTn>
                                        <p:tgtEl>
                                          <p:spTgt spid="8">
                                            <p:txEl>
                                              <p:pRg st="16" end="16"/>
                                            </p:txEl>
                                          </p:spTgt>
                                        </p:tgtEl>
                                        <p:attrNameLst>
                                          <p:attrName>style.visibility</p:attrName>
                                        </p:attrNameLst>
                                      </p:cBhvr>
                                      <p:to>
                                        <p:strVal val="visible"/>
                                      </p:to>
                                    </p:set>
                                    <p:anim calcmode="lin" valueType="num">
                                      <p:cBhvr additive="base">
                                        <p:cTn id="137" dur="500" fill="hold"/>
                                        <p:tgtEl>
                                          <p:spTgt spid="8">
                                            <p:txEl>
                                              <p:pRg st="16" end="16"/>
                                            </p:txEl>
                                          </p:spTgt>
                                        </p:tgtEl>
                                        <p:attrNameLst>
                                          <p:attrName>ppt_x</p:attrName>
                                        </p:attrNameLst>
                                      </p:cBhvr>
                                      <p:tavLst>
                                        <p:tav tm="0">
                                          <p:val>
                                            <p:strVal val="1+#ppt_w/2"/>
                                          </p:val>
                                        </p:tav>
                                        <p:tav tm="100000">
                                          <p:val>
                                            <p:strVal val="#ppt_x"/>
                                          </p:val>
                                        </p:tav>
                                      </p:tavLst>
                                    </p:anim>
                                    <p:anim calcmode="lin" valueType="num">
                                      <p:cBhvr additive="base">
                                        <p:cTn id="138" dur="500" fill="hold"/>
                                        <p:tgtEl>
                                          <p:spTgt spid="8">
                                            <p:txEl>
                                              <p:pRg st="16" end="1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9" grpId="0" animBg="1"/>
      <p:bldP spid="9" grpId="1" animBg="1"/>
      <p:bldP spid="12" grpId="0" animBg="1"/>
      <p:bldP spid="12" grpId="1" animBg="1"/>
      <p:bldP spid="11" grpId="0" animBg="1"/>
      <p:bldP spid="11" grpId="1" animBg="1"/>
      <p:bldP spid="7" grpId="0" animBg="1"/>
      <p:bldP spid="7" grpId="1" animBg="1"/>
      <p:bldP spid="5" grpId="0" animBg="1"/>
      <p:bldP spid="5" grpId="1" animBg="1"/>
    </p:bldLst>
  </p:timing>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4930</TotalTime>
  <Words>10168</Words>
  <Application>Microsoft Office PowerPoint</Application>
  <PresentationFormat>画面に合わせる (4:3)</PresentationFormat>
  <Paragraphs>902</Paragraphs>
  <Slides>44</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44</vt:i4>
      </vt:variant>
    </vt:vector>
  </HeadingPairs>
  <TitlesOfParts>
    <vt:vector size="55" baseType="lpstr">
      <vt:lpstr>ＤＦ特太ゴシック体</vt:lpstr>
      <vt:lpstr>HGP創英角ﾎﾟｯﾌﾟ体</vt:lpstr>
      <vt:lpstr>ＭＳ Ｐゴシック</vt:lpstr>
      <vt:lpstr>ＭＳ Ｐ明朝</vt:lpstr>
      <vt:lpstr>ＭＳ 明朝</vt:lpstr>
      <vt:lpstr>メイリオ</vt:lpstr>
      <vt:lpstr>Calibri</vt:lpstr>
      <vt:lpstr>Century Gothic</vt:lpstr>
      <vt:lpstr>Wingdings</vt:lpstr>
      <vt:lpstr>Wingdings 3</vt:lpstr>
      <vt:lpstr>ウィスプ</vt:lpstr>
      <vt:lpstr>プロセス災害防止のためのリスクアセスメント等実施事例</vt:lpstr>
      <vt:lpstr>【工程の概要】</vt:lpstr>
      <vt:lpstr>【工程の概要】</vt:lpstr>
      <vt:lpstr>【工程の概要】</vt:lpstr>
      <vt:lpstr>【対象とした操作】</vt:lpstr>
      <vt:lpstr>この工程の実際の操作は</vt:lpstr>
      <vt:lpstr>STEP1 【取扱物質及びプロセスに係る危険源の把握】</vt:lpstr>
      <vt:lpstr>STEP1 – (1)　質問票への回答</vt:lpstr>
      <vt:lpstr>STEP1 – (2)　質問票への回答</vt:lpstr>
      <vt:lpstr>STEP1 – (3)　質問票への回答</vt:lpstr>
      <vt:lpstr>STEP1の回答結果</vt:lpstr>
      <vt:lpstr>実施シートに記入</vt:lpstr>
      <vt:lpstr>STEP2 リスクアセスメント等の実施 ①引き金事象の特定とシナリオの同定</vt:lpstr>
      <vt:lpstr>PowerPoint プレゼンテーション</vt:lpstr>
      <vt:lpstr>STEP2 リスクアセスメント等の実施 ①引き金事象の特定とシナリオの同定</vt:lpstr>
      <vt:lpstr>PowerPoint プレゼンテーション</vt:lpstr>
      <vt:lpstr>STEP2 リスクアセスメント等の実施 ①引き金事象の特定とシナリオの同定</vt:lpstr>
      <vt:lpstr>シナリオ同定のポイント</vt:lpstr>
      <vt:lpstr>PowerPoint プレゼンテーション</vt:lpstr>
      <vt:lpstr>STEP2 リスクアセスメント等の実施 ②シナリオに対するリスクの見積りとリスク評価</vt:lpstr>
      <vt:lpstr>PowerPoint プレゼンテーション</vt:lpstr>
      <vt:lpstr>STEP2 リスクアセスメント等の実施 ②シナリオに対するリスクの見積りとリスク評価</vt:lpstr>
      <vt:lpstr>PowerPoint プレゼンテーション</vt:lpstr>
      <vt:lpstr>STEP2 リスクアセスメント等の実施 ②シナリオに対するリスクの見積りとリスク評価</vt:lpstr>
      <vt:lpstr>PowerPoint プレゼンテーション</vt:lpstr>
      <vt:lpstr>STEP2 リスクアセスメント等の実施 ③シナリオに対するリスク低減措置の検討 （追加のリスク低減措置の立案）</vt:lpstr>
      <vt:lpstr>STEP2 リスクアセスメント等の実施 ③シナリオに対するリスク低減措置の検討 （追加のリスク低減措置の立案）つづき</vt:lpstr>
      <vt:lpstr>PowerPoint プレゼンテーション</vt:lpstr>
      <vt:lpstr>STEP2 リスクアセスメント等の実施 ③シナリオに対するリスクの見積りとリスク評価 （追加のリスク低減措置の立案）つづき</vt:lpstr>
      <vt:lpstr>PowerPoint プレゼンテーション</vt:lpstr>
      <vt:lpstr>STEP2 リスクアセスメント等の実施 ③シナリオに対するリスクの見積りとリスク評価 （追加のリスク低減措置の立案）つづき</vt:lpstr>
      <vt:lpstr>PowerPoint プレゼンテーション</vt:lpstr>
      <vt:lpstr>STEP2 リスクアセスメント等の実施 ④　①～③の繰り返しによるリスクアセスメント等の実施</vt:lpstr>
      <vt:lpstr>STEP3リスク低減対策の決定</vt:lpstr>
      <vt:lpstr>PowerPoint プレゼンテーション</vt:lpstr>
      <vt:lpstr>おわりに　次回に向けた記録</vt:lpstr>
      <vt:lpstr>表5　作業・操作に関する不具合を検討するためのずれの例</vt:lpstr>
      <vt:lpstr>表6　設備・装置に関する不具合の例 (a)　容器・配管系の破損</vt:lpstr>
      <vt:lpstr>表6　設備・装置に関する不具合の例 (b)　機器故障</vt:lpstr>
      <vt:lpstr>表6　設備・装置に関する不具合の例 (c)　ユーティリティー喪失</vt:lpstr>
      <vt:lpstr>表7　外部要因の例</vt:lpstr>
      <vt:lpstr>表11　リスク見積りのための基準 （ａ）危害の重篤度</vt:lpstr>
      <vt:lpstr>表11　リスク見積りのための基準 （ｂ）危害発生の頻度（可能性）</vt:lpstr>
      <vt:lpstr>表11　リスク見積りのための基準 （ｃ）リスクレベル</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プロセス災害防止のためのリスクアセスメント等実施事例</dc:title>
  <dc:creator/>
  <cp:lastModifiedBy>user</cp:lastModifiedBy>
  <cp:revision>235</cp:revision>
  <dcterms:created xsi:type="dcterms:W3CDTF">2016-05-09T13:08:06Z</dcterms:created>
  <dcterms:modified xsi:type="dcterms:W3CDTF">2017-01-12T01:25:09Z</dcterms:modified>
</cp:coreProperties>
</file>