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77" r:id="rId2"/>
    <p:sldId id="278" r:id="rId3"/>
    <p:sldId id="256" r:id="rId4"/>
    <p:sldId id="279" r:id="rId5"/>
    <p:sldId id="257" r:id="rId6"/>
    <p:sldId id="283" r:id="rId7"/>
    <p:sldId id="284" r:id="rId8"/>
    <p:sldId id="261" r:id="rId9"/>
    <p:sldId id="262" r:id="rId10"/>
    <p:sldId id="260" r:id="rId11"/>
    <p:sldId id="269" r:id="rId12"/>
    <p:sldId id="267" r:id="rId13"/>
    <p:sldId id="265" r:id="rId14"/>
    <p:sldId id="272" r:id="rId15"/>
    <p:sldId id="274" r:id="rId16"/>
    <p:sldId id="275" r:id="rId17"/>
    <p:sldId id="276" r:id="rId18"/>
    <p:sldId id="281" r:id="rId19"/>
    <p:sldId id="285" r:id="rId20"/>
    <p:sldId id="286" r:id="rId21"/>
    <p:sldId id="282" r:id="rId22"/>
    <p:sldId id="287" r:id="rId23"/>
    <p:sldId id="288" r:id="rId24"/>
    <p:sldId id="289" r:id="rId25"/>
    <p:sldId id="29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角田 博代" initials="角田" lastIdx="1" clrIdx="0">
    <p:extLst>
      <p:ext uri="{19B8F6BF-5375-455C-9EA6-DF929625EA0E}">
        <p15:presenceInfo xmlns:p15="http://schemas.microsoft.com/office/powerpoint/2012/main" userId="d26eacce3b043a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B69"/>
    <a:srgbClr val="9933FF"/>
    <a:srgbClr val="FF66CC"/>
    <a:srgbClr val="FF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009B26-D8A7-4BFA-A6F6-41F09CF0AE2F}" v="1" dt="2021-09-14T07:04:13.70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E53B2-E28B-41FB-8A72-07AEFBF4B91A}" type="datetimeFigureOut">
              <a:rPr kumimoji="1" lang="ja-JP" altLang="en-US" smtClean="0"/>
              <a:t>2021/9/14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61D988-E629-4307-B062-BE41A73D0493}" type="slidenum">
              <a:rPr kumimoji="1" lang="ja-JP" altLang="en-US" smtClean="0"/>
              <a:t>‹#›</a:t>
            </a:fld>
            <a:endParaRPr kumimoji="1" lang="ja-JP" altLang="en-US"/>
          </a:p>
        </p:txBody>
      </p:sp>
    </p:spTree>
    <p:extLst>
      <p:ext uri="{BB962C8B-B14F-4D97-AF65-F5344CB8AC3E}">
        <p14:creationId xmlns:p14="http://schemas.microsoft.com/office/powerpoint/2010/main" val="25422370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161D988-E629-4307-B062-BE41A73D0493}" type="slidenum">
              <a:rPr kumimoji="1" lang="ja-JP" altLang="en-US" smtClean="0"/>
              <a:t>3</a:t>
            </a:fld>
            <a:endParaRPr kumimoji="1" lang="ja-JP" altLang="en-US"/>
          </a:p>
        </p:txBody>
      </p:sp>
    </p:spTree>
    <p:extLst>
      <p:ext uri="{BB962C8B-B14F-4D97-AF65-F5344CB8AC3E}">
        <p14:creationId xmlns:p14="http://schemas.microsoft.com/office/powerpoint/2010/main" val="3515935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161D988-E629-4307-B062-BE41A73D0493}" type="slidenum">
              <a:rPr kumimoji="1" lang="ja-JP" altLang="en-US" smtClean="0"/>
              <a:t>4</a:t>
            </a:fld>
            <a:endParaRPr kumimoji="1" lang="ja-JP" altLang="en-US"/>
          </a:p>
        </p:txBody>
      </p:sp>
    </p:spTree>
    <p:extLst>
      <p:ext uri="{BB962C8B-B14F-4D97-AF65-F5344CB8AC3E}">
        <p14:creationId xmlns:p14="http://schemas.microsoft.com/office/powerpoint/2010/main" val="2600087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161D988-E629-4307-B062-BE41A73D0493}" type="slidenum">
              <a:rPr kumimoji="1" lang="ja-JP" altLang="en-US" smtClean="0"/>
              <a:t>6</a:t>
            </a:fld>
            <a:endParaRPr kumimoji="1" lang="ja-JP" altLang="en-US"/>
          </a:p>
        </p:txBody>
      </p:sp>
    </p:spTree>
    <p:extLst>
      <p:ext uri="{BB962C8B-B14F-4D97-AF65-F5344CB8AC3E}">
        <p14:creationId xmlns:p14="http://schemas.microsoft.com/office/powerpoint/2010/main" val="308401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161D988-E629-4307-B062-BE41A73D0493}" type="slidenum">
              <a:rPr kumimoji="1" lang="ja-JP" altLang="en-US" smtClean="0"/>
              <a:t>7</a:t>
            </a:fld>
            <a:endParaRPr kumimoji="1" lang="ja-JP" altLang="en-US"/>
          </a:p>
        </p:txBody>
      </p:sp>
    </p:spTree>
    <p:extLst>
      <p:ext uri="{BB962C8B-B14F-4D97-AF65-F5344CB8AC3E}">
        <p14:creationId xmlns:p14="http://schemas.microsoft.com/office/powerpoint/2010/main" val="3281824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161D988-E629-4307-B062-BE41A73D0493}" type="slidenum">
              <a:rPr kumimoji="1" lang="ja-JP" altLang="en-US" smtClean="0"/>
              <a:t>11</a:t>
            </a:fld>
            <a:endParaRPr kumimoji="1" lang="ja-JP" altLang="en-US"/>
          </a:p>
        </p:txBody>
      </p:sp>
    </p:spTree>
    <p:extLst>
      <p:ext uri="{BB962C8B-B14F-4D97-AF65-F5344CB8AC3E}">
        <p14:creationId xmlns:p14="http://schemas.microsoft.com/office/powerpoint/2010/main" val="2126416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858532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1584830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194939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2407913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313798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3740686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429401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234610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1771697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279804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CA5CD-E807-4554-9F01-2F0831CF3C42}" type="datetimeFigureOut">
              <a:rPr kumimoji="1" lang="ja-JP" altLang="en-US" smtClean="0"/>
              <a:t>2021/9/14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3246316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CA5CD-E807-4554-9F01-2F0831CF3C42}" type="datetimeFigureOut">
              <a:rPr kumimoji="1" lang="ja-JP" altLang="en-US" smtClean="0"/>
              <a:t>2021/9/14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DAF6B-3D5E-46C1-A40A-294A85E3518C}" type="slidenum">
              <a:rPr kumimoji="1" lang="ja-JP" altLang="en-US" smtClean="0"/>
              <a:t>‹#›</a:t>
            </a:fld>
            <a:endParaRPr kumimoji="1" lang="ja-JP" altLang="en-US"/>
          </a:p>
        </p:txBody>
      </p:sp>
    </p:spTree>
    <p:extLst>
      <p:ext uri="{BB962C8B-B14F-4D97-AF65-F5344CB8AC3E}">
        <p14:creationId xmlns:p14="http://schemas.microsoft.com/office/powerpoint/2010/main" val="3600872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80AE1F-BCA2-4516-B23C-256367DE53C4}"/>
              </a:ext>
            </a:extLst>
          </p:cNvPr>
          <p:cNvSpPr>
            <a:spLocks noGrp="1"/>
          </p:cNvSpPr>
          <p:nvPr>
            <p:ph type="title"/>
          </p:nvPr>
        </p:nvSpPr>
        <p:spPr>
          <a:xfrm>
            <a:off x="1" y="0"/>
            <a:ext cx="9144000" cy="6858000"/>
          </a:xfrm>
          <a:solidFill>
            <a:srgbClr val="FFDB69"/>
          </a:solidFill>
        </p:spPr>
        <p:txBody>
          <a:bodyPr>
            <a:normAutofit/>
          </a:bodyPr>
          <a:lstStyle/>
          <a:p>
            <a:pPr algn="ctr"/>
            <a:br>
              <a:rPr kumimoji="1" lang="en-US" altLang="ja-JP"/>
            </a:br>
            <a:br>
              <a:rPr kumimoji="1" lang="en-US" altLang="ja-JP"/>
            </a:br>
            <a:r>
              <a:rPr kumimoji="1" lang="ja-JP" altLang="en-US">
                <a:latin typeface="AR Pゴシック体S" panose="020B0A00000000000000" pitchFamily="50" charset="-128"/>
                <a:ea typeface="AR Pゴシック体S" panose="020B0A00000000000000" pitchFamily="50" charset="-128"/>
              </a:rPr>
              <a:t>国連危険物輸送勧告</a:t>
            </a:r>
            <a:br>
              <a:rPr kumimoji="1" lang="en-US" altLang="ja-JP">
                <a:latin typeface="AR Pゴシック体S" panose="020B0A00000000000000" pitchFamily="50" charset="-128"/>
                <a:ea typeface="AR Pゴシック体S" panose="020B0A00000000000000" pitchFamily="50" charset="-128"/>
              </a:rPr>
            </a:br>
            <a:r>
              <a:rPr kumimoji="1" lang="ja-JP" altLang="en-US">
                <a:latin typeface="AR Pゴシック体S" panose="020B0A00000000000000" pitchFamily="50" charset="-128"/>
                <a:ea typeface="AR Pゴシック体S" panose="020B0A00000000000000" pitchFamily="50" charset="-128"/>
              </a:rPr>
              <a:t>モデル規則</a:t>
            </a:r>
            <a:br>
              <a:rPr kumimoji="1" lang="en-US" altLang="ja-JP">
                <a:latin typeface="AR Pゴシック体S" panose="020B0A00000000000000" pitchFamily="50" charset="-128"/>
                <a:ea typeface="AR Pゴシック体S" panose="020B0A00000000000000" pitchFamily="50" charset="-128"/>
              </a:rPr>
            </a:br>
            <a:br>
              <a:rPr kumimoji="1" lang="en-US" altLang="ja-JP">
                <a:latin typeface="AR Pゴシック体S" panose="020B0A00000000000000" pitchFamily="50" charset="-128"/>
                <a:ea typeface="AR Pゴシック体S" panose="020B0A00000000000000" pitchFamily="50" charset="-128"/>
              </a:rPr>
            </a:br>
            <a:r>
              <a:rPr kumimoji="1" lang="en-US" altLang="ja-JP" sz="4000"/>
              <a:t>GHS</a:t>
            </a:r>
            <a:r>
              <a:rPr kumimoji="1" lang="ja-JP" altLang="en-US" sz="4000"/>
              <a:t>分類・</a:t>
            </a:r>
            <a:r>
              <a:rPr kumimoji="1" lang="en-US" altLang="ja-JP" sz="4000"/>
              <a:t>SDS</a:t>
            </a:r>
            <a:r>
              <a:rPr kumimoji="1" lang="ja-JP" altLang="en-US" sz="4000"/>
              <a:t>作成者のための</a:t>
            </a:r>
            <a:br>
              <a:rPr kumimoji="1" lang="en-US" altLang="ja-JP" sz="4000">
                <a:latin typeface="AR Pゴシック体S" panose="020B0A00000000000000" pitchFamily="50" charset="-128"/>
                <a:ea typeface="AR Pゴシック体S" panose="020B0A00000000000000" pitchFamily="50" charset="-128"/>
              </a:rPr>
            </a:br>
            <a:r>
              <a:rPr kumimoji="1" lang="ja-JP" altLang="en-US" sz="4000">
                <a:latin typeface="+mn-ea"/>
                <a:ea typeface="+mn-ea"/>
              </a:rPr>
              <a:t>読み方解説</a:t>
            </a:r>
            <a:br>
              <a:rPr kumimoji="1" lang="en-US" altLang="ja-JP"/>
            </a:br>
            <a:br>
              <a:rPr kumimoji="1" lang="en-US" altLang="ja-JP"/>
            </a:br>
            <a:r>
              <a:rPr kumimoji="1" lang="ja-JP" altLang="en-US" sz="2800" i="1">
                <a:latin typeface="HG丸ｺﾞｼｯｸM-PRO" panose="020F0600000000000000" pitchFamily="50" charset="-128"/>
                <a:ea typeface="HG丸ｺﾞｼｯｸM-PRO" panose="020F0600000000000000" pitchFamily="50" charset="-128"/>
              </a:rPr>
              <a:t>～　ここを押さえよう　～</a:t>
            </a:r>
            <a:br>
              <a:rPr kumimoji="1" lang="en-US" altLang="ja-JP" sz="3600" i="1">
                <a:latin typeface="HG丸ｺﾞｼｯｸM-PRO" panose="020F0600000000000000" pitchFamily="50" charset="-128"/>
                <a:ea typeface="HG丸ｺﾞｼｯｸM-PRO" panose="020F0600000000000000" pitchFamily="50" charset="-128"/>
              </a:rPr>
            </a:br>
            <a:endParaRPr kumimoji="1" lang="ja-JP" altLang="en-US" sz="3600" i="1">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94179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2230206870"/>
              </p:ext>
            </p:extLst>
          </p:nvPr>
        </p:nvGraphicFramePr>
        <p:xfrm>
          <a:off x="571069" y="868451"/>
          <a:ext cx="8140312" cy="1921912"/>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1148</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ジアセトンアルコール</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 </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II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 </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0489018"/>
                  </a:ext>
                </a:extLst>
              </a:tr>
              <a:tr h="525005">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1148</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ジアセトンアルコール</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 </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III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223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5L</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IBC03</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LP01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8362494"/>
                  </a:ext>
                </a:extLst>
              </a:tr>
            </a:tbl>
          </a:graphicData>
        </a:graphic>
      </p:graphicFrame>
      <p:sp>
        <p:nvSpPr>
          <p:cNvPr id="3" name="タイトル 1">
            <a:extLst>
              <a:ext uri="{FF2B5EF4-FFF2-40B4-BE49-F238E27FC236}">
                <a16:creationId xmlns:a16="http://schemas.microsoft.com/office/drawing/2014/main" id="{FA0F2CEA-A4FD-47E3-8A5D-619889B59098}"/>
              </a:ext>
            </a:extLst>
          </p:cNvPr>
          <p:cNvSpPr txBox="1">
            <a:spLocks/>
          </p:cNvSpPr>
          <p:nvPr/>
        </p:nvSpPr>
        <p:spPr>
          <a:xfrm>
            <a:off x="707923" y="217796"/>
            <a:ext cx="4135010"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国連番号別解説（</a:t>
            </a:r>
            <a:r>
              <a:rPr lang="en-US" altLang="ja-JP" sz="2400" b="1"/>
              <a:t>UN1148</a:t>
            </a:r>
            <a:r>
              <a:rPr lang="ja-JP" altLang="en-US" sz="2400" b="1"/>
              <a:t>）</a:t>
            </a:r>
          </a:p>
        </p:txBody>
      </p:sp>
      <p:sp>
        <p:nvSpPr>
          <p:cNvPr id="2" name="テキスト ボックス 1">
            <a:extLst>
              <a:ext uri="{FF2B5EF4-FFF2-40B4-BE49-F238E27FC236}">
                <a16:creationId xmlns:a16="http://schemas.microsoft.com/office/drawing/2014/main" id="{B95B4B6E-DEAB-4F95-8058-BD8B9C4F7803}"/>
              </a:ext>
            </a:extLst>
          </p:cNvPr>
          <p:cNvSpPr txBox="1"/>
          <p:nvPr/>
        </p:nvSpPr>
        <p:spPr>
          <a:xfrm>
            <a:off x="571068" y="2963181"/>
            <a:ext cx="8140311" cy="3631763"/>
          </a:xfrm>
          <a:prstGeom prst="rect">
            <a:avLst/>
          </a:prstGeom>
          <a:solidFill>
            <a:srgbClr val="CCFFFF"/>
          </a:solidFill>
        </p:spPr>
        <p:txBody>
          <a:bodyPr wrap="square" rtlCol="0">
            <a:spAutoFit/>
          </a:bodyPr>
          <a:lstStyle/>
          <a:p>
            <a:r>
              <a:rPr kumimoji="1" lang="ja-JP" altLang="en-US"/>
              <a:t>クラス</a:t>
            </a:r>
            <a:r>
              <a:rPr kumimoji="1" lang="en-US" altLang="ja-JP"/>
              <a:t>3</a:t>
            </a:r>
            <a:r>
              <a:rPr kumimoji="1" lang="ja-JP" altLang="en-US"/>
              <a:t>　→　</a:t>
            </a:r>
            <a:r>
              <a:rPr kumimoji="1" lang="ja-JP" altLang="en-US" b="1"/>
              <a:t>引火性液体</a:t>
            </a:r>
            <a:endParaRPr kumimoji="1" lang="en-US" altLang="ja-JP" b="1"/>
          </a:p>
          <a:p>
            <a:endParaRPr kumimoji="1" lang="en-US" altLang="ja-JP"/>
          </a:p>
          <a:p>
            <a:pPr>
              <a:spcAft>
                <a:spcPts val="1200"/>
              </a:spcAft>
            </a:pPr>
            <a:r>
              <a:rPr kumimoji="1" lang="ja-JP" altLang="en-US"/>
              <a:t>ジアセトンアルコール（純物質）：容器等級</a:t>
            </a:r>
            <a:r>
              <a:rPr kumimoji="1" lang="en-US" altLang="ja-JP"/>
              <a:t>Ⅱ</a:t>
            </a:r>
          </a:p>
          <a:p>
            <a:r>
              <a:rPr kumimoji="1" lang="ja-JP" altLang="en-US"/>
              <a:t>ジアセトンアルコールを主成分とする混合物：</a:t>
            </a:r>
            <a:endParaRPr kumimoji="1" lang="en-US" altLang="ja-JP"/>
          </a:p>
          <a:p>
            <a:r>
              <a:rPr kumimoji="1" lang="ja-JP" altLang="en-US"/>
              <a:t>　　国連番号と品名は同じでも、</a:t>
            </a:r>
            <a:r>
              <a:rPr kumimoji="1" lang="ja-JP" altLang="en-US" b="1"/>
              <a:t>引火点で容器等級（</a:t>
            </a:r>
            <a:r>
              <a:rPr kumimoji="1" lang="en-US" altLang="ja-JP" b="1"/>
              <a:t>ⅡorⅢ</a:t>
            </a:r>
            <a:r>
              <a:rPr kumimoji="1" lang="ja-JP" altLang="en-US" b="1"/>
              <a:t>）が決まる</a:t>
            </a:r>
            <a:r>
              <a:rPr kumimoji="1" lang="ja-JP" altLang="en-US"/>
              <a:t>。</a:t>
            </a:r>
            <a:endParaRPr kumimoji="1" lang="en-US" altLang="ja-JP"/>
          </a:p>
          <a:p>
            <a:endParaRPr kumimoji="1" lang="en-US" altLang="ja-JP"/>
          </a:p>
          <a:p>
            <a:r>
              <a:rPr kumimoji="1" lang="ja-JP" altLang="en-US" b="1"/>
              <a:t>特別規定 </a:t>
            </a:r>
            <a:r>
              <a:rPr kumimoji="1" lang="en-US" altLang="ja-JP" b="1"/>
              <a:t>223</a:t>
            </a:r>
            <a:r>
              <a:rPr kumimoji="1" lang="ja-JP" altLang="en-US" b="1"/>
              <a:t>　</a:t>
            </a:r>
            <a:endParaRPr kumimoji="1" lang="en-US" altLang="ja-JP" b="1"/>
          </a:p>
          <a:p>
            <a:pPr>
              <a:spcAft>
                <a:spcPts val="1200"/>
              </a:spcAft>
            </a:pPr>
            <a:r>
              <a:rPr kumimoji="1" lang="ja-JP" altLang="en-US" sz="1600"/>
              <a:t>この品名に該当する物質の化学的又は物理的性状が試験により第</a:t>
            </a:r>
            <a:r>
              <a:rPr kumimoji="1" lang="en-US" altLang="ja-JP" sz="1600"/>
              <a:t>3.2</a:t>
            </a:r>
            <a:r>
              <a:rPr kumimoji="1" lang="ja-JP" altLang="en-US" sz="1600"/>
              <a:t>章の危険物リストの第</a:t>
            </a:r>
            <a:r>
              <a:rPr kumimoji="1" lang="en-US" altLang="ja-JP" sz="1600"/>
              <a:t>3</a:t>
            </a:r>
            <a:r>
              <a:rPr kumimoji="1" lang="ja-JP" altLang="en-US" sz="1600"/>
              <a:t>欄に示されたクラスもしくは区分に対する判定基準又は他のいかなるクラスもしくは区分に合致しない場合には、本規則を適用しない。　</a:t>
            </a:r>
            <a:endParaRPr kumimoji="1" lang="en-US" altLang="ja-JP" sz="1600"/>
          </a:p>
          <a:p>
            <a:r>
              <a:rPr kumimoji="1" lang="ja-JP" altLang="en-US"/>
              <a:t>　　　　</a:t>
            </a:r>
            <a:r>
              <a:rPr kumimoji="1" lang="ja-JP" altLang="en-US">
                <a:solidFill>
                  <a:srgbClr val="FF0000"/>
                </a:solidFill>
              </a:rPr>
              <a:t>ジアセトンアルコールを主成分とする混合物で引火点が</a:t>
            </a:r>
            <a:r>
              <a:rPr kumimoji="1" lang="en-US" altLang="ja-JP">
                <a:solidFill>
                  <a:srgbClr val="FF0000"/>
                </a:solidFill>
              </a:rPr>
              <a:t>60℃</a:t>
            </a:r>
            <a:r>
              <a:rPr kumimoji="1" lang="ja-JP" altLang="en-US">
                <a:solidFill>
                  <a:srgbClr val="FF0000"/>
                </a:solidFill>
              </a:rPr>
              <a:t>超の</a:t>
            </a:r>
            <a:endParaRPr kumimoji="1" lang="en-US" altLang="ja-JP">
              <a:solidFill>
                <a:srgbClr val="FF0000"/>
              </a:solidFill>
            </a:endParaRPr>
          </a:p>
          <a:p>
            <a:r>
              <a:rPr kumimoji="1" lang="ja-JP" altLang="en-US">
                <a:solidFill>
                  <a:srgbClr val="FF0000"/>
                </a:solidFill>
              </a:rPr>
              <a:t>　　　　場合、輸送上の引火性液体に該当しない。</a:t>
            </a:r>
            <a:endParaRPr kumimoji="1" lang="en-US" altLang="ja-JP">
              <a:solidFill>
                <a:srgbClr val="FF0000"/>
              </a:solidFill>
            </a:endParaRPr>
          </a:p>
        </p:txBody>
      </p:sp>
      <p:sp>
        <p:nvSpPr>
          <p:cNvPr id="5" name="テキスト ボックス 4">
            <a:extLst>
              <a:ext uri="{FF2B5EF4-FFF2-40B4-BE49-F238E27FC236}">
                <a16:creationId xmlns:a16="http://schemas.microsoft.com/office/drawing/2014/main" id="{073DF584-59DA-410B-A3FC-5223842E8043}"/>
              </a:ext>
            </a:extLst>
          </p:cNvPr>
          <p:cNvSpPr txBox="1"/>
          <p:nvPr/>
        </p:nvSpPr>
        <p:spPr>
          <a:xfrm>
            <a:off x="707922" y="6205803"/>
            <a:ext cx="872067" cy="276999"/>
          </a:xfrm>
          <a:prstGeom prst="rect">
            <a:avLst/>
          </a:prstGeom>
          <a:noFill/>
        </p:spPr>
        <p:txBody>
          <a:bodyPr wrap="square" rtlCol="0">
            <a:spAutoFit/>
          </a:bodyPr>
          <a:lstStyle/>
          <a:p>
            <a:r>
              <a:rPr kumimoji="1" lang="ja-JP" altLang="en-US" sz="1200"/>
              <a:t>具体的に</a:t>
            </a:r>
          </a:p>
        </p:txBody>
      </p:sp>
      <p:sp>
        <p:nvSpPr>
          <p:cNvPr id="7" name="矢印: 右 6">
            <a:extLst>
              <a:ext uri="{FF2B5EF4-FFF2-40B4-BE49-F238E27FC236}">
                <a16:creationId xmlns:a16="http://schemas.microsoft.com/office/drawing/2014/main" id="{05599BCB-767C-4A07-B447-F267AFC8C225}"/>
              </a:ext>
            </a:extLst>
          </p:cNvPr>
          <p:cNvSpPr/>
          <p:nvPr/>
        </p:nvSpPr>
        <p:spPr>
          <a:xfrm>
            <a:off x="707922" y="6022028"/>
            <a:ext cx="731410" cy="194733"/>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6639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2752158444"/>
              </p:ext>
            </p:extLst>
          </p:nvPr>
        </p:nvGraphicFramePr>
        <p:xfrm>
          <a:off x="571069" y="868451"/>
          <a:ext cx="8140312" cy="1884274"/>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036046"/>
                  </a:ext>
                </a:extLst>
              </a:tr>
              <a:tr h="447573">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1170</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エタノール（エチルアルコール）又はエタノール溶液（エチルアルコール溶液）</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 </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II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144</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1440524"/>
                  </a:ext>
                </a:extLst>
              </a:tr>
              <a:tr h="350731">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1170</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エタノール（エチルアルコール）又はエタノール溶液（エチルアルコール溶液）</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 </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altLang="ja-JP" sz="1000" b="1" kern="100">
                          <a:solidFill>
                            <a:srgbClr val="FF0000"/>
                          </a:solidFill>
                          <a:effectLst/>
                          <a:latin typeface="Times New Roman" panose="02020603050405020304" pitchFamily="18" charset="0"/>
                          <a:ea typeface="ＭＳ 明朝" panose="02020609040205080304" pitchFamily="17" charset="-128"/>
                        </a:rPr>
                        <a:t>Ⅲ</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144</a:t>
                      </a:r>
                    </a:p>
                    <a:p>
                      <a:pPr algn="ctr">
                        <a:lnSpc>
                          <a:spcPts val="1000"/>
                        </a:lnSpc>
                      </a:pPr>
                      <a:r>
                        <a:rPr lang="en-US" altLang="ja-JP" sz="1000" b="1" kern="100">
                          <a:solidFill>
                            <a:srgbClr val="FF0000"/>
                          </a:solidFill>
                          <a:effectLst/>
                          <a:latin typeface="Times New Roman" panose="02020603050405020304" pitchFamily="18" charset="0"/>
                          <a:ea typeface="ＭＳ 明朝" panose="02020609040205080304" pitchFamily="17" charset="-128"/>
                        </a:rPr>
                        <a:t>223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5L</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IBC03</a:t>
                      </a:r>
                    </a:p>
                    <a:p>
                      <a:pPr algn="ctr">
                        <a:lnSpc>
                          <a:spcPts val="1000"/>
                        </a:lnSpc>
                      </a:pPr>
                      <a:r>
                        <a:rPr lang="en-US" altLang="ja-JP" sz="800" b="1" kern="100">
                          <a:solidFill>
                            <a:schemeClr val="bg1">
                              <a:lumMod val="65000"/>
                            </a:schemeClr>
                          </a:solidFill>
                          <a:effectLst/>
                          <a:latin typeface="Times New Roman" panose="02020603050405020304" pitchFamily="18" charset="0"/>
                          <a:ea typeface="ＭＳ 明朝" panose="02020609040205080304" pitchFamily="17" charset="-128"/>
                        </a:rPr>
                        <a:t>LP01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0354309"/>
                  </a:ext>
                </a:extLst>
              </a:tr>
            </a:tbl>
          </a:graphicData>
        </a:graphic>
      </p:graphicFrame>
      <p:sp>
        <p:nvSpPr>
          <p:cNvPr id="4" name="テキスト ボックス 3">
            <a:extLst>
              <a:ext uri="{FF2B5EF4-FFF2-40B4-BE49-F238E27FC236}">
                <a16:creationId xmlns:a16="http://schemas.microsoft.com/office/drawing/2014/main" id="{4042AB27-8130-42E0-8F32-793CBBC733D9}"/>
              </a:ext>
            </a:extLst>
          </p:cNvPr>
          <p:cNvSpPr txBox="1"/>
          <p:nvPr/>
        </p:nvSpPr>
        <p:spPr>
          <a:xfrm>
            <a:off x="571069" y="2925543"/>
            <a:ext cx="8140312" cy="3493264"/>
          </a:xfrm>
          <a:prstGeom prst="rect">
            <a:avLst/>
          </a:prstGeom>
          <a:solidFill>
            <a:srgbClr val="CCFFFF"/>
          </a:solidFill>
        </p:spPr>
        <p:txBody>
          <a:bodyPr wrap="square" rtlCol="0">
            <a:spAutoFit/>
          </a:bodyPr>
          <a:lstStyle/>
          <a:p>
            <a:r>
              <a:rPr kumimoji="1" lang="ja-JP" altLang="en-US"/>
              <a:t>クラス</a:t>
            </a:r>
            <a:r>
              <a:rPr kumimoji="1" lang="en-US" altLang="ja-JP"/>
              <a:t>3</a:t>
            </a:r>
            <a:r>
              <a:rPr kumimoji="1" lang="ja-JP" altLang="en-US"/>
              <a:t>　→　</a:t>
            </a:r>
            <a:r>
              <a:rPr kumimoji="1" lang="ja-JP" altLang="en-US" b="1"/>
              <a:t>引火性液体</a:t>
            </a:r>
            <a:endParaRPr kumimoji="1" lang="en-US" altLang="ja-JP" b="1"/>
          </a:p>
          <a:p>
            <a:endParaRPr kumimoji="1" lang="en-US" altLang="ja-JP" b="1"/>
          </a:p>
          <a:p>
            <a:r>
              <a:rPr kumimoji="1" lang="ja-JP" altLang="en-US"/>
              <a:t>エタノール（純物質）：容器等級</a:t>
            </a:r>
            <a:r>
              <a:rPr kumimoji="1" lang="en-US" altLang="ja-JP"/>
              <a:t>Ⅱ</a:t>
            </a:r>
          </a:p>
          <a:p>
            <a:r>
              <a:rPr kumimoji="1" lang="ja-JP" altLang="en-US"/>
              <a:t>エタノールを主成分とする混合物：</a:t>
            </a:r>
            <a:r>
              <a:rPr kumimoji="1" lang="ja-JP" altLang="en-US" b="1"/>
              <a:t>引火点で容器等級（</a:t>
            </a:r>
            <a:r>
              <a:rPr kumimoji="1" lang="en-US" altLang="ja-JP" b="1"/>
              <a:t>ⅡorⅢ</a:t>
            </a:r>
            <a:r>
              <a:rPr kumimoji="1" lang="ja-JP" altLang="en-US" b="1"/>
              <a:t>）が決まる</a:t>
            </a:r>
            <a:r>
              <a:rPr kumimoji="1" lang="ja-JP" altLang="en-US"/>
              <a:t>。</a:t>
            </a:r>
            <a:endParaRPr kumimoji="1" lang="en-US" altLang="ja-JP"/>
          </a:p>
          <a:p>
            <a:endParaRPr kumimoji="1" lang="en-US" altLang="ja-JP"/>
          </a:p>
          <a:p>
            <a:r>
              <a:rPr kumimoji="1" lang="ja-JP" altLang="en-US" b="1"/>
              <a:t>特別規定 </a:t>
            </a:r>
            <a:r>
              <a:rPr kumimoji="1" lang="en-US" altLang="ja-JP" b="1"/>
              <a:t>144</a:t>
            </a:r>
            <a:r>
              <a:rPr kumimoji="1" lang="ja-JP" altLang="en-US" b="1"/>
              <a:t>　</a:t>
            </a:r>
            <a:endParaRPr kumimoji="1" lang="en-US" altLang="ja-JP" b="1">
              <a:latin typeface="+mn-ea"/>
            </a:endParaRPr>
          </a:p>
          <a:p>
            <a:r>
              <a:rPr lang="ja-JP" altLang="ja-JP" sz="1800" kern="0" spc="0">
                <a:effectLst/>
                <a:latin typeface="+mn-ea"/>
                <a:cs typeface="Times New Roman" panose="02020603050405020304" pitchFamily="18" charset="0"/>
              </a:rPr>
              <a:t>アルコールの含有率が</a:t>
            </a:r>
            <a:r>
              <a:rPr lang="en-US" altLang="ja-JP" sz="1800" kern="0" spc="0">
                <a:effectLst/>
                <a:latin typeface="+mn-ea"/>
                <a:cs typeface="Times New Roman" panose="02020603050405020304" pitchFamily="18" charset="0"/>
              </a:rPr>
              <a:t>24</a:t>
            </a:r>
            <a:r>
              <a:rPr lang="ja-JP" altLang="ja-JP" sz="1800" kern="0" spc="0">
                <a:effectLst/>
                <a:latin typeface="+mn-ea"/>
                <a:cs typeface="Times New Roman" panose="02020603050405020304" pitchFamily="18" charset="0"/>
              </a:rPr>
              <a:t>容量％以下の水溶液は、本規則を適用しない</a:t>
            </a:r>
            <a:r>
              <a:rPr lang="ja-JP" altLang="ja-JP" sz="1800" kern="0" spc="0">
                <a:effectLst/>
                <a:latin typeface="Times New Roman" panose="02020603050405020304" pitchFamily="18" charset="0"/>
                <a:ea typeface="ＭＳ 明朝" panose="02020609040205080304" pitchFamily="17" charset="-128"/>
                <a:cs typeface="Times New Roman" panose="02020603050405020304" pitchFamily="18" charset="0"/>
              </a:rPr>
              <a:t>。</a:t>
            </a:r>
            <a:endParaRPr lang="ja-JP" altLang="ja-JP" sz="1800" kern="100" spc="5">
              <a:effectLst/>
              <a:latin typeface="ＭＳ 明朝" panose="02020609040205080304" pitchFamily="17" charset="-128"/>
              <a:ea typeface="ＭＳ 明朝" panose="02020609040205080304" pitchFamily="17" charset="-128"/>
              <a:cs typeface="Times New Roman" panose="02020603050405020304" pitchFamily="18" charset="0"/>
            </a:endParaRPr>
          </a:p>
          <a:p>
            <a:pPr>
              <a:spcAft>
                <a:spcPts val="600"/>
              </a:spcAft>
            </a:pPr>
            <a:r>
              <a:rPr kumimoji="1" lang="ja-JP" altLang="en-US">
                <a:solidFill>
                  <a:srgbClr val="FF0000"/>
                </a:solidFill>
              </a:rPr>
              <a:t>　　　　</a:t>
            </a:r>
            <a:r>
              <a:rPr kumimoji="1" lang="en-US" altLang="ja-JP">
                <a:solidFill>
                  <a:srgbClr val="FF0000"/>
                </a:solidFill>
              </a:rPr>
              <a:t>24</a:t>
            </a:r>
            <a:r>
              <a:rPr kumimoji="1" lang="ja-JP" altLang="en-US">
                <a:solidFill>
                  <a:srgbClr val="FF0000"/>
                </a:solidFill>
              </a:rPr>
              <a:t>容量％以下の水溶液は、非危険物として輸送可能。</a:t>
            </a:r>
            <a:endParaRPr kumimoji="1" lang="en-US" altLang="ja-JP">
              <a:solidFill>
                <a:srgbClr val="FF0000"/>
              </a:solidFill>
            </a:endParaRPr>
          </a:p>
          <a:p>
            <a:endParaRPr kumimoji="1" lang="en-US" altLang="ja-JP">
              <a:solidFill>
                <a:srgbClr val="FF0000"/>
              </a:solidFill>
            </a:endParaRPr>
          </a:p>
          <a:p>
            <a:r>
              <a:rPr kumimoji="1" lang="ja-JP" altLang="en-US" b="1"/>
              <a:t>特別規定 </a:t>
            </a:r>
            <a:r>
              <a:rPr kumimoji="1" lang="en-US" altLang="ja-JP" b="1"/>
              <a:t>223</a:t>
            </a:r>
            <a:r>
              <a:rPr kumimoji="1" lang="ja-JP" altLang="en-US"/>
              <a:t>（前ページ参照）</a:t>
            </a:r>
            <a:endParaRPr kumimoji="1" lang="en-US" altLang="ja-JP"/>
          </a:p>
          <a:p>
            <a:r>
              <a:rPr kumimoji="1" lang="ja-JP" altLang="en-US"/>
              <a:t>　　　　</a:t>
            </a:r>
            <a:r>
              <a:rPr kumimoji="1" lang="ja-JP" altLang="en-US">
                <a:solidFill>
                  <a:srgbClr val="FF0000"/>
                </a:solidFill>
              </a:rPr>
              <a:t>エタノールを主成分とする混合物で引火点が</a:t>
            </a:r>
            <a:r>
              <a:rPr kumimoji="1" lang="en-US" altLang="ja-JP">
                <a:solidFill>
                  <a:srgbClr val="FF0000"/>
                </a:solidFill>
              </a:rPr>
              <a:t>60℃</a:t>
            </a:r>
            <a:r>
              <a:rPr kumimoji="1" lang="ja-JP" altLang="en-US">
                <a:solidFill>
                  <a:srgbClr val="FF0000"/>
                </a:solidFill>
              </a:rPr>
              <a:t>超の場合、</a:t>
            </a:r>
            <a:endParaRPr kumimoji="1" lang="en-US" altLang="ja-JP">
              <a:solidFill>
                <a:srgbClr val="FF0000"/>
              </a:solidFill>
            </a:endParaRPr>
          </a:p>
          <a:p>
            <a:r>
              <a:rPr kumimoji="1" lang="ja-JP" altLang="en-US">
                <a:solidFill>
                  <a:srgbClr val="FF0000"/>
                </a:solidFill>
              </a:rPr>
              <a:t>　　　　輸送上の引火性液体に該当しない。</a:t>
            </a:r>
            <a:endParaRPr kumimoji="1" lang="en-US" altLang="ja-JP">
              <a:solidFill>
                <a:srgbClr val="FF0000"/>
              </a:solidFill>
            </a:endParaRPr>
          </a:p>
        </p:txBody>
      </p:sp>
      <p:sp>
        <p:nvSpPr>
          <p:cNvPr id="7" name="タイトル 1">
            <a:extLst>
              <a:ext uri="{FF2B5EF4-FFF2-40B4-BE49-F238E27FC236}">
                <a16:creationId xmlns:a16="http://schemas.microsoft.com/office/drawing/2014/main" id="{50A746F6-B5A4-4F7D-A5A7-ED9FCFC699D2}"/>
              </a:ext>
            </a:extLst>
          </p:cNvPr>
          <p:cNvSpPr txBox="1">
            <a:spLocks/>
          </p:cNvSpPr>
          <p:nvPr/>
        </p:nvSpPr>
        <p:spPr>
          <a:xfrm>
            <a:off x="707923" y="217796"/>
            <a:ext cx="4135010"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国連番号別解説（</a:t>
            </a:r>
            <a:r>
              <a:rPr lang="en-US" altLang="ja-JP" sz="2400" b="1"/>
              <a:t>UN1170</a:t>
            </a:r>
            <a:r>
              <a:rPr lang="ja-JP" altLang="en-US" sz="2400" b="1"/>
              <a:t>）</a:t>
            </a:r>
          </a:p>
        </p:txBody>
      </p:sp>
      <p:sp>
        <p:nvSpPr>
          <p:cNvPr id="8" name="テキスト ボックス 7">
            <a:extLst>
              <a:ext uri="{FF2B5EF4-FFF2-40B4-BE49-F238E27FC236}">
                <a16:creationId xmlns:a16="http://schemas.microsoft.com/office/drawing/2014/main" id="{5C6123CF-1ED4-4BD9-AEE8-00AEE70A3697}"/>
              </a:ext>
            </a:extLst>
          </p:cNvPr>
          <p:cNvSpPr txBox="1"/>
          <p:nvPr/>
        </p:nvSpPr>
        <p:spPr>
          <a:xfrm>
            <a:off x="730046" y="5147470"/>
            <a:ext cx="872067" cy="276999"/>
          </a:xfrm>
          <a:prstGeom prst="rect">
            <a:avLst/>
          </a:prstGeom>
          <a:noFill/>
        </p:spPr>
        <p:txBody>
          <a:bodyPr wrap="square" rtlCol="0">
            <a:spAutoFit/>
          </a:bodyPr>
          <a:lstStyle/>
          <a:p>
            <a:r>
              <a:rPr kumimoji="1" lang="ja-JP" altLang="en-US" sz="1200"/>
              <a:t>具体的に</a:t>
            </a:r>
          </a:p>
        </p:txBody>
      </p:sp>
      <p:sp>
        <p:nvSpPr>
          <p:cNvPr id="9" name="矢印: 右 8">
            <a:extLst>
              <a:ext uri="{FF2B5EF4-FFF2-40B4-BE49-F238E27FC236}">
                <a16:creationId xmlns:a16="http://schemas.microsoft.com/office/drawing/2014/main" id="{0BAFE17C-FF7E-4B83-AA11-19586B33C9C2}"/>
              </a:ext>
            </a:extLst>
          </p:cNvPr>
          <p:cNvSpPr/>
          <p:nvPr/>
        </p:nvSpPr>
        <p:spPr>
          <a:xfrm>
            <a:off x="730046" y="4963695"/>
            <a:ext cx="731410" cy="194733"/>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0CFF2068-677C-41F4-AD95-7A0D91520D57}"/>
              </a:ext>
            </a:extLst>
          </p:cNvPr>
          <p:cNvSpPr txBox="1"/>
          <p:nvPr/>
        </p:nvSpPr>
        <p:spPr>
          <a:xfrm>
            <a:off x="730046" y="6121386"/>
            <a:ext cx="872067" cy="276999"/>
          </a:xfrm>
          <a:prstGeom prst="rect">
            <a:avLst/>
          </a:prstGeom>
          <a:noFill/>
        </p:spPr>
        <p:txBody>
          <a:bodyPr wrap="square" rtlCol="0">
            <a:spAutoFit/>
          </a:bodyPr>
          <a:lstStyle/>
          <a:p>
            <a:r>
              <a:rPr kumimoji="1" lang="ja-JP" altLang="en-US" sz="1200"/>
              <a:t>具体的に</a:t>
            </a:r>
          </a:p>
        </p:txBody>
      </p:sp>
      <p:sp>
        <p:nvSpPr>
          <p:cNvPr id="11" name="矢印: 右 10">
            <a:extLst>
              <a:ext uri="{FF2B5EF4-FFF2-40B4-BE49-F238E27FC236}">
                <a16:creationId xmlns:a16="http://schemas.microsoft.com/office/drawing/2014/main" id="{1AE7F1D8-F983-42E0-871B-CF6D001C4471}"/>
              </a:ext>
            </a:extLst>
          </p:cNvPr>
          <p:cNvSpPr/>
          <p:nvPr/>
        </p:nvSpPr>
        <p:spPr>
          <a:xfrm>
            <a:off x="730046" y="5937611"/>
            <a:ext cx="731410" cy="194733"/>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26506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2403700688"/>
              </p:ext>
            </p:extLst>
          </p:nvPr>
        </p:nvGraphicFramePr>
        <p:xfrm>
          <a:off x="571069" y="868451"/>
          <a:ext cx="8140312" cy="1396907"/>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1230</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en-US" sz="1000" b="1" kern="100" err="1">
                          <a:solidFill>
                            <a:srgbClr val="FF0000"/>
                          </a:solidFill>
                          <a:effectLst/>
                          <a:latin typeface="ＭＳ 明朝" panose="02020609040205080304" pitchFamily="17" charset="-128"/>
                          <a:ea typeface="ＭＳ 明朝" panose="02020609040205080304" pitchFamily="17" charset="-128"/>
                        </a:rPr>
                        <a:t>メタノール</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6.1</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II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279</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T7</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TP2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0354309"/>
                  </a:ext>
                </a:extLst>
              </a:tr>
            </a:tbl>
          </a:graphicData>
        </a:graphic>
      </p:graphicFrame>
      <p:sp>
        <p:nvSpPr>
          <p:cNvPr id="4" name="テキスト ボックス 3">
            <a:extLst>
              <a:ext uri="{FF2B5EF4-FFF2-40B4-BE49-F238E27FC236}">
                <a16:creationId xmlns:a16="http://schemas.microsoft.com/office/drawing/2014/main" id="{F121C496-8EAA-4325-9691-EA9607EB780A}"/>
              </a:ext>
            </a:extLst>
          </p:cNvPr>
          <p:cNvSpPr txBox="1"/>
          <p:nvPr/>
        </p:nvSpPr>
        <p:spPr>
          <a:xfrm>
            <a:off x="571069" y="2514600"/>
            <a:ext cx="8140312" cy="3570208"/>
          </a:xfrm>
          <a:prstGeom prst="rect">
            <a:avLst/>
          </a:prstGeom>
          <a:solidFill>
            <a:srgbClr val="CCFFFF"/>
          </a:solidFill>
        </p:spPr>
        <p:txBody>
          <a:bodyPr wrap="square" rtlCol="0">
            <a:spAutoFit/>
          </a:bodyPr>
          <a:lstStyle/>
          <a:p>
            <a:r>
              <a:rPr kumimoji="1" lang="ja-JP" altLang="en-US"/>
              <a:t>クラス</a:t>
            </a:r>
            <a:r>
              <a:rPr kumimoji="1" lang="en-US" altLang="ja-JP"/>
              <a:t>3</a:t>
            </a:r>
            <a:r>
              <a:rPr kumimoji="1" lang="ja-JP" altLang="en-US"/>
              <a:t>　→　</a:t>
            </a:r>
            <a:r>
              <a:rPr kumimoji="1" lang="ja-JP" altLang="en-US" b="1"/>
              <a:t>引火性液体</a:t>
            </a:r>
            <a:endParaRPr kumimoji="1" lang="en-US" altLang="ja-JP" b="1"/>
          </a:p>
          <a:p>
            <a:r>
              <a:rPr kumimoji="1" lang="ja-JP" altLang="en-US"/>
              <a:t>区分</a:t>
            </a:r>
            <a:r>
              <a:rPr kumimoji="1" lang="en-US" altLang="ja-JP"/>
              <a:t>6.1</a:t>
            </a:r>
            <a:r>
              <a:rPr kumimoji="1" lang="ja-JP" altLang="en-US"/>
              <a:t>　 →　</a:t>
            </a:r>
            <a:r>
              <a:rPr kumimoji="1" lang="ja-JP" altLang="en-US" b="1"/>
              <a:t>毒物</a:t>
            </a:r>
            <a:endParaRPr kumimoji="1" lang="en-US" altLang="ja-JP" b="1"/>
          </a:p>
          <a:p>
            <a:endParaRPr kumimoji="1" lang="en-US" altLang="ja-JP" b="1"/>
          </a:p>
          <a:p>
            <a:r>
              <a:rPr kumimoji="1" lang="ja-JP" altLang="en-US"/>
              <a:t>純物質／メタノールを主成分とする混合物：どちらも容器等級</a:t>
            </a:r>
            <a:r>
              <a:rPr kumimoji="1" lang="en-US" altLang="ja-JP"/>
              <a:t>Ⅱ</a:t>
            </a:r>
            <a:r>
              <a:rPr kumimoji="1" lang="ja-JP" altLang="en-US"/>
              <a:t>に限定。</a:t>
            </a:r>
            <a:endParaRPr kumimoji="1" lang="en-US" altLang="ja-JP"/>
          </a:p>
          <a:p>
            <a:endParaRPr kumimoji="1" lang="en-US" altLang="ja-JP"/>
          </a:p>
          <a:p>
            <a:r>
              <a:rPr kumimoji="1" lang="ja-JP" altLang="en-US" b="1"/>
              <a:t>特別規定 </a:t>
            </a:r>
            <a:r>
              <a:rPr kumimoji="1" lang="en-US" altLang="ja-JP" b="1"/>
              <a:t>279</a:t>
            </a:r>
            <a:r>
              <a:rPr kumimoji="1" lang="ja-JP" altLang="en-US" b="1"/>
              <a:t>　</a:t>
            </a:r>
            <a:endParaRPr kumimoji="1" lang="en-US" altLang="ja-JP" b="1">
              <a:latin typeface="+mn-ea"/>
            </a:endParaRPr>
          </a:p>
          <a:p>
            <a:pPr>
              <a:spcAft>
                <a:spcPts val="1200"/>
              </a:spcAft>
            </a:pPr>
            <a:r>
              <a:rPr lang="ja-JP" altLang="en-US" sz="1800" kern="0" spc="0">
                <a:effectLst/>
                <a:latin typeface="+mn-ea"/>
                <a:cs typeface="Times New Roman" panose="02020603050405020304" pitchFamily="18" charset="0"/>
              </a:rPr>
              <a:t>本物質は、本規則に規定されている分類判定基準の厳格な適用によるものではなく、人の経験に基づき分類又は容器等級が割当てられている。</a:t>
            </a:r>
          </a:p>
          <a:p>
            <a:r>
              <a:rPr kumimoji="1" lang="ja-JP" altLang="en-US"/>
              <a:t>　　　　</a:t>
            </a:r>
            <a:r>
              <a:rPr kumimoji="1" lang="ja-JP" altLang="en-US">
                <a:solidFill>
                  <a:srgbClr val="FF0000"/>
                </a:solidFill>
              </a:rPr>
              <a:t>メタノールは、摂取により失明等の有害性があるため、経験的に</a:t>
            </a:r>
            <a:endParaRPr kumimoji="1" lang="en-US" altLang="ja-JP">
              <a:solidFill>
                <a:srgbClr val="FF0000"/>
              </a:solidFill>
            </a:endParaRPr>
          </a:p>
          <a:p>
            <a:r>
              <a:rPr kumimoji="1" lang="ja-JP" altLang="en-US">
                <a:solidFill>
                  <a:srgbClr val="FF0000"/>
                </a:solidFill>
              </a:rPr>
              <a:t>　　　　毒物として扱われてきた経緯が残存している。</a:t>
            </a:r>
            <a:endParaRPr kumimoji="1" lang="en-US" altLang="ja-JP">
              <a:solidFill>
                <a:srgbClr val="FF0000"/>
              </a:solidFill>
            </a:endParaRPr>
          </a:p>
          <a:p>
            <a:r>
              <a:rPr kumimoji="1" lang="ja-JP" altLang="en-US">
                <a:solidFill>
                  <a:srgbClr val="FF0000"/>
                </a:solidFill>
              </a:rPr>
              <a:t>　　　　現在の毒物判定の基準では毒物には該当しない。</a:t>
            </a:r>
            <a:endParaRPr kumimoji="1" lang="en-US" altLang="ja-JP">
              <a:solidFill>
                <a:srgbClr val="FF0000"/>
              </a:solidFill>
            </a:endParaRPr>
          </a:p>
          <a:p>
            <a:endParaRPr kumimoji="1" lang="en-US" altLang="ja-JP">
              <a:solidFill>
                <a:srgbClr val="FF0000"/>
              </a:solidFill>
            </a:endParaRPr>
          </a:p>
        </p:txBody>
      </p:sp>
      <p:sp>
        <p:nvSpPr>
          <p:cNvPr id="5" name="タイトル 1">
            <a:extLst>
              <a:ext uri="{FF2B5EF4-FFF2-40B4-BE49-F238E27FC236}">
                <a16:creationId xmlns:a16="http://schemas.microsoft.com/office/drawing/2014/main" id="{BF0CA0B3-E620-4927-822A-19A1BA0D1880}"/>
              </a:ext>
            </a:extLst>
          </p:cNvPr>
          <p:cNvSpPr txBox="1">
            <a:spLocks/>
          </p:cNvSpPr>
          <p:nvPr/>
        </p:nvSpPr>
        <p:spPr>
          <a:xfrm>
            <a:off x="707923" y="217796"/>
            <a:ext cx="4135010"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国連番号別解説（</a:t>
            </a:r>
            <a:r>
              <a:rPr lang="en-US" altLang="ja-JP" sz="2400" b="1"/>
              <a:t>UN1230</a:t>
            </a:r>
            <a:r>
              <a:rPr lang="ja-JP" altLang="en-US" sz="2400" b="1"/>
              <a:t>）</a:t>
            </a:r>
          </a:p>
        </p:txBody>
      </p:sp>
      <p:sp>
        <p:nvSpPr>
          <p:cNvPr id="7" name="テキスト ボックス 6">
            <a:extLst>
              <a:ext uri="{FF2B5EF4-FFF2-40B4-BE49-F238E27FC236}">
                <a16:creationId xmlns:a16="http://schemas.microsoft.com/office/drawing/2014/main" id="{FC0B9017-548E-49E9-9E79-47C66BE2DB19}"/>
              </a:ext>
            </a:extLst>
          </p:cNvPr>
          <p:cNvSpPr txBox="1"/>
          <p:nvPr/>
        </p:nvSpPr>
        <p:spPr>
          <a:xfrm>
            <a:off x="707923" y="5139003"/>
            <a:ext cx="872067" cy="276999"/>
          </a:xfrm>
          <a:prstGeom prst="rect">
            <a:avLst/>
          </a:prstGeom>
          <a:noFill/>
        </p:spPr>
        <p:txBody>
          <a:bodyPr wrap="square" rtlCol="0">
            <a:spAutoFit/>
          </a:bodyPr>
          <a:lstStyle/>
          <a:p>
            <a:r>
              <a:rPr kumimoji="1" lang="ja-JP" altLang="en-US" sz="1200"/>
              <a:t>具体的に</a:t>
            </a:r>
          </a:p>
        </p:txBody>
      </p:sp>
      <p:sp>
        <p:nvSpPr>
          <p:cNvPr id="8" name="矢印: 右 7">
            <a:extLst>
              <a:ext uri="{FF2B5EF4-FFF2-40B4-BE49-F238E27FC236}">
                <a16:creationId xmlns:a16="http://schemas.microsoft.com/office/drawing/2014/main" id="{716626AB-9456-4704-9DD3-856DF228B1FC}"/>
              </a:ext>
            </a:extLst>
          </p:cNvPr>
          <p:cNvSpPr/>
          <p:nvPr/>
        </p:nvSpPr>
        <p:spPr>
          <a:xfrm>
            <a:off x="707923" y="4955228"/>
            <a:ext cx="731410" cy="194733"/>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3920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1989307141"/>
              </p:ext>
            </p:extLst>
          </p:nvPr>
        </p:nvGraphicFramePr>
        <p:xfrm>
          <a:off x="571069" y="868451"/>
          <a:ext cx="8140312" cy="2111180"/>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1418</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マグネシウム粉末又はマグネシウム合金粉末</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4.3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4.2</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0</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E0</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P403</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0037770"/>
                  </a:ext>
                </a:extLst>
              </a:tr>
              <a:tr h="363542">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1418</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マグネシウム粉末又はマグネシウム合金粉末</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4.3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4.2</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II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0</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E2</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P410</a:t>
                      </a:r>
                      <a:br>
                        <a:rPr lang="en-US" sz="800" b="0"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IBC05</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br>
                        <a:rPr lang="en-US" sz="800" b="0"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B2</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T3</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TP33</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2950720"/>
                  </a:ext>
                </a:extLst>
              </a:tr>
              <a:tr h="350731">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1418</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マグネシウム粉末又はマグネシウム合金粉末</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4.3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4.2</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III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223</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0</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E1</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P410</a:t>
                      </a:r>
                      <a:br>
                        <a:rPr lang="en-US" sz="800" b="0"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IBC08</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br>
                        <a:rPr lang="en-US" sz="800" b="0"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B4</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T1</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0" kern="100">
                          <a:solidFill>
                            <a:schemeClr val="bg1">
                              <a:lumMod val="65000"/>
                            </a:schemeClr>
                          </a:solidFill>
                          <a:effectLst/>
                          <a:latin typeface="Times New Roman" panose="02020603050405020304" pitchFamily="18" charset="0"/>
                          <a:ea typeface="ＭＳ 明朝" panose="02020609040205080304" pitchFamily="17" charset="-128"/>
                        </a:rPr>
                        <a:t>TP33</a:t>
                      </a:r>
                      <a:endParaRPr lang="ja-JP" sz="1200" b="0"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5006115"/>
                  </a:ext>
                </a:extLst>
              </a:tr>
            </a:tbl>
          </a:graphicData>
        </a:graphic>
      </p:graphicFrame>
      <p:sp>
        <p:nvSpPr>
          <p:cNvPr id="4" name="テキスト ボックス 3">
            <a:extLst>
              <a:ext uri="{FF2B5EF4-FFF2-40B4-BE49-F238E27FC236}">
                <a16:creationId xmlns:a16="http://schemas.microsoft.com/office/drawing/2014/main" id="{5F28D033-D1E0-4E93-8ABB-45CE5BD71305}"/>
              </a:ext>
            </a:extLst>
          </p:cNvPr>
          <p:cNvSpPr txBox="1"/>
          <p:nvPr/>
        </p:nvSpPr>
        <p:spPr>
          <a:xfrm>
            <a:off x="501843" y="3069996"/>
            <a:ext cx="8209537" cy="3477875"/>
          </a:xfrm>
          <a:prstGeom prst="rect">
            <a:avLst/>
          </a:prstGeom>
          <a:solidFill>
            <a:srgbClr val="CCFFFF"/>
          </a:solidFill>
        </p:spPr>
        <p:txBody>
          <a:bodyPr wrap="square" rtlCol="0">
            <a:spAutoFit/>
          </a:bodyPr>
          <a:lstStyle/>
          <a:p>
            <a:r>
              <a:rPr kumimoji="1" lang="ja-JP" altLang="en-US"/>
              <a:t>区分</a:t>
            </a:r>
            <a:r>
              <a:rPr kumimoji="1" lang="en-US" altLang="ja-JP"/>
              <a:t>4.3</a:t>
            </a:r>
            <a:r>
              <a:rPr kumimoji="1" lang="ja-JP" altLang="en-US"/>
              <a:t>　→　</a:t>
            </a:r>
            <a:r>
              <a:rPr kumimoji="1" lang="ja-JP" altLang="en-US" b="1"/>
              <a:t>水反応可燃性物質</a:t>
            </a:r>
            <a:endParaRPr kumimoji="1" lang="en-US" altLang="ja-JP" b="1"/>
          </a:p>
          <a:p>
            <a:r>
              <a:rPr kumimoji="1" lang="ja-JP" altLang="en-US"/>
              <a:t>区分</a:t>
            </a:r>
            <a:r>
              <a:rPr kumimoji="1" lang="en-US" altLang="ja-JP"/>
              <a:t>4.2</a:t>
            </a:r>
            <a:r>
              <a:rPr kumimoji="1" lang="ja-JP" altLang="en-US"/>
              <a:t>　→　</a:t>
            </a:r>
            <a:r>
              <a:rPr kumimoji="1" lang="ja-JP" altLang="en-US" b="1"/>
              <a:t>自然発火性物質</a:t>
            </a:r>
            <a:endParaRPr kumimoji="1" lang="en-US" altLang="ja-JP" b="1"/>
          </a:p>
          <a:p>
            <a:endParaRPr kumimoji="1" lang="en-US" altLang="ja-JP" b="1"/>
          </a:p>
          <a:p>
            <a:r>
              <a:rPr kumimoji="1" lang="ja-JP" altLang="en-US"/>
              <a:t>純物質／マグネシウム（合金）粉末を主成分とする混合物：</a:t>
            </a:r>
            <a:endParaRPr kumimoji="1" lang="en-US" altLang="ja-JP"/>
          </a:p>
          <a:p>
            <a:r>
              <a:rPr kumimoji="1" lang="ja-JP" altLang="en-US"/>
              <a:t>　　指定された試験の結果で容器等級（</a:t>
            </a:r>
            <a:r>
              <a:rPr kumimoji="1" lang="en-US" altLang="ja-JP"/>
              <a:t>Ⅰor</a:t>
            </a:r>
            <a:r>
              <a:rPr kumimoji="1" lang="ja-JP" altLang="en-US"/>
              <a:t> </a:t>
            </a:r>
            <a:r>
              <a:rPr kumimoji="1" lang="en-US" altLang="ja-JP"/>
              <a:t>Ⅱ or Ⅲ</a:t>
            </a:r>
            <a:r>
              <a:rPr kumimoji="1" lang="ja-JP" altLang="en-US"/>
              <a:t>）が決まる。</a:t>
            </a:r>
            <a:endParaRPr kumimoji="1" lang="en-US" altLang="ja-JP"/>
          </a:p>
          <a:p>
            <a:endParaRPr kumimoji="1" lang="en-US" altLang="ja-JP"/>
          </a:p>
          <a:p>
            <a:r>
              <a:rPr kumimoji="1" lang="ja-JP" altLang="en-US" b="1"/>
              <a:t>特別規定 </a:t>
            </a:r>
            <a:r>
              <a:rPr kumimoji="1" lang="en-US" altLang="ja-JP" b="1"/>
              <a:t>223</a:t>
            </a:r>
            <a:r>
              <a:rPr kumimoji="1" lang="ja-JP" altLang="en-US" b="1"/>
              <a:t>　</a:t>
            </a:r>
            <a:endParaRPr kumimoji="1" lang="en-US" altLang="ja-JP" b="1">
              <a:latin typeface="+mn-ea"/>
            </a:endParaRPr>
          </a:p>
          <a:p>
            <a:pPr>
              <a:spcAft>
                <a:spcPts val="1200"/>
              </a:spcAft>
            </a:pPr>
            <a:r>
              <a:rPr kumimoji="1" lang="ja-JP" altLang="en-US" sz="1600"/>
              <a:t>この品名に該当する物質の化学的又は物理的性状が試験により第</a:t>
            </a:r>
            <a:r>
              <a:rPr kumimoji="1" lang="en-US" altLang="ja-JP" sz="1600"/>
              <a:t>3.2</a:t>
            </a:r>
            <a:r>
              <a:rPr kumimoji="1" lang="ja-JP" altLang="en-US" sz="1600"/>
              <a:t>章の危険物リストの第</a:t>
            </a:r>
            <a:r>
              <a:rPr kumimoji="1" lang="en-US" altLang="ja-JP" sz="1600"/>
              <a:t>3</a:t>
            </a:r>
            <a:r>
              <a:rPr kumimoji="1" lang="ja-JP" altLang="en-US" sz="1600"/>
              <a:t>欄に示されたクラスもしくは区分に対する判定基準又は他のいかなるクラスもしくは区分に合致しない場合には、本規則を適用しない。　</a:t>
            </a:r>
            <a:endParaRPr kumimoji="1" lang="en-US" altLang="ja-JP" sz="1600"/>
          </a:p>
          <a:p>
            <a:r>
              <a:rPr kumimoji="1" lang="ja-JP" altLang="en-US"/>
              <a:t>　　　　</a:t>
            </a:r>
            <a:r>
              <a:rPr kumimoji="1" lang="ja-JP" altLang="en-US">
                <a:solidFill>
                  <a:srgbClr val="FF0000"/>
                </a:solidFill>
              </a:rPr>
              <a:t>危険性は粒子径に左右される。試験を実施し、水反応可燃性や自然</a:t>
            </a:r>
            <a:endParaRPr kumimoji="1" lang="en-US" altLang="ja-JP">
              <a:solidFill>
                <a:srgbClr val="FF0000"/>
              </a:solidFill>
            </a:endParaRPr>
          </a:p>
          <a:p>
            <a:r>
              <a:rPr kumimoji="1" lang="ja-JP" altLang="en-US">
                <a:solidFill>
                  <a:srgbClr val="FF0000"/>
                </a:solidFill>
              </a:rPr>
              <a:t>　　　　発火性、他の危険性が確認されなければ、非危険物として輸送可能。</a:t>
            </a:r>
            <a:endParaRPr kumimoji="1" lang="en-US" altLang="ja-JP">
              <a:solidFill>
                <a:srgbClr val="FF0000"/>
              </a:solidFill>
            </a:endParaRPr>
          </a:p>
        </p:txBody>
      </p:sp>
      <p:sp>
        <p:nvSpPr>
          <p:cNvPr id="5" name="タイトル 1">
            <a:extLst>
              <a:ext uri="{FF2B5EF4-FFF2-40B4-BE49-F238E27FC236}">
                <a16:creationId xmlns:a16="http://schemas.microsoft.com/office/drawing/2014/main" id="{692357F9-ECA2-41F5-8F55-FD7EA1F8F5F3}"/>
              </a:ext>
            </a:extLst>
          </p:cNvPr>
          <p:cNvSpPr txBox="1">
            <a:spLocks/>
          </p:cNvSpPr>
          <p:nvPr/>
        </p:nvSpPr>
        <p:spPr>
          <a:xfrm>
            <a:off x="707923" y="217796"/>
            <a:ext cx="4135010"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国連番号別解説（</a:t>
            </a:r>
            <a:r>
              <a:rPr lang="en-US" altLang="ja-JP" sz="2400" b="1"/>
              <a:t>UN1418</a:t>
            </a:r>
            <a:r>
              <a:rPr lang="ja-JP" altLang="en-US" sz="2400" b="1"/>
              <a:t>）</a:t>
            </a:r>
          </a:p>
        </p:txBody>
      </p:sp>
      <p:sp>
        <p:nvSpPr>
          <p:cNvPr id="7" name="テキスト ボックス 6">
            <a:extLst>
              <a:ext uri="{FF2B5EF4-FFF2-40B4-BE49-F238E27FC236}">
                <a16:creationId xmlns:a16="http://schemas.microsoft.com/office/drawing/2014/main" id="{DD1F3134-BBD8-4CDA-A417-58358421E31C}"/>
              </a:ext>
            </a:extLst>
          </p:cNvPr>
          <p:cNvSpPr txBox="1"/>
          <p:nvPr/>
        </p:nvSpPr>
        <p:spPr>
          <a:xfrm>
            <a:off x="707923" y="6173324"/>
            <a:ext cx="872067" cy="276999"/>
          </a:xfrm>
          <a:prstGeom prst="rect">
            <a:avLst/>
          </a:prstGeom>
          <a:noFill/>
        </p:spPr>
        <p:txBody>
          <a:bodyPr wrap="square" rtlCol="0">
            <a:spAutoFit/>
          </a:bodyPr>
          <a:lstStyle/>
          <a:p>
            <a:r>
              <a:rPr kumimoji="1" lang="ja-JP" altLang="en-US" sz="1200"/>
              <a:t>具体的に</a:t>
            </a:r>
          </a:p>
        </p:txBody>
      </p:sp>
      <p:sp>
        <p:nvSpPr>
          <p:cNvPr id="8" name="矢印: 右 7">
            <a:extLst>
              <a:ext uri="{FF2B5EF4-FFF2-40B4-BE49-F238E27FC236}">
                <a16:creationId xmlns:a16="http://schemas.microsoft.com/office/drawing/2014/main" id="{CF2263CA-2061-416B-864D-A0153A2CD610}"/>
              </a:ext>
            </a:extLst>
          </p:cNvPr>
          <p:cNvSpPr/>
          <p:nvPr/>
        </p:nvSpPr>
        <p:spPr>
          <a:xfrm>
            <a:off x="707923" y="5989549"/>
            <a:ext cx="731410" cy="194733"/>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57329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3871485832"/>
              </p:ext>
            </p:extLst>
          </p:nvPr>
        </p:nvGraphicFramePr>
        <p:xfrm>
          <a:off x="571069" y="868451"/>
          <a:ext cx="8140312" cy="1745457"/>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4036046"/>
                  </a:ext>
                </a:extLst>
              </a:tr>
              <a:tr h="699281">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1474</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en-US" sz="1000" b="1" kern="100" err="1">
                          <a:solidFill>
                            <a:srgbClr val="FF0000"/>
                          </a:solidFill>
                          <a:effectLst/>
                          <a:latin typeface="ＭＳ 明朝" panose="02020609040205080304" pitchFamily="17" charset="-128"/>
                          <a:ea typeface="ＭＳ 明朝" panose="02020609040205080304" pitchFamily="17" charset="-128"/>
                        </a:rPr>
                        <a:t>硝酸マグネシウム</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5.1</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 </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III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332</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5kg</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P002</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IBC08</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LP02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B3</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T1</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BK1</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BK2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BK3</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2950720"/>
                  </a:ext>
                </a:extLst>
              </a:tr>
            </a:tbl>
          </a:graphicData>
        </a:graphic>
      </p:graphicFrame>
      <p:sp>
        <p:nvSpPr>
          <p:cNvPr id="8" name="テキスト ボックス 7">
            <a:extLst>
              <a:ext uri="{FF2B5EF4-FFF2-40B4-BE49-F238E27FC236}">
                <a16:creationId xmlns:a16="http://schemas.microsoft.com/office/drawing/2014/main" id="{BAE10131-45CD-4DF0-B645-956628BC4540}"/>
              </a:ext>
            </a:extLst>
          </p:cNvPr>
          <p:cNvSpPr txBox="1"/>
          <p:nvPr/>
        </p:nvSpPr>
        <p:spPr>
          <a:xfrm>
            <a:off x="571069" y="2788673"/>
            <a:ext cx="8209537" cy="2662267"/>
          </a:xfrm>
          <a:prstGeom prst="rect">
            <a:avLst/>
          </a:prstGeom>
          <a:solidFill>
            <a:srgbClr val="CCFFFF"/>
          </a:solidFill>
        </p:spPr>
        <p:txBody>
          <a:bodyPr wrap="square" rtlCol="0">
            <a:spAutoFit/>
          </a:bodyPr>
          <a:lstStyle/>
          <a:p>
            <a:r>
              <a:rPr kumimoji="1" lang="ja-JP" altLang="en-US"/>
              <a:t>区分</a:t>
            </a:r>
            <a:r>
              <a:rPr kumimoji="1" lang="en-US" altLang="ja-JP"/>
              <a:t>5.1</a:t>
            </a:r>
            <a:r>
              <a:rPr kumimoji="1" lang="ja-JP" altLang="en-US"/>
              <a:t>　→　</a:t>
            </a:r>
            <a:r>
              <a:rPr kumimoji="1" lang="ja-JP" altLang="en-US" b="1"/>
              <a:t>酸化性物質</a:t>
            </a:r>
            <a:endParaRPr kumimoji="1" lang="en-US" altLang="ja-JP" b="1"/>
          </a:p>
          <a:p>
            <a:endParaRPr kumimoji="1" lang="en-US" altLang="ja-JP" b="1"/>
          </a:p>
          <a:p>
            <a:r>
              <a:rPr kumimoji="1" lang="ja-JP" altLang="en-US"/>
              <a:t>純物質／硝酸マグネシウムを主成分とする混合物：どちらも容器等級</a:t>
            </a:r>
            <a:r>
              <a:rPr kumimoji="1" lang="en-US" altLang="ja-JP"/>
              <a:t>Ⅲ</a:t>
            </a:r>
            <a:r>
              <a:rPr kumimoji="1" lang="ja-JP" altLang="en-US"/>
              <a:t>に限定。</a:t>
            </a:r>
            <a:endParaRPr kumimoji="1" lang="en-US" altLang="ja-JP"/>
          </a:p>
          <a:p>
            <a:endParaRPr kumimoji="1" lang="en-US" altLang="ja-JP"/>
          </a:p>
          <a:p>
            <a:endParaRPr kumimoji="1" lang="en-US" altLang="ja-JP"/>
          </a:p>
          <a:p>
            <a:r>
              <a:rPr kumimoji="1" lang="ja-JP" altLang="en-US" b="1"/>
              <a:t>特別規定 </a:t>
            </a:r>
            <a:r>
              <a:rPr kumimoji="1" lang="en-US" altLang="ja-JP" b="1"/>
              <a:t>332</a:t>
            </a:r>
            <a:r>
              <a:rPr kumimoji="1" lang="ja-JP" altLang="en-US" b="1"/>
              <a:t>　</a:t>
            </a:r>
            <a:endParaRPr kumimoji="1" lang="en-US" altLang="ja-JP" b="1">
              <a:latin typeface="+mn-ea"/>
            </a:endParaRPr>
          </a:p>
          <a:p>
            <a:pPr>
              <a:spcAft>
                <a:spcPts val="600"/>
              </a:spcAft>
            </a:pPr>
            <a:r>
              <a:rPr kumimoji="1" lang="ja-JP" altLang="en-US"/>
              <a:t>六水塩マグネシウムは、本規則を適用しない。</a:t>
            </a:r>
            <a:endParaRPr kumimoji="1" lang="en-US" altLang="ja-JP"/>
          </a:p>
          <a:p>
            <a:r>
              <a:rPr kumimoji="1" lang="ja-JP" altLang="en-US">
                <a:solidFill>
                  <a:srgbClr val="FF0000"/>
                </a:solidFill>
              </a:rPr>
              <a:t>　　　　硝酸マグネシウム六水和物は、非危険物として輸送可能。</a:t>
            </a:r>
            <a:endParaRPr kumimoji="1" lang="en-US" altLang="ja-JP">
              <a:solidFill>
                <a:srgbClr val="FF0000"/>
              </a:solidFill>
            </a:endParaRPr>
          </a:p>
          <a:p>
            <a:endParaRPr kumimoji="1" lang="en-US" altLang="ja-JP">
              <a:solidFill>
                <a:srgbClr val="FF0000"/>
              </a:solidFill>
            </a:endParaRPr>
          </a:p>
        </p:txBody>
      </p:sp>
      <p:sp>
        <p:nvSpPr>
          <p:cNvPr id="7" name="タイトル 1">
            <a:extLst>
              <a:ext uri="{FF2B5EF4-FFF2-40B4-BE49-F238E27FC236}">
                <a16:creationId xmlns:a16="http://schemas.microsoft.com/office/drawing/2014/main" id="{BB751EDF-B1D2-4AD1-94E4-C55E108A86EF}"/>
              </a:ext>
            </a:extLst>
          </p:cNvPr>
          <p:cNvSpPr txBox="1">
            <a:spLocks/>
          </p:cNvSpPr>
          <p:nvPr/>
        </p:nvSpPr>
        <p:spPr>
          <a:xfrm>
            <a:off x="707923" y="217796"/>
            <a:ext cx="4135010"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国連番号別解説（</a:t>
            </a:r>
            <a:r>
              <a:rPr lang="en-US" altLang="ja-JP" sz="2400" b="1"/>
              <a:t>UN1474</a:t>
            </a:r>
            <a:r>
              <a:rPr lang="ja-JP" altLang="en-US" sz="2400" b="1"/>
              <a:t>）</a:t>
            </a:r>
          </a:p>
        </p:txBody>
      </p:sp>
      <p:sp>
        <p:nvSpPr>
          <p:cNvPr id="9" name="テキスト ボックス 8">
            <a:extLst>
              <a:ext uri="{FF2B5EF4-FFF2-40B4-BE49-F238E27FC236}">
                <a16:creationId xmlns:a16="http://schemas.microsoft.com/office/drawing/2014/main" id="{491D2DCC-85F4-473C-91AB-1DF7CC856B4A}"/>
              </a:ext>
            </a:extLst>
          </p:cNvPr>
          <p:cNvSpPr txBox="1"/>
          <p:nvPr/>
        </p:nvSpPr>
        <p:spPr>
          <a:xfrm>
            <a:off x="707923" y="5064191"/>
            <a:ext cx="872067" cy="276999"/>
          </a:xfrm>
          <a:prstGeom prst="rect">
            <a:avLst/>
          </a:prstGeom>
          <a:noFill/>
        </p:spPr>
        <p:txBody>
          <a:bodyPr wrap="square" rtlCol="0">
            <a:spAutoFit/>
          </a:bodyPr>
          <a:lstStyle/>
          <a:p>
            <a:r>
              <a:rPr kumimoji="1" lang="ja-JP" altLang="en-US" sz="1200"/>
              <a:t>具体的に</a:t>
            </a:r>
          </a:p>
        </p:txBody>
      </p:sp>
      <p:sp>
        <p:nvSpPr>
          <p:cNvPr id="10" name="矢印: 右 9">
            <a:extLst>
              <a:ext uri="{FF2B5EF4-FFF2-40B4-BE49-F238E27FC236}">
                <a16:creationId xmlns:a16="http://schemas.microsoft.com/office/drawing/2014/main" id="{CFA1B8AA-7B81-4743-A5EA-29AF2059545D}"/>
              </a:ext>
            </a:extLst>
          </p:cNvPr>
          <p:cNvSpPr/>
          <p:nvPr/>
        </p:nvSpPr>
        <p:spPr>
          <a:xfrm>
            <a:off x="707923" y="4880416"/>
            <a:ext cx="731410" cy="194733"/>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46191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2887962971"/>
              </p:ext>
            </p:extLst>
          </p:nvPr>
        </p:nvGraphicFramePr>
        <p:xfrm>
          <a:off x="571069" y="868451"/>
          <a:ext cx="8140312" cy="1396907"/>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GB" sz="1000" b="1" kern="100">
                          <a:solidFill>
                            <a:srgbClr val="FF0000"/>
                          </a:solidFill>
                          <a:effectLst/>
                          <a:latin typeface="Times New Roman" panose="02020603050405020304" pitchFamily="18" charset="0"/>
                          <a:ea typeface="ＭＳ 明朝" panose="02020609040205080304" pitchFamily="17" charset="-128"/>
                        </a:rPr>
                        <a:t>1694</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シアン化ブロモベンジル、液体</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6.1</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 </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明朝" panose="02020609040205080304" pitchFamily="17" charset="-128"/>
                        </a:rPr>
                        <a:t>138</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E0</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P001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T14</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TP2</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TP13</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5006115"/>
                  </a:ext>
                </a:extLst>
              </a:tr>
            </a:tbl>
          </a:graphicData>
        </a:graphic>
      </p:graphicFrame>
      <p:sp>
        <p:nvSpPr>
          <p:cNvPr id="9" name="テキスト ボックス 8">
            <a:extLst>
              <a:ext uri="{FF2B5EF4-FFF2-40B4-BE49-F238E27FC236}">
                <a16:creationId xmlns:a16="http://schemas.microsoft.com/office/drawing/2014/main" id="{73F4AAC3-7037-40F3-B728-AEE8DD8E4D85}"/>
              </a:ext>
            </a:extLst>
          </p:cNvPr>
          <p:cNvSpPr txBox="1"/>
          <p:nvPr/>
        </p:nvSpPr>
        <p:spPr>
          <a:xfrm>
            <a:off x="571069" y="2531498"/>
            <a:ext cx="8209537" cy="3293209"/>
          </a:xfrm>
          <a:prstGeom prst="rect">
            <a:avLst/>
          </a:prstGeom>
          <a:solidFill>
            <a:srgbClr val="CCFFFF"/>
          </a:solidFill>
        </p:spPr>
        <p:txBody>
          <a:bodyPr wrap="square" rtlCol="0">
            <a:spAutoFit/>
          </a:bodyPr>
          <a:lstStyle/>
          <a:p>
            <a:r>
              <a:rPr kumimoji="1" lang="ja-JP" altLang="en-US"/>
              <a:t>区分</a:t>
            </a:r>
            <a:r>
              <a:rPr kumimoji="1" lang="en-US" altLang="ja-JP"/>
              <a:t>6.1</a:t>
            </a:r>
            <a:r>
              <a:rPr kumimoji="1" lang="ja-JP" altLang="en-US"/>
              <a:t>　→　</a:t>
            </a:r>
            <a:r>
              <a:rPr kumimoji="1" lang="ja-JP" altLang="en-US" b="1"/>
              <a:t>毒物</a:t>
            </a:r>
            <a:endParaRPr kumimoji="1" lang="en-US" altLang="ja-JP" b="1"/>
          </a:p>
          <a:p>
            <a:endParaRPr kumimoji="1" lang="en-US" altLang="ja-JP" b="1"/>
          </a:p>
          <a:p>
            <a:r>
              <a:rPr kumimoji="1" lang="ja-JP" altLang="en-US"/>
              <a:t>純物質／シアン化ブロモベンジルを主成分とする液体混合物</a:t>
            </a:r>
            <a:endParaRPr kumimoji="1" lang="en-US" altLang="ja-JP"/>
          </a:p>
          <a:p>
            <a:r>
              <a:rPr kumimoji="1" lang="ja-JP" altLang="en-US"/>
              <a:t>　　　　　　　　　　　　　　：どちらも容器等級</a:t>
            </a:r>
            <a:r>
              <a:rPr kumimoji="1" lang="en-US" altLang="ja-JP"/>
              <a:t>Ⅰ</a:t>
            </a:r>
            <a:r>
              <a:rPr kumimoji="1" lang="ja-JP" altLang="en-US"/>
              <a:t>に限定。</a:t>
            </a:r>
            <a:endParaRPr kumimoji="1" lang="en-US" altLang="ja-JP"/>
          </a:p>
          <a:p>
            <a:r>
              <a:rPr kumimoji="1" lang="ja-JP" altLang="en-US"/>
              <a:t>混合物で</a:t>
            </a:r>
            <a:r>
              <a:rPr kumimoji="1" lang="ja-JP" altLang="en-US">
                <a:solidFill>
                  <a:srgbClr val="FF0000"/>
                </a:solidFill>
              </a:rPr>
              <a:t>固体状になったものは、国連番号</a:t>
            </a:r>
            <a:r>
              <a:rPr kumimoji="1" lang="en-US" altLang="ja-JP">
                <a:solidFill>
                  <a:srgbClr val="FF0000"/>
                </a:solidFill>
              </a:rPr>
              <a:t>1694</a:t>
            </a:r>
            <a:r>
              <a:rPr kumimoji="1" lang="ja-JP" altLang="en-US">
                <a:solidFill>
                  <a:srgbClr val="FF0000"/>
                </a:solidFill>
              </a:rPr>
              <a:t>では輸送できない</a:t>
            </a:r>
            <a:r>
              <a:rPr kumimoji="1" lang="ja-JP" altLang="en-US"/>
              <a:t>。</a:t>
            </a:r>
            <a:endParaRPr kumimoji="1" lang="en-US" altLang="ja-JP"/>
          </a:p>
          <a:p>
            <a:endParaRPr kumimoji="1" lang="en-US" altLang="ja-JP"/>
          </a:p>
          <a:p>
            <a:endParaRPr kumimoji="1" lang="en-US" altLang="ja-JP"/>
          </a:p>
          <a:p>
            <a:r>
              <a:rPr kumimoji="1" lang="ja-JP" altLang="en-US" b="1"/>
              <a:t>特別規定 </a:t>
            </a:r>
            <a:r>
              <a:rPr kumimoji="1" lang="en-US" altLang="ja-JP" b="1"/>
              <a:t>138</a:t>
            </a:r>
            <a:r>
              <a:rPr kumimoji="1" lang="ja-JP" altLang="en-US" b="1"/>
              <a:t>　</a:t>
            </a:r>
            <a:endParaRPr kumimoji="1" lang="en-US" altLang="ja-JP" b="1">
              <a:latin typeface="+mn-ea"/>
            </a:endParaRPr>
          </a:p>
          <a:p>
            <a:pPr>
              <a:spcAft>
                <a:spcPts val="600"/>
              </a:spcAft>
            </a:pPr>
            <a:r>
              <a:rPr kumimoji="1" lang="ja-JP" altLang="en-US"/>
              <a:t>パラシアン化ブロモベンジルは、本規則を適用しない。</a:t>
            </a:r>
            <a:endParaRPr kumimoji="1" lang="en-US" altLang="ja-JP"/>
          </a:p>
          <a:p>
            <a:pPr>
              <a:spcAft>
                <a:spcPts val="600"/>
              </a:spcAft>
            </a:pPr>
            <a:r>
              <a:rPr kumimoji="1" lang="ja-JP" altLang="en-US"/>
              <a:t>　　　　</a:t>
            </a:r>
            <a:r>
              <a:rPr kumimoji="1" lang="ja-JP" altLang="en-US">
                <a:solidFill>
                  <a:srgbClr val="FF0000"/>
                </a:solidFill>
              </a:rPr>
              <a:t>パラシアン化ブロモベンジルは、非危険物として輸送可能。</a:t>
            </a:r>
            <a:endParaRPr kumimoji="1" lang="en-US" altLang="ja-JP">
              <a:solidFill>
                <a:srgbClr val="FF0000"/>
              </a:solidFill>
            </a:endParaRPr>
          </a:p>
          <a:p>
            <a:pPr>
              <a:spcAft>
                <a:spcPts val="600"/>
              </a:spcAft>
            </a:pPr>
            <a:endParaRPr kumimoji="1" lang="en-US" altLang="ja-JP">
              <a:solidFill>
                <a:srgbClr val="FF0000"/>
              </a:solidFill>
            </a:endParaRPr>
          </a:p>
        </p:txBody>
      </p:sp>
      <p:sp>
        <p:nvSpPr>
          <p:cNvPr id="7" name="タイトル 1">
            <a:extLst>
              <a:ext uri="{FF2B5EF4-FFF2-40B4-BE49-F238E27FC236}">
                <a16:creationId xmlns:a16="http://schemas.microsoft.com/office/drawing/2014/main" id="{E78EB113-6D3B-4F24-8A42-E016096CDD08}"/>
              </a:ext>
            </a:extLst>
          </p:cNvPr>
          <p:cNvSpPr txBox="1">
            <a:spLocks/>
          </p:cNvSpPr>
          <p:nvPr/>
        </p:nvSpPr>
        <p:spPr>
          <a:xfrm>
            <a:off x="707923" y="217796"/>
            <a:ext cx="4135010"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国連番号別解説（</a:t>
            </a:r>
            <a:r>
              <a:rPr lang="en-US" altLang="ja-JP" sz="2400" b="1"/>
              <a:t>UN1694</a:t>
            </a:r>
            <a:r>
              <a:rPr lang="ja-JP" altLang="en-US" sz="2400" b="1"/>
              <a:t>）</a:t>
            </a:r>
          </a:p>
        </p:txBody>
      </p:sp>
      <p:sp>
        <p:nvSpPr>
          <p:cNvPr id="8" name="テキスト ボックス 7">
            <a:extLst>
              <a:ext uri="{FF2B5EF4-FFF2-40B4-BE49-F238E27FC236}">
                <a16:creationId xmlns:a16="http://schemas.microsoft.com/office/drawing/2014/main" id="{250BE82C-4F73-47DA-B731-F9BDED72184E}"/>
              </a:ext>
            </a:extLst>
          </p:cNvPr>
          <p:cNvSpPr txBox="1"/>
          <p:nvPr/>
        </p:nvSpPr>
        <p:spPr>
          <a:xfrm>
            <a:off x="713113" y="5343591"/>
            <a:ext cx="872067" cy="276999"/>
          </a:xfrm>
          <a:prstGeom prst="rect">
            <a:avLst/>
          </a:prstGeom>
          <a:noFill/>
        </p:spPr>
        <p:txBody>
          <a:bodyPr wrap="square" rtlCol="0">
            <a:spAutoFit/>
          </a:bodyPr>
          <a:lstStyle/>
          <a:p>
            <a:r>
              <a:rPr kumimoji="1" lang="ja-JP" altLang="en-US" sz="1200"/>
              <a:t>具体的に</a:t>
            </a:r>
          </a:p>
        </p:txBody>
      </p:sp>
      <p:sp>
        <p:nvSpPr>
          <p:cNvPr id="10" name="矢印: 右 9">
            <a:extLst>
              <a:ext uri="{FF2B5EF4-FFF2-40B4-BE49-F238E27FC236}">
                <a16:creationId xmlns:a16="http://schemas.microsoft.com/office/drawing/2014/main" id="{AEF284B8-1B24-4744-8A2B-AF629F109BC5}"/>
              </a:ext>
            </a:extLst>
          </p:cNvPr>
          <p:cNvSpPr/>
          <p:nvPr/>
        </p:nvSpPr>
        <p:spPr>
          <a:xfrm>
            <a:off x="713113" y="5159816"/>
            <a:ext cx="731410" cy="194733"/>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23241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2430291545"/>
              </p:ext>
            </p:extLst>
          </p:nvPr>
        </p:nvGraphicFramePr>
        <p:xfrm>
          <a:off x="571069" y="868452"/>
          <a:ext cx="8140312" cy="1636624"/>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490718">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4902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4036046"/>
                  </a:ext>
                </a:extLst>
              </a:tr>
              <a:tr h="655679">
                <a:tc>
                  <a:txBody>
                    <a:bodyPr/>
                    <a:lstStyle/>
                    <a:p>
                      <a:pPr algn="ctr">
                        <a:lnSpc>
                          <a:spcPts val="1000"/>
                        </a:lnSpc>
                      </a:pPr>
                      <a:r>
                        <a:rPr lang="en-US" sz="1000" b="1" kern="100">
                          <a:solidFill>
                            <a:srgbClr val="FF0000"/>
                          </a:solidFill>
                          <a:effectLst/>
                          <a:latin typeface="Times New Roman" panose="02020603050405020304" pitchFamily="18" charset="0"/>
                          <a:ea typeface="ＭＳ Ｐゴシック" panose="020B0600070205080204" pitchFamily="50" charset="-128"/>
                        </a:rPr>
                        <a:t>3082</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環境有害物質、液体、</a:t>
                      </a:r>
                    </a:p>
                    <a:p>
                      <a:pPr>
                        <a:lnSpc>
                          <a:spcPts val="1000"/>
                        </a:lnSpc>
                      </a:pPr>
                      <a:r>
                        <a:rPr lang="ja-JP" sz="1000" b="1" kern="100">
                          <a:solidFill>
                            <a:srgbClr val="FF0000"/>
                          </a:solidFill>
                          <a:effectLst/>
                          <a:latin typeface="Times New Roman" panose="02020603050405020304" pitchFamily="18" charset="0"/>
                          <a:ea typeface="ＭＳ 明朝" panose="02020609040205080304" pitchFamily="17" charset="-128"/>
                        </a:rPr>
                        <a:t>他に品名が明示されていないもの</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Ｐゴシック" panose="020B0600070205080204" pitchFamily="50" charset="-128"/>
                        </a:rPr>
                        <a:t>9</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Ｐゴシック" panose="020B0600070205080204" pitchFamily="50" charset="-128"/>
                        </a:rPr>
                        <a:t> </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Ｐゴシック" panose="020B0600070205080204" pitchFamily="50" charset="-128"/>
                        </a:rPr>
                        <a:t>III</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000" b="1" kern="100">
                          <a:solidFill>
                            <a:srgbClr val="FF0000"/>
                          </a:solidFill>
                          <a:effectLst/>
                          <a:latin typeface="Times New Roman" panose="02020603050405020304" pitchFamily="18" charset="0"/>
                          <a:ea typeface="ＭＳ Ｐゴシック" panose="020B0600070205080204" pitchFamily="50" charset="-128"/>
                        </a:rPr>
                        <a:t>274</a:t>
                      </a:r>
                      <a:br>
                        <a:rPr lang="en-US" sz="1000" b="1" kern="100">
                          <a:solidFill>
                            <a:srgbClr val="FF0000"/>
                          </a:solidFill>
                          <a:effectLst/>
                          <a:latin typeface="Times New Roman" panose="02020603050405020304" pitchFamily="18" charset="0"/>
                          <a:ea typeface="ＭＳ Ｐゴシック" panose="020B0600070205080204" pitchFamily="50" charset="-128"/>
                        </a:rPr>
                      </a:br>
                      <a:r>
                        <a:rPr lang="en-US" sz="1000" b="1" kern="100">
                          <a:solidFill>
                            <a:srgbClr val="FF0000"/>
                          </a:solidFill>
                          <a:effectLst/>
                          <a:latin typeface="Times New Roman" panose="02020603050405020304" pitchFamily="18" charset="0"/>
                          <a:ea typeface="ＭＳ Ｐゴシック" panose="020B0600070205080204" pitchFamily="50" charset="-128"/>
                        </a:rPr>
                        <a:t>331</a:t>
                      </a:r>
                      <a:br>
                        <a:rPr lang="en-US" sz="1000" b="1" kern="100">
                          <a:solidFill>
                            <a:srgbClr val="FF0000"/>
                          </a:solidFill>
                          <a:effectLst/>
                          <a:latin typeface="Times New Roman" panose="02020603050405020304" pitchFamily="18" charset="0"/>
                          <a:ea typeface="ＭＳ Ｐゴシック" panose="020B0600070205080204" pitchFamily="50" charset="-128"/>
                        </a:rPr>
                      </a:br>
                      <a:r>
                        <a:rPr lang="en-US" sz="1000" b="1" kern="100">
                          <a:solidFill>
                            <a:srgbClr val="FF0000"/>
                          </a:solidFill>
                          <a:effectLst/>
                          <a:latin typeface="Times New Roman" panose="02020603050405020304" pitchFamily="18" charset="0"/>
                          <a:ea typeface="ＭＳ Ｐゴシック" panose="020B0600070205080204" pitchFamily="50" charset="-128"/>
                        </a:rPr>
                        <a:t>335</a:t>
                      </a:r>
                      <a:endParaRPr lang="ja-JP" sz="1000" b="1" kern="100">
                        <a:solidFill>
                          <a:srgbClr val="FF0000"/>
                        </a:solidFill>
                        <a:effectLst/>
                        <a:latin typeface="Times New Roman" panose="02020603050405020304" pitchFamily="18" charset="0"/>
                        <a:ea typeface="ＭＳ 明朝" panose="02020609040205080304" pitchFamily="17" charset="-128"/>
                      </a:endParaRPr>
                    </a:p>
                    <a:p>
                      <a:pPr algn="ctr">
                        <a:lnSpc>
                          <a:spcPts val="1000"/>
                        </a:lnSpc>
                      </a:pPr>
                      <a:r>
                        <a:rPr lang="en-US" sz="1000" b="1" kern="100">
                          <a:solidFill>
                            <a:srgbClr val="FF0000"/>
                          </a:solidFill>
                          <a:effectLst/>
                          <a:latin typeface="Times New Roman" panose="02020603050405020304" pitchFamily="18" charset="0"/>
                          <a:ea typeface="ＭＳ Ｐゴシック" panose="020B0600070205080204" pitchFamily="50" charset="-128"/>
                        </a:rPr>
                        <a:t>375</a:t>
                      </a:r>
                      <a:endParaRPr lang="ja-JP" sz="1000" b="1" kern="100">
                        <a:solidFill>
                          <a:srgbClr val="FF0000"/>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t>5L</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t>E1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t>P001</a:t>
                      </a:r>
                      <a:b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t>IBC03</a:t>
                      </a:r>
                      <a:b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t>LP01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t>PP1</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t>T4</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t>TP1</a:t>
                      </a:r>
                      <a:b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65000"/>
                            </a:schemeClr>
                          </a:solidFill>
                          <a:effectLst/>
                          <a:latin typeface="Times New Roman" panose="02020603050405020304" pitchFamily="18" charset="0"/>
                          <a:ea typeface="ＭＳ Ｐゴシック" panose="020B0600070205080204" pitchFamily="50" charset="-128"/>
                        </a:rPr>
                        <a:t>TP29</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648165"/>
                  </a:ext>
                </a:extLst>
              </a:tr>
            </a:tbl>
          </a:graphicData>
        </a:graphic>
      </p:graphicFrame>
      <p:sp>
        <p:nvSpPr>
          <p:cNvPr id="5" name="テキスト ボックス 4">
            <a:extLst>
              <a:ext uri="{FF2B5EF4-FFF2-40B4-BE49-F238E27FC236}">
                <a16:creationId xmlns:a16="http://schemas.microsoft.com/office/drawing/2014/main" id="{830C60B0-7807-41AB-B32B-673397E22E80}"/>
              </a:ext>
            </a:extLst>
          </p:cNvPr>
          <p:cNvSpPr txBox="1"/>
          <p:nvPr/>
        </p:nvSpPr>
        <p:spPr>
          <a:xfrm>
            <a:off x="549038" y="2677895"/>
            <a:ext cx="8209537" cy="2893100"/>
          </a:xfrm>
          <a:prstGeom prst="rect">
            <a:avLst/>
          </a:prstGeom>
          <a:solidFill>
            <a:srgbClr val="CCFFFF"/>
          </a:solidFill>
        </p:spPr>
        <p:txBody>
          <a:bodyPr wrap="square" rtlCol="0">
            <a:spAutoFit/>
          </a:bodyPr>
          <a:lstStyle/>
          <a:p>
            <a:r>
              <a:rPr kumimoji="1" lang="ja-JP" altLang="en-US"/>
              <a:t>クラス</a:t>
            </a:r>
            <a:r>
              <a:rPr kumimoji="1" lang="en-US" altLang="ja-JP"/>
              <a:t>9</a:t>
            </a:r>
            <a:r>
              <a:rPr kumimoji="1" lang="ja-JP" altLang="en-US"/>
              <a:t>　→　</a:t>
            </a:r>
            <a:r>
              <a:rPr kumimoji="1" lang="ja-JP" altLang="en-US" b="1"/>
              <a:t>その他の有害性物質</a:t>
            </a:r>
            <a:endParaRPr kumimoji="1" lang="en-US" altLang="ja-JP" b="1"/>
          </a:p>
          <a:p>
            <a:endParaRPr kumimoji="1" lang="en-US" altLang="ja-JP" b="1"/>
          </a:p>
          <a:p>
            <a:r>
              <a:rPr kumimoji="1" lang="ja-JP" altLang="en-US"/>
              <a:t>クラス</a:t>
            </a:r>
            <a:r>
              <a:rPr kumimoji="1" lang="en-US" altLang="ja-JP"/>
              <a:t>1</a:t>
            </a:r>
            <a:r>
              <a:rPr kumimoji="1" lang="ja-JP" altLang="en-US"/>
              <a:t>～</a:t>
            </a:r>
            <a:r>
              <a:rPr kumimoji="1" lang="en-US" altLang="ja-JP"/>
              <a:t>8</a:t>
            </a:r>
            <a:r>
              <a:rPr kumimoji="1" lang="ja-JP" altLang="en-US"/>
              <a:t>の危険有害性がなく、</a:t>
            </a:r>
            <a:r>
              <a:rPr kumimoji="1" lang="ja-JP" altLang="en-US">
                <a:solidFill>
                  <a:srgbClr val="FF0000"/>
                </a:solidFill>
              </a:rPr>
              <a:t>環境有害性のみ</a:t>
            </a:r>
            <a:r>
              <a:rPr kumimoji="1" lang="ja-JP" altLang="en-US"/>
              <a:t>をもつ液体製品。</a:t>
            </a:r>
            <a:endParaRPr kumimoji="1" lang="en-US" altLang="ja-JP"/>
          </a:p>
          <a:p>
            <a:pPr>
              <a:spcAft>
                <a:spcPts val="1200"/>
              </a:spcAft>
            </a:pPr>
            <a:r>
              <a:rPr kumimoji="1" lang="ja-JP" altLang="en-US"/>
              <a:t>物質の種類は無関係。</a:t>
            </a:r>
            <a:endParaRPr kumimoji="1" lang="en-US" altLang="ja-JP"/>
          </a:p>
          <a:p>
            <a:pPr>
              <a:spcAft>
                <a:spcPts val="1200"/>
              </a:spcAft>
            </a:pPr>
            <a:r>
              <a:rPr kumimoji="1" lang="ja-JP" altLang="en-US"/>
              <a:t>固体ならば国連番号</a:t>
            </a:r>
            <a:r>
              <a:rPr kumimoji="1" lang="en-US" altLang="ja-JP"/>
              <a:t>3082</a:t>
            </a:r>
            <a:r>
              <a:rPr kumimoji="1" lang="ja-JP" altLang="en-US"/>
              <a:t>は該当しない。（国連番号</a:t>
            </a:r>
            <a:r>
              <a:rPr kumimoji="1" lang="en-US" altLang="ja-JP"/>
              <a:t>3077</a:t>
            </a:r>
            <a:r>
              <a:rPr kumimoji="1" lang="ja-JP" altLang="en-US"/>
              <a:t>を割り当てる）</a:t>
            </a:r>
            <a:endParaRPr kumimoji="1" lang="en-US" altLang="ja-JP"/>
          </a:p>
          <a:p>
            <a:r>
              <a:rPr kumimoji="1" lang="ja-JP" altLang="en-US"/>
              <a:t>純物質／混合物：どちらも容器等級</a:t>
            </a:r>
            <a:r>
              <a:rPr kumimoji="1" lang="en-US" altLang="ja-JP"/>
              <a:t>Ⅲ</a:t>
            </a:r>
            <a:r>
              <a:rPr kumimoji="1" lang="ja-JP" altLang="en-US"/>
              <a:t>に限定。</a:t>
            </a:r>
            <a:endParaRPr kumimoji="1" lang="en-US" altLang="ja-JP"/>
          </a:p>
          <a:p>
            <a:endParaRPr kumimoji="1" lang="en-US" altLang="ja-JP"/>
          </a:p>
          <a:p>
            <a:endParaRPr kumimoji="1" lang="en-US" altLang="ja-JP"/>
          </a:p>
          <a:p>
            <a:r>
              <a:rPr kumimoji="1" lang="ja-JP" altLang="en-US"/>
              <a:t>＊特別規定については、輸送条件の規定なので、ここでは割愛。</a:t>
            </a:r>
            <a:endParaRPr kumimoji="1" lang="en-US" altLang="ja-JP"/>
          </a:p>
        </p:txBody>
      </p:sp>
      <p:sp>
        <p:nvSpPr>
          <p:cNvPr id="7" name="タイトル 1">
            <a:extLst>
              <a:ext uri="{FF2B5EF4-FFF2-40B4-BE49-F238E27FC236}">
                <a16:creationId xmlns:a16="http://schemas.microsoft.com/office/drawing/2014/main" id="{F3BFF9DC-2E64-4549-A5F5-FA89B2167CDD}"/>
              </a:ext>
            </a:extLst>
          </p:cNvPr>
          <p:cNvSpPr txBox="1">
            <a:spLocks/>
          </p:cNvSpPr>
          <p:nvPr/>
        </p:nvSpPr>
        <p:spPr>
          <a:xfrm>
            <a:off x="707923" y="217796"/>
            <a:ext cx="4135010"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国連番号別解説（</a:t>
            </a:r>
            <a:r>
              <a:rPr lang="en-US" altLang="ja-JP" sz="2400" b="1"/>
              <a:t>UN3082</a:t>
            </a:r>
            <a:r>
              <a:rPr lang="ja-JP" altLang="en-US" sz="2400" b="1"/>
              <a:t>）</a:t>
            </a:r>
          </a:p>
        </p:txBody>
      </p:sp>
    </p:spTree>
    <p:extLst>
      <p:ext uri="{BB962C8B-B14F-4D97-AF65-F5344CB8AC3E}">
        <p14:creationId xmlns:p14="http://schemas.microsoft.com/office/powerpoint/2010/main" val="86244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342944728"/>
              </p:ext>
            </p:extLst>
          </p:nvPr>
        </p:nvGraphicFramePr>
        <p:xfrm>
          <a:off x="581742" y="1215585"/>
          <a:ext cx="8140312" cy="859112"/>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350749">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4753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ja-JP" sz="800" b="1" kern="100">
                          <a:solidFill>
                            <a:schemeClr val="bg1">
                              <a:lumMod val="6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GB" sz="1100" b="1" kern="100">
                          <a:solidFill>
                            <a:srgbClr val="FF0000"/>
                          </a:solidFill>
                          <a:effectLst/>
                          <a:latin typeface="ＭＳ 明朝" panose="02020609040205080304" pitchFamily="17" charset="-128"/>
                          <a:ea typeface="ＭＳ 明朝" panose="02020609040205080304" pitchFamily="17" charset="-128"/>
                        </a:rPr>
                        <a:t>1230</a:t>
                      </a:r>
                      <a:endParaRPr lang="ja-JP" sz="1100" b="1" kern="100">
                        <a:solidFill>
                          <a:srgbClr val="FF0000"/>
                        </a:solidFill>
                        <a:effectLst/>
                        <a:latin typeface="ＭＳ 明朝" panose="02020609040205080304" pitchFamily="17" charset="-128"/>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000"/>
                        </a:lnSpc>
                      </a:pPr>
                      <a:r>
                        <a:rPr lang="en-US" sz="1100" b="1" kern="100" err="1">
                          <a:solidFill>
                            <a:srgbClr val="FF0000"/>
                          </a:solidFill>
                          <a:effectLst/>
                          <a:latin typeface="ＭＳ 明朝" panose="02020609040205080304" pitchFamily="17" charset="-128"/>
                          <a:ea typeface="ＭＳ 明朝" panose="02020609040205080304" pitchFamily="17" charset="-128"/>
                        </a:rPr>
                        <a:t>メタノール</a:t>
                      </a:r>
                      <a:endParaRPr lang="ja-JP" sz="1100" b="1" kern="100">
                        <a:solidFill>
                          <a:srgbClr val="FF0000"/>
                        </a:solidFill>
                        <a:effectLst/>
                        <a:latin typeface="ＭＳ 明朝" panose="02020609040205080304" pitchFamily="17" charset="-128"/>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100" b="1" kern="100">
                          <a:solidFill>
                            <a:srgbClr val="FF0000"/>
                          </a:solidFill>
                          <a:effectLst/>
                          <a:latin typeface="ＭＳ 明朝" panose="02020609040205080304" pitchFamily="17" charset="-128"/>
                          <a:ea typeface="ＭＳ 明朝" panose="02020609040205080304" pitchFamily="17" charset="-128"/>
                        </a:rPr>
                        <a:t>3</a:t>
                      </a:r>
                      <a:endParaRPr lang="ja-JP" sz="1100" b="1" kern="100">
                        <a:solidFill>
                          <a:srgbClr val="FF0000"/>
                        </a:solidFill>
                        <a:effectLst/>
                        <a:latin typeface="ＭＳ 明朝" panose="02020609040205080304" pitchFamily="17" charset="-128"/>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100" b="1" kern="100">
                          <a:solidFill>
                            <a:srgbClr val="FF0000"/>
                          </a:solidFill>
                          <a:effectLst/>
                          <a:latin typeface="ＭＳ 明朝" panose="02020609040205080304" pitchFamily="17" charset="-128"/>
                          <a:ea typeface="ＭＳ 明朝" panose="02020609040205080304" pitchFamily="17" charset="-128"/>
                        </a:rPr>
                        <a:t>6.1</a:t>
                      </a:r>
                      <a:endParaRPr lang="ja-JP" sz="1100" b="1" kern="100">
                        <a:solidFill>
                          <a:srgbClr val="FF0000"/>
                        </a:solidFill>
                        <a:effectLst/>
                        <a:latin typeface="ＭＳ 明朝" panose="02020609040205080304" pitchFamily="17" charset="-128"/>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altLang="ja-JP" sz="1100" b="1" kern="100">
                          <a:solidFill>
                            <a:srgbClr val="FF0000"/>
                          </a:solidFill>
                          <a:effectLst/>
                          <a:latin typeface="ＭＳ 明朝" panose="02020609040205080304" pitchFamily="17" charset="-128"/>
                          <a:ea typeface="ＭＳ 明朝" panose="02020609040205080304" pitchFamily="17" charset="-128"/>
                        </a:rPr>
                        <a:t>Ⅱ</a:t>
                      </a:r>
                      <a:endParaRPr lang="ja-JP" sz="1100" b="1" kern="100">
                        <a:solidFill>
                          <a:srgbClr val="FF0000"/>
                        </a:solidFill>
                        <a:effectLst/>
                        <a:latin typeface="ＭＳ 明朝" panose="02020609040205080304" pitchFamily="17" charset="-128"/>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1100" b="1" kern="100">
                          <a:solidFill>
                            <a:schemeClr val="bg1">
                              <a:lumMod val="75000"/>
                            </a:schemeClr>
                          </a:solidFill>
                          <a:effectLst/>
                          <a:latin typeface="ＭＳ 明朝" panose="02020609040205080304" pitchFamily="17" charset="-128"/>
                          <a:ea typeface="ＭＳ 明朝" panose="02020609040205080304" pitchFamily="17" charset="-128"/>
                        </a:rPr>
                        <a:t>279</a:t>
                      </a:r>
                      <a:endParaRPr lang="ja-JP" sz="1100" b="1" kern="100">
                        <a:solidFill>
                          <a:schemeClr val="bg1">
                            <a:lumMod val="75000"/>
                          </a:schemeClr>
                        </a:solidFill>
                        <a:effectLst/>
                        <a:latin typeface="ＭＳ 明朝" panose="02020609040205080304" pitchFamily="17" charset="-128"/>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6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T7</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pPr>
                      <a:r>
                        <a:rPr lang="en-US" sz="800" b="1" kern="100">
                          <a:solidFill>
                            <a:schemeClr val="bg1">
                              <a:lumMod val="65000"/>
                            </a:schemeClr>
                          </a:solidFill>
                          <a:effectLst/>
                          <a:latin typeface="Times New Roman" panose="02020603050405020304" pitchFamily="18" charset="0"/>
                          <a:ea typeface="ＭＳ 明朝" panose="02020609040205080304" pitchFamily="17" charset="-128"/>
                        </a:rPr>
                        <a:t>TP2</a:t>
                      </a:r>
                      <a:endParaRPr lang="ja-JP" sz="1200" b="1" kern="100">
                        <a:solidFill>
                          <a:schemeClr val="bg1">
                            <a:lumMod val="6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0354309"/>
                  </a:ext>
                </a:extLst>
              </a:tr>
            </a:tbl>
          </a:graphicData>
        </a:graphic>
      </p:graphicFrame>
      <p:sp>
        <p:nvSpPr>
          <p:cNvPr id="4" name="タイトル 1">
            <a:extLst>
              <a:ext uri="{FF2B5EF4-FFF2-40B4-BE49-F238E27FC236}">
                <a16:creationId xmlns:a16="http://schemas.microsoft.com/office/drawing/2014/main" id="{08EF6D98-1CDE-4CA5-A0B1-04F8FB811A12}"/>
              </a:ext>
            </a:extLst>
          </p:cNvPr>
          <p:cNvSpPr txBox="1">
            <a:spLocks/>
          </p:cNvSpPr>
          <p:nvPr/>
        </p:nvSpPr>
        <p:spPr>
          <a:xfrm>
            <a:off x="570271" y="217796"/>
            <a:ext cx="4410314" cy="106552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b="1"/>
              <a:t>SDS </a:t>
            </a:r>
            <a:r>
              <a:rPr lang="ja-JP" altLang="en-US" sz="2400" b="1"/>
              <a:t>第</a:t>
            </a:r>
            <a:r>
              <a:rPr lang="en-US" altLang="ja-JP" sz="2400" b="1"/>
              <a:t>14</a:t>
            </a:r>
            <a:r>
              <a:rPr lang="ja-JP" altLang="en-US" sz="2400" b="1"/>
              <a:t>項との関連性</a:t>
            </a:r>
            <a:endParaRPr lang="en-US" altLang="ja-JP" sz="2400" b="1"/>
          </a:p>
          <a:p>
            <a:endParaRPr lang="en-US" altLang="ja-JP" sz="2400" b="1"/>
          </a:p>
          <a:p>
            <a:r>
              <a:rPr lang="ja-JP" altLang="en-US" sz="1200" b="1"/>
              <a:t>（例）</a:t>
            </a:r>
          </a:p>
        </p:txBody>
      </p:sp>
      <p:sp>
        <p:nvSpPr>
          <p:cNvPr id="2" name="矢印: 下 1">
            <a:extLst>
              <a:ext uri="{FF2B5EF4-FFF2-40B4-BE49-F238E27FC236}">
                <a16:creationId xmlns:a16="http://schemas.microsoft.com/office/drawing/2014/main" id="{681CB710-FC3C-40DB-838E-B0346AE8BD3F}"/>
              </a:ext>
            </a:extLst>
          </p:cNvPr>
          <p:cNvSpPr/>
          <p:nvPr/>
        </p:nvSpPr>
        <p:spPr>
          <a:xfrm>
            <a:off x="2870200" y="2586749"/>
            <a:ext cx="362019" cy="406400"/>
          </a:xfrm>
          <a:prstGeom prst="downArrow">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18B8B0B2-8078-48C6-8378-C6DC46F6361A}"/>
              </a:ext>
            </a:extLst>
          </p:cNvPr>
          <p:cNvSpPr txBox="1"/>
          <p:nvPr/>
        </p:nvSpPr>
        <p:spPr>
          <a:xfrm>
            <a:off x="1433053" y="3505201"/>
            <a:ext cx="3598333" cy="2631490"/>
          </a:xfrm>
          <a:prstGeom prst="rect">
            <a:avLst/>
          </a:prstGeom>
          <a:solidFill>
            <a:srgbClr val="FFFFCC"/>
          </a:solidFill>
          <a:ln>
            <a:solidFill>
              <a:schemeClr val="tx1"/>
            </a:solidFill>
          </a:ln>
        </p:spPr>
        <p:txBody>
          <a:bodyPr wrap="square" rtlCol="0">
            <a:spAutoFit/>
          </a:bodyPr>
          <a:lstStyle/>
          <a:p>
            <a:pPr>
              <a:lnSpc>
                <a:spcPct val="150000"/>
              </a:lnSpc>
              <a:spcAft>
                <a:spcPts val="600"/>
              </a:spcAft>
            </a:pPr>
            <a:r>
              <a:rPr kumimoji="1" lang="en-US" altLang="ja-JP"/>
              <a:t>14</a:t>
            </a:r>
            <a:r>
              <a:rPr kumimoji="1" lang="ja-JP" altLang="en-US"/>
              <a:t>項ー輸送上の注意</a:t>
            </a:r>
            <a:endParaRPr kumimoji="1" lang="en-US" altLang="ja-JP"/>
          </a:p>
          <a:p>
            <a:pPr>
              <a:spcAft>
                <a:spcPts val="600"/>
              </a:spcAft>
            </a:pPr>
            <a:r>
              <a:rPr kumimoji="1" lang="ja-JP" altLang="en-US"/>
              <a:t>　　国連番号：</a:t>
            </a:r>
            <a:r>
              <a:rPr kumimoji="1" lang="en-US" altLang="ja-JP"/>
              <a:t>1230</a:t>
            </a:r>
          </a:p>
          <a:p>
            <a:pPr>
              <a:spcAft>
                <a:spcPts val="600"/>
              </a:spcAft>
            </a:pPr>
            <a:r>
              <a:rPr kumimoji="1" lang="ja-JP" altLang="en-US"/>
              <a:t>　　品名　　：メタノール</a:t>
            </a:r>
            <a:endParaRPr kumimoji="1" lang="en-US" altLang="ja-JP"/>
          </a:p>
          <a:p>
            <a:pPr>
              <a:spcAft>
                <a:spcPts val="600"/>
              </a:spcAft>
            </a:pPr>
            <a:r>
              <a:rPr kumimoji="1" lang="ja-JP" altLang="en-US"/>
              <a:t>　　国連分類：</a:t>
            </a:r>
            <a:r>
              <a:rPr kumimoji="1" lang="en-US" altLang="ja-JP"/>
              <a:t>3 (6.1)</a:t>
            </a:r>
          </a:p>
          <a:p>
            <a:pPr>
              <a:spcAft>
                <a:spcPts val="600"/>
              </a:spcAft>
            </a:pPr>
            <a:r>
              <a:rPr kumimoji="1" lang="ja-JP" altLang="en-US"/>
              <a:t>　　容器等級：</a:t>
            </a:r>
            <a:r>
              <a:rPr kumimoji="1" lang="en-US" altLang="ja-JP"/>
              <a:t>Ⅱ</a:t>
            </a:r>
          </a:p>
          <a:p>
            <a:pPr>
              <a:spcAft>
                <a:spcPts val="600"/>
              </a:spcAft>
            </a:pPr>
            <a:endParaRPr kumimoji="1" lang="en-US" altLang="ja-JP"/>
          </a:p>
          <a:p>
            <a:pPr>
              <a:spcAft>
                <a:spcPts val="600"/>
              </a:spcAft>
            </a:pPr>
            <a:r>
              <a:rPr kumimoji="1" lang="ja-JP" altLang="en-US"/>
              <a:t>　　</a:t>
            </a:r>
            <a:r>
              <a:rPr kumimoji="1" lang="ja-JP" altLang="en-US" sz="1400" i="1"/>
              <a:t>・・・以下省略</a:t>
            </a:r>
            <a:endParaRPr kumimoji="1" lang="en-US" altLang="ja-JP" sz="1400" i="1"/>
          </a:p>
        </p:txBody>
      </p:sp>
      <p:sp>
        <p:nvSpPr>
          <p:cNvPr id="11" name="テキスト ボックス 10">
            <a:extLst>
              <a:ext uri="{FF2B5EF4-FFF2-40B4-BE49-F238E27FC236}">
                <a16:creationId xmlns:a16="http://schemas.microsoft.com/office/drawing/2014/main" id="{D42E3939-26BA-4CE8-9F4A-CA6FFBAAEB99}"/>
              </a:ext>
            </a:extLst>
          </p:cNvPr>
          <p:cNvSpPr txBox="1"/>
          <p:nvPr/>
        </p:nvSpPr>
        <p:spPr>
          <a:xfrm>
            <a:off x="1433053" y="3072486"/>
            <a:ext cx="3547532" cy="369332"/>
          </a:xfrm>
          <a:prstGeom prst="rect">
            <a:avLst/>
          </a:prstGeom>
          <a:noFill/>
        </p:spPr>
        <p:txBody>
          <a:bodyPr wrap="square" rtlCol="0">
            <a:spAutoFit/>
          </a:bodyPr>
          <a:lstStyle/>
          <a:p>
            <a:r>
              <a:rPr kumimoji="1" lang="en-US" altLang="ja-JP" b="1" i="1"/>
              <a:t>SDS</a:t>
            </a:r>
            <a:r>
              <a:rPr kumimoji="1" lang="ja-JP" altLang="en-US" b="1" i="1"/>
              <a:t> 第</a:t>
            </a:r>
            <a:r>
              <a:rPr kumimoji="1" lang="en-US" altLang="ja-JP" b="1" i="1"/>
              <a:t>14</a:t>
            </a:r>
            <a:r>
              <a:rPr kumimoji="1" lang="ja-JP" altLang="en-US" b="1" i="1"/>
              <a:t>項の書き方の一例</a:t>
            </a:r>
          </a:p>
        </p:txBody>
      </p:sp>
      <p:sp>
        <p:nvSpPr>
          <p:cNvPr id="3" name="正方形/長方形 2">
            <a:extLst>
              <a:ext uri="{FF2B5EF4-FFF2-40B4-BE49-F238E27FC236}">
                <a16:creationId xmlns:a16="http://schemas.microsoft.com/office/drawing/2014/main" id="{E2666BCA-85AF-4B87-950A-5FAE1750CCB1}"/>
              </a:ext>
            </a:extLst>
          </p:cNvPr>
          <p:cNvSpPr/>
          <p:nvPr/>
        </p:nvSpPr>
        <p:spPr>
          <a:xfrm>
            <a:off x="570271" y="1215585"/>
            <a:ext cx="4179529" cy="859112"/>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F89F0DCE-C432-42F0-88BF-0B7E730EA077}"/>
              </a:ext>
            </a:extLst>
          </p:cNvPr>
          <p:cNvSpPr txBox="1"/>
          <p:nvPr/>
        </p:nvSpPr>
        <p:spPr>
          <a:xfrm>
            <a:off x="1483854" y="2122682"/>
            <a:ext cx="3547532" cy="307777"/>
          </a:xfrm>
          <a:prstGeom prst="rect">
            <a:avLst/>
          </a:prstGeom>
          <a:noFill/>
        </p:spPr>
        <p:txBody>
          <a:bodyPr wrap="square" rtlCol="0">
            <a:spAutoFit/>
          </a:bodyPr>
          <a:lstStyle/>
          <a:p>
            <a:r>
              <a:rPr kumimoji="1" lang="ja-JP" altLang="en-US" sz="1400">
                <a:solidFill>
                  <a:srgbClr val="FF0000"/>
                </a:solidFill>
              </a:rPr>
              <a:t>この情報を</a:t>
            </a:r>
            <a:r>
              <a:rPr kumimoji="1" lang="en-US" altLang="ja-JP" sz="1400">
                <a:solidFill>
                  <a:srgbClr val="FF0000"/>
                </a:solidFill>
              </a:rPr>
              <a:t>SDS 14</a:t>
            </a:r>
            <a:r>
              <a:rPr kumimoji="1" lang="ja-JP" altLang="en-US" sz="1400">
                <a:solidFill>
                  <a:srgbClr val="FF0000"/>
                </a:solidFill>
              </a:rPr>
              <a:t>項で伝達する</a:t>
            </a:r>
          </a:p>
        </p:txBody>
      </p:sp>
    </p:spTree>
    <p:extLst>
      <p:ext uri="{BB962C8B-B14F-4D97-AF65-F5344CB8AC3E}">
        <p14:creationId xmlns:p14="http://schemas.microsoft.com/office/powerpoint/2010/main" val="831417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08B24C1-E5BD-4F03-ABD6-0CC87741C650}"/>
              </a:ext>
            </a:extLst>
          </p:cNvPr>
          <p:cNvSpPr>
            <a:spLocks noGrp="1"/>
          </p:cNvSpPr>
          <p:nvPr>
            <p:ph idx="1"/>
          </p:nvPr>
        </p:nvSpPr>
        <p:spPr>
          <a:xfrm>
            <a:off x="628650" y="414867"/>
            <a:ext cx="7886700" cy="5762096"/>
          </a:xfrm>
        </p:spPr>
        <p:txBody>
          <a:bodyPr/>
          <a:lstStyle/>
          <a:p>
            <a:pPr marL="0" indent="0">
              <a:buNone/>
            </a:pPr>
            <a:endParaRPr kumimoji="1" lang="en-US" altLang="ja-JP"/>
          </a:p>
          <a:p>
            <a:pPr marL="0" indent="0">
              <a:buNone/>
            </a:pPr>
            <a:endParaRPr lang="en-US" altLang="ja-JP"/>
          </a:p>
          <a:p>
            <a:pPr marL="0" indent="0">
              <a:buNone/>
            </a:pPr>
            <a:endParaRPr kumimoji="1" lang="en-US" altLang="ja-JP"/>
          </a:p>
          <a:p>
            <a:pPr marL="0" indent="0">
              <a:buNone/>
            </a:pPr>
            <a:endParaRPr lang="en-US" altLang="ja-JP"/>
          </a:p>
          <a:p>
            <a:pPr marL="0" indent="0" algn="ctr">
              <a:buNone/>
            </a:pPr>
            <a:r>
              <a:rPr lang="ja-JP" altLang="en-US" sz="4400"/>
              <a:t>危険性の優先順位</a:t>
            </a:r>
            <a:endParaRPr lang="en-US" altLang="ja-JP" sz="4400"/>
          </a:p>
          <a:p>
            <a:pPr marL="0" indent="0" algn="ctr">
              <a:buNone/>
            </a:pPr>
            <a:r>
              <a:rPr lang="ja-JP" altLang="en-US" i="1"/>
              <a:t>（改訂</a:t>
            </a:r>
            <a:r>
              <a:rPr lang="en-US" altLang="ja-JP" i="1"/>
              <a:t>21</a:t>
            </a:r>
            <a:r>
              <a:rPr lang="ja-JP" altLang="en-US" i="1"/>
              <a:t>版）</a:t>
            </a:r>
            <a:endParaRPr lang="en-US" altLang="ja-JP" i="1"/>
          </a:p>
          <a:p>
            <a:pPr marL="0" indent="0" algn="ctr">
              <a:buNone/>
            </a:pPr>
            <a:endParaRPr kumimoji="1" lang="en-US" altLang="ja-JP" i="1"/>
          </a:p>
          <a:p>
            <a:pPr marL="0" indent="0" algn="ctr">
              <a:buNone/>
            </a:pPr>
            <a:r>
              <a:rPr kumimoji="1" lang="ja-JP" altLang="en-US" i="1"/>
              <a:t>～　</a:t>
            </a:r>
            <a:r>
              <a:rPr kumimoji="1" lang="en-US" altLang="ja-JP" i="1">
                <a:solidFill>
                  <a:srgbClr val="9933FF"/>
                </a:solidFill>
              </a:rPr>
              <a:t>GHS</a:t>
            </a:r>
            <a:r>
              <a:rPr kumimoji="1" lang="ja-JP" altLang="en-US" i="1">
                <a:solidFill>
                  <a:srgbClr val="9933FF"/>
                </a:solidFill>
              </a:rPr>
              <a:t>分類への応用　</a:t>
            </a:r>
            <a:r>
              <a:rPr kumimoji="1" lang="ja-JP" altLang="en-US" i="1"/>
              <a:t>～</a:t>
            </a:r>
            <a:endParaRPr kumimoji="1" lang="en-US" altLang="ja-JP" i="1"/>
          </a:p>
        </p:txBody>
      </p:sp>
    </p:spTree>
    <p:extLst>
      <p:ext uri="{BB962C8B-B14F-4D97-AF65-F5344CB8AC3E}">
        <p14:creationId xmlns:p14="http://schemas.microsoft.com/office/powerpoint/2010/main" val="3545509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08B24C1-E5BD-4F03-ABD6-0CC87741C650}"/>
              </a:ext>
            </a:extLst>
          </p:cNvPr>
          <p:cNvSpPr>
            <a:spLocks noGrp="1"/>
          </p:cNvSpPr>
          <p:nvPr>
            <p:ph idx="1"/>
          </p:nvPr>
        </p:nvSpPr>
        <p:spPr>
          <a:xfrm>
            <a:off x="628650" y="414867"/>
            <a:ext cx="7886700" cy="5762096"/>
          </a:xfrm>
        </p:spPr>
        <p:txBody>
          <a:bodyPr/>
          <a:lstStyle/>
          <a:p>
            <a:pPr marL="0" indent="0">
              <a:buNone/>
            </a:pPr>
            <a:endParaRPr kumimoji="1" lang="en-US" altLang="ja-JP"/>
          </a:p>
          <a:p>
            <a:pPr marL="0" indent="0">
              <a:buNone/>
            </a:pPr>
            <a:endParaRPr lang="en-US" altLang="ja-JP"/>
          </a:p>
          <a:p>
            <a:pPr marL="0" indent="0">
              <a:buNone/>
            </a:pPr>
            <a:endParaRPr kumimoji="1" lang="en-US" altLang="ja-JP"/>
          </a:p>
          <a:p>
            <a:pPr marL="0" indent="0">
              <a:buNone/>
            </a:pPr>
            <a:endParaRPr lang="en-US" altLang="ja-JP"/>
          </a:p>
        </p:txBody>
      </p:sp>
      <p:pic>
        <p:nvPicPr>
          <p:cNvPr id="4" name="図 3">
            <a:extLst>
              <a:ext uri="{FF2B5EF4-FFF2-40B4-BE49-F238E27FC236}">
                <a16:creationId xmlns:a16="http://schemas.microsoft.com/office/drawing/2014/main" id="{09A34663-04DC-4C67-8C63-F9F5115698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891" y="1102701"/>
            <a:ext cx="6824617" cy="5074262"/>
          </a:xfrm>
          <a:prstGeom prst="rect">
            <a:avLst/>
          </a:prstGeom>
          <a:ln>
            <a:solidFill>
              <a:schemeClr val="tx1"/>
            </a:solidFill>
          </a:ln>
        </p:spPr>
      </p:pic>
      <p:sp>
        <p:nvSpPr>
          <p:cNvPr id="5" name="テキスト ボックス 4">
            <a:extLst>
              <a:ext uri="{FF2B5EF4-FFF2-40B4-BE49-F238E27FC236}">
                <a16:creationId xmlns:a16="http://schemas.microsoft.com/office/drawing/2014/main" id="{46B024AF-94AF-4953-909B-F37893295E61}"/>
              </a:ext>
            </a:extLst>
          </p:cNvPr>
          <p:cNvSpPr txBox="1"/>
          <p:nvPr/>
        </p:nvSpPr>
        <p:spPr>
          <a:xfrm>
            <a:off x="832891" y="604281"/>
            <a:ext cx="2816242" cy="369332"/>
          </a:xfrm>
          <a:prstGeom prst="rect">
            <a:avLst/>
          </a:prstGeom>
          <a:noFill/>
        </p:spPr>
        <p:txBody>
          <a:bodyPr wrap="square" rtlCol="0">
            <a:spAutoFit/>
          </a:bodyPr>
          <a:lstStyle/>
          <a:p>
            <a:r>
              <a:rPr kumimoji="1" lang="ja-JP" altLang="en-US" b="1"/>
              <a:t>危険性の優先順位（１）</a:t>
            </a:r>
          </a:p>
        </p:txBody>
      </p:sp>
      <p:sp>
        <p:nvSpPr>
          <p:cNvPr id="7" name="テキスト ボックス 6">
            <a:extLst>
              <a:ext uri="{FF2B5EF4-FFF2-40B4-BE49-F238E27FC236}">
                <a16:creationId xmlns:a16="http://schemas.microsoft.com/office/drawing/2014/main" id="{3AFD1D53-3C87-4D69-9CC6-46269345F6D5}"/>
              </a:ext>
            </a:extLst>
          </p:cNvPr>
          <p:cNvSpPr txBox="1"/>
          <p:nvPr/>
        </p:nvSpPr>
        <p:spPr>
          <a:xfrm>
            <a:off x="3853373" y="604281"/>
            <a:ext cx="3013093" cy="369332"/>
          </a:xfrm>
          <a:prstGeom prst="rect">
            <a:avLst/>
          </a:prstGeom>
          <a:noFill/>
        </p:spPr>
        <p:txBody>
          <a:bodyPr wrap="square" rtlCol="0">
            <a:spAutoFit/>
          </a:bodyPr>
          <a:lstStyle/>
          <a:p>
            <a:r>
              <a:rPr kumimoji="1" lang="ja-JP" altLang="en-US" b="1"/>
              <a:t>モデル規則 第</a:t>
            </a:r>
            <a:r>
              <a:rPr kumimoji="1" lang="en-US" altLang="ja-JP" b="1"/>
              <a:t>21</a:t>
            </a:r>
            <a:r>
              <a:rPr kumimoji="1" lang="ja-JP" altLang="en-US" b="1"/>
              <a:t>版 </a:t>
            </a:r>
            <a:r>
              <a:rPr kumimoji="1" lang="en-US" altLang="ja-JP" b="1"/>
              <a:t>p55</a:t>
            </a:r>
          </a:p>
        </p:txBody>
      </p:sp>
    </p:spTree>
    <p:extLst>
      <p:ext uri="{BB962C8B-B14F-4D97-AF65-F5344CB8AC3E}">
        <p14:creationId xmlns:p14="http://schemas.microsoft.com/office/powerpoint/2010/main" val="1524097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08B24C1-E5BD-4F03-ABD6-0CC87741C650}"/>
              </a:ext>
            </a:extLst>
          </p:cNvPr>
          <p:cNvSpPr>
            <a:spLocks noGrp="1"/>
          </p:cNvSpPr>
          <p:nvPr>
            <p:ph idx="1"/>
          </p:nvPr>
        </p:nvSpPr>
        <p:spPr>
          <a:xfrm>
            <a:off x="628650" y="414867"/>
            <a:ext cx="7886700" cy="5762096"/>
          </a:xfrm>
        </p:spPr>
        <p:txBody>
          <a:bodyPr/>
          <a:lstStyle/>
          <a:p>
            <a:pPr marL="0" indent="0">
              <a:buNone/>
            </a:pPr>
            <a:endParaRPr kumimoji="1" lang="en-US" altLang="ja-JP"/>
          </a:p>
          <a:p>
            <a:pPr marL="0" indent="0">
              <a:buNone/>
            </a:pPr>
            <a:endParaRPr lang="en-US" altLang="ja-JP"/>
          </a:p>
          <a:p>
            <a:pPr marL="0" indent="0">
              <a:buNone/>
            </a:pPr>
            <a:endParaRPr kumimoji="1" lang="en-US" altLang="ja-JP"/>
          </a:p>
          <a:p>
            <a:pPr marL="0" indent="0">
              <a:buNone/>
            </a:pPr>
            <a:endParaRPr lang="en-US" altLang="ja-JP"/>
          </a:p>
          <a:p>
            <a:pPr marL="0" indent="0" algn="ctr">
              <a:buNone/>
            </a:pPr>
            <a:r>
              <a:rPr kumimoji="1" lang="ja-JP" altLang="en-US" sz="4400"/>
              <a:t>危険物リスト</a:t>
            </a:r>
            <a:endParaRPr kumimoji="1" lang="en-US" altLang="ja-JP" sz="4400"/>
          </a:p>
          <a:p>
            <a:pPr marL="0" indent="0" algn="ctr">
              <a:buNone/>
            </a:pPr>
            <a:r>
              <a:rPr lang="ja-JP" altLang="en-US" i="1"/>
              <a:t>（改訂</a:t>
            </a:r>
            <a:r>
              <a:rPr lang="en-US" altLang="ja-JP" i="1"/>
              <a:t>21</a:t>
            </a:r>
            <a:r>
              <a:rPr lang="ja-JP" altLang="en-US" i="1"/>
              <a:t>版）</a:t>
            </a:r>
            <a:endParaRPr kumimoji="1" lang="en-US" altLang="ja-JP" i="1"/>
          </a:p>
        </p:txBody>
      </p:sp>
    </p:spTree>
    <p:extLst>
      <p:ext uri="{BB962C8B-B14F-4D97-AF65-F5344CB8AC3E}">
        <p14:creationId xmlns:p14="http://schemas.microsoft.com/office/powerpoint/2010/main" val="531027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08B24C1-E5BD-4F03-ABD6-0CC87741C650}"/>
              </a:ext>
            </a:extLst>
          </p:cNvPr>
          <p:cNvSpPr>
            <a:spLocks noGrp="1"/>
          </p:cNvSpPr>
          <p:nvPr>
            <p:ph idx="1"/>
          </p:nvPr>
        </p:nvSpPr>
        <p:spPr>
          <a:xfrm>
            <a:off x="628650" y="414867"/>
            <a:ext cx="7886700" cy="5762096"/>
          </a:xfrm>
        </p:spPr>
        <p:txBody>
          <a:bodyPr/>
          <a:lstStyle/>
          <a:p>
            <a:pPr marL="0" indent="0">
              <a:buNone/>
            </a:pPr>
            <a:endParaRPr kumimoji="1" lang="en-US" altLang="ja-JP"/>
          </a:p>
          <a:p>
            <a:pPr marL="0" indent="0">
              <a:buNone/>
            </a:pPr>
            <a:endParaRPr lang="en-US" altLang="ja-JP"/>
          </a:p>
          <a:p>
            <a:pPr marL="0" indent="0">
              <a:buNone/>
            </a:pPr>
            <a:endParaRPr kumimoji="1" lang="en-US" altLang="ja-JP"/>
          </a:p>
          <a:p>
            <a:pPr marL="0" indent="0">
              <a:buNone/>
            </a:pPr>
            <a:endParaRPr lang="en-US" altLang="ja-JP"/>
          </a:p>
        </p:txBody>
      </p:sp>
      <p:pic>
        <p:nvPicPr>
          <p:cNvPr id="4" name="図 3">
            <a:extLst>
              <a:ext uri="{FF2B5EF4-FFF2-40B4-BE49-F238E27FC236}">
                <a16:creationId xmlns:a16="http://schemas.microsoft.com/office/drawing/2014/main" id="{09A34663-04DC-4C67-8C63-F9F5115698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891" y="1102701"/>
            <a:ext cx="6824617" cy="5074262"/>
          </a:xfrm>
          <a:prstGeom prst="rect">
            <a:avLst/>
          </a:prstGeom>
          <a:ln>
            <a:solidFill>
              <a:schemeClr val="tx1"/>
            </a:solidFill>
          </a:ln>
        </p:spPr>
      </p:pic>
      <p:sp>
        <p:nvSpPr>
          <p:cNvPr id="5" name="テキスト ボックス 4">
            <a:extLst>
              <a:ext uri="{FF2B5EF4-FFF2-40B4-BE49-F238E27FC236}">
                <a16:creationId xmlns:a16="http://schemas.microsoft.com/office/drawing/2014/main" id="{46B024AF-94AF-4953-909B-F37893295E61}"/>
              </a:ext>
            </a:extLst>
          </p:cNvPr>
          <p:cNvSpPr txBox="1"/>
          <p:nvPr/>
        </p:nvSpPr>
        <p:spPr>
          <a:xfrm>
            <a:off x="832891" y="604281"/>
            <a:ext cx="2816242" cy="369332"/>
          </a:xfrm>
          <a:prstGeom prst="rect">
            <a:avLst/>
          </a:prstGeom>
          <a:noFill/>
        </p:spPr>
        <p:txBody>
          <a:bodyPr wrap="square" rtlCol="0">
            <a:spAutoFit/>
          </a:bodyPr>
          <a:lstStyle/>
          <a:p>
            <a:r>
              <a:rPr kumimoji="1" lang="ja-JP" altLang="en-US" b="1"/>
              <a:t>危険性の優先順位（１）</a:t>
            </a:r>
          </a:p>
        </p:txBody>
      </p:sp>
      <p:sp>
        <p:nvSpPr>
          <p:cNvPr id="2" name="テキスト ボックス 1">
            <a:extLst>
              <a:ext uri="{FF2B5EF4-FFF2-40B4-BE49-F238E27FC236}">
                <a16:creationId xmlns:a16="http://schemas.microsoft.com/office/drawing/2014/main" id="{82A2FE1D-3711-4827-A2B6-9244F1BE6639}"/>
              </a:ext>
            </a:extLst>
          </p:cNvPr>
          <p:cNvSpPr txBox="1"/>
          <p:nvPr/>
        </p:nvSpPr>
        <p:spPr>
          <a:xfrm>
            <a:off x="5459924" y="1102701"/>
            <a:ext cx="3259667" cy="5109091"/>
          </a:xfrm>
          <a:prstGeom prst="rect">
            <a:avLst/>
          </a:prstGeom>
          <a:solidFill>
            <a:srgbClr val="FFFFCC"/>
          </a:solidFill>
          <a:ln>
            <a:solidFill>
              <a:schemeClr val="tx1"/>
            </a:solidFill>
          </a:ln>
        </p:spPr>
        <p:txBody>
          <a:bodyPr wrap="square" rtlCol="0">
            <a:spAutoFit/>
          </a:bodyPr>
          <a:lstStyle/>
          <a:p>
            <a:r>
              <a:rPr kumimoji="1" lang="en-US" altLang="ja-JP" b="1">
                <a:solidFill>
                  <a:srgbClr val="9933FF"/>
                </a:solidFill>
                <a:latin typeface="+mn-ea"/>
              </a:rPr>
              <a:t>GHS</a:t>
            </a:r>
            <a:r>
              <a:rPr kumimoji="1" lang="ja-JP" altLang="en-US" b="1">
                <a:solidFill>
                  <a:srgbClr val="9933FF"/>
                </a:solidFill>
                <a:latin typeface="+mn-ea"/>
              </a:rPr>
              <a:t>分類への応用</a:t>
            </a:r>
            <a:endParaRPr kumimoji="1" lang="en-US" altLang="ja-JP" b="1">
              <a:solidFill>
                <a:srgbClr val="9933FF"/>
              </a:solidFill>
              <a:latin typeface="+mn-ea"/>
            </a:endParaRPr>
          </a:p>
          <a:p>
            <a:endParaRPr kumimoji="1" lang="en-US" altLang="ja-JP" b="1">
              <a:latin typeface="+mn-ea"/>
            </a:endParaRPr>
          </a:p>
          <a:p>
            <a:r>
              <a:rPr kumimoji="1" lang="ja-JP" altLang="en-US" b="1">
                <a:latin typeface="+mn-ea"/>
              </a:rPr>
              <a:t>硝酸バリウム</a:t>
            </a:r>
            <a:endParaRPr kumimoji="1" lang="en-US" altLang="ja-JP" b="1">
              <a:latin typeface="+mn-ea"/>
            </a:endParaRPr>
          </a:p>
          <a:p>
            <a:r>
              <a:rPr kumimoji="1" lang="ja-JP" altLang="en-US" sz="1800"/>
              <a:t>　国連番号</a:t>
            </a:r>
            <a:r>
              <a:rPr kumimoji="1" lang="en-US" altLang="ja-JP" sz="1800"/>
              <a:t>1446 </a:t>
            </a:r>
          </a:p>
          <a:p>
            <a:r>
              <a:rPr kumimoji="1" lang="ja-JP" altLang="en-US" sz="1800"/>
              <a:t>　</a:t>
            </a:r>
            <a:r>
              <a:rPr kumimoji="1" lang="ja-JP" altLang="en-US" sz="1800">
                <a:solidFill>
                  <a:srgbClr val="FF0000"/>
                </a:solidFill>
              </a:rPr>
              <a:t>区分</a:t>
            </a:r>
            <a:r>
              <a:rPr kumimoji="1" lang="en-US" altLang="ja-JP" sz="1800">
                <a:solidFill>
                  <a:srgbClr val="FF0000"/>
                </a:solidFill>
              </a:rPr>
              <a:t>5.1 </a:t>
            </a:r>
          </a:p>
          <a:p>
            <a:r>
              <a:rPr kumimoji="1" lang="ja-JP" altLang="en-US"/>
              <a:t>　</a:t>
            </a:r>
            <a:r>
              <a:rPr kumimoji="1" lang="ja-JP" altLang="en-US" sz="1800"/>
              <a:t>容器等級</a:t>
            </a:r>
            <a:r>
              <a:rPr kumimoji="1" lang="en-US" altLang="ja-JP" sz="1800"/>
              <a:t>Ⅱ</a:t>
            </a:r>
          </a:p>
          <a:p>
            <a:r>
              <a:rPr kumimoji="1" lang="ja-JP" altLang="en-US"/>
              <a:t>　　　</a:t>
            </a:r>
            <a:endParaRPr kumimoji="1" lang="en-US" altLang="ja-JP"/>
          </a:p>
          <a:p>
            <a:pPr>
              <a:spcAft>
                <a:spcPts val="1200"/>
              </a:spcAft>
            </a:pPr>
            <a:r>
              <a:rPr kumimoji="1" lang="ja-JP" altLang="en-US" sz="1800"/>
              <a:t>・硝酸塩は火薬類に該当することもあるが、</a:t>
            </a:r>
            <a:r>
              <a:rPr kumimoji="1" lang="ja-JP" altLang="en-US"/>
              <a:t>クラス</a:t>
            </a:r>
            <a:r>
              <a:rPr kumimoji="1" lang="en-US" altLang="ja-JP"/>
              <a:t>1</a:t>
            </a:r>
            <a:r>
              <a:rPr kumimoji="1" lang="ja-JP" altLang="en-US"/>
              <a:t>ではないので、</a:t>
            </a:r>
            <a:r>
              <a:rPr kumimoji="1" lang="en-US" altLang="ja-JP"/>
              <a:t>GHS</a:t>
            </a:r>
            <a:r>
              <a:rPr kumimoji="1" lang="ja-JP" altLang="en-US"/>
              <a:t>における</a:t>
            </a:r>
            <a:r>
              <a:rPr kumimoji="1" lang="ja-JP" altLang="en-US">
                <a:solidFill>
                  <a:srgbClr val="9933FF"/>
                </a:solidFill>
              </a:rPr>
              <a:t>爆発物に該当しない。</a:t>
            </a:r>
            <a:endParaRPr kumimoji="1" lang="en-US" altLang="ja-JP">
              <a:solidFill>
                <a:srgbClr val="9933FF"/>
              </a:solidFill>
            </a:endParaRPr>
          </a:p>
          <a:p>
            <a:pPr>
              <a:spcAft>
                <a:spcPts val="1200"/>
              </a:spcAft>
            </a:pPr>
            <a:r>
              <a:rPr kumimoji="1" lang="ja-JP" altLang="en-US"/>
              <a:t>・区分</a:t>
            </a:r>
            <a:r>
              <a:rPr kumimoji="1" lang="en-US" altLang="ja-JP"/>
              <a:t>4.1</a:t>
            </a:r>
            <a:r>
              <a:rPr kumimoji="1" lang="ja-JP" altLang="en-US"/>
              <a:t>ではないので、</a:t>
            </a:r>
            <a:r>
              <a:rPr kumimoji="1" lang="en-US" altLang="ja-JP"/>
              <a:t>GHS</a:t>
            </a:r>
            <a:r>
              <a:rPr kumimoji="1" lang="ja-JP" altLang="en-US"/>
              <a:t>における</a:t>
            </a:r>
            <a:r>
              <a:rPr kumimoji="1" lang="ja-JP" altLang="en-US">
                <a:solidFill>
                  <a:srgbClr val="9933FF"/>
                </a:solidFill>
              </a:rPr>
              <a:t>自己反応性物質に該当しない。</a:t>
            </a:r>
            <a:endParaRPr kumimoji="1" lang="en-US" altLang="ja-JP">
              <a:solidFill>
                <a:srgbClr val="9933FF"/>
              </a:solidFill>
            </a:endParaRPr>
          </a:p>
          <a:p>
            <a:r>
              <a:rPr kumimoji="1" lang="ja-JP" altLang="en-US"/>
              <a:t>・区分</a:t>
            </a:r>
            <a:r>
              <a:rPr kumimoji="1" lang="en-US" altLang="ja-JP"/>
              <a:t>4.2</a:t>
            </a:r>
            <a:r>
              <a:rPr kumimoji="1" lang="ja-JP" altLang="en-US"/>
              <a:t>ではないので、</a:t>
            </a:r>
            <a:r>
              <a:rPr kumimoji="1" lang="en-US" altLang="ja-JP"/>
              <a:t>GHS</a:t>
            </a:r>
            <a:r>
              <a:rPr kumimoji="1" lang="ja-JP" altLang="en-US"/>
              <a:t>における</a:t>
            </a:r>
            <a:r>
              <a:rPr kumimoji="1" lang="ja-JP" altLang="en-US">
                <a:solidFill>
                  <a:srgbClr val="9933FF"/>
                </a:solidFill>
              </a:rPr>
              <a:t>自然発火性固体に該当しない。</a:t>
            </a:r>
            <a:endParaRPr kumimoji="1" lang="en-US" altLang="ja-JP">
              <a:solidFill>
                <a:srgbClr val="9933FF"/>
              </a:solidFill>
            </a:endParaRPr>
          </a:p>
        </p:txBody>
      </p:sp>
      <p:sp>
        <p:nvSpPr>
          <p:cNvPr id="7" name="矢印: 下 6">
            <a:extLst>
              <a:ext uri="{FF2B5EF4-FFF2-40B4-BE49-F238E27FC236}">
                <a16:creationId xmlns:a16="http://schemas.microsoft.com/office/drawing/2014/main" id="{CB578C20-5A63-439E-AE3D-B186BAF6F429}"/>
              </a:ext>
            </a:extLst>
          </p:cNvPr>
          <p:cNvSpPr/>
          <p:nvPr/>
        </p:nvSpPr>
        <p:spPr>
          <a:xfrm>
            <a:off x="6502400" y="2872157"/>
            <a:ext cx="406400" cy="2116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FAEA8F26-B500-4270-B66D-60E2CBD088FB}"/>
              </a:ext>
            </a:extLst>
          </p:cNvPr>
          <p:cNvSpPr txBox="1"/>
          <p:nvPr/>
        </p:nvSpPr>
        <p:spPr>
          <a:xfrm>
            <a:off x="3853374" y="604281"/>
            <a:ext cx="2816242" cy="369332"/>
          </a:xfrm>
          <a:prstGeom prst="rect">
            <a:avLst/>
          </a:prstGeom>
          <a:noFill/>
        </p:spPr>
        <p:txBody>
          <a:bodyPr wrap="square" rtlCol="0">
            <a:spAutoFit/>
          </a:bodyPr>
          <a:lstStyle/>
          <a:p>
            <a:r>
              <a:rPr kumimoji="1" lang="ja-JP" altLang="en-US" b="1"/>
              <a:t>モデル規則 第</a:t>
            </a:r>
            <a:r>
              <a:rPr kumimoji="1" lang="en-US" altLang="ja-JP" b="1"/>
              <a:t>21</a:t>
            </a:r>
            <a:r>
              <a:rPr kumimoji="1" lang="ja-JP" altLang="en-US" b="1"/>
              <a:t>版 </a:t>
            </a:r>
            <a:r>
              <a:rPr kumimoji="1" lang="en-US" altLang="ja-JP" b="1"/>
              <a:t>p55</a:t>
            </a:r>
          </a:p>
        </p:txBody>
      </p:sp>
      <p:sp>
        <p:nvSpPr>
          <p:cNvPr id="9" name="テキスト ボックス 8">
            <a:extLst>
              <a:ext uri="{FF2B5EF4-FFF2-40B4-BE49-F238E27FC236}">
                <a16:creationId xmlns:a16="http://schemas.microsoft.com/office/drawing/2014/main" id="{6B01BA31-31E3-417C-B696-7F0EF388D4EA}"/>
              </a:ext>
            </a:extLst>
          </p:cNvPr>
          <p:cNvSpPr txBox="1"/>
          <p:nvPr/>
        </p:nvSpPr>
        <p:spPr>
          <a:xfrm>
            <a:off x="1098550" y="6253719"/>
            <a:ext cx="7416800" cy="369332"/>
          </a:xfrm>
          <a:prstGeom prst="rect">
            <a:avLst/>
          </a:prstGeom>
          <a:noFill/>
        </p:spPr>
        <p:txBody>
          <a:bodyPr wrap="square" rtlCol="0">
            <a:spAutoFit/>
          </a:bodyPr>
          <a:lstStyle/>
          <a:p>
            <a:r>
              <a:rPr kumimoji="1" lang="ja-JP" altLang="en-US" b="1" i="1">
                <a:solidFill>
                  <a:srgbClr val="FF0000"/>
                </a:solidFill>
              </a:rPr>
              <a:t>優先順位の高いクラスや区分ではない＝それらの危険性をもたない</a:t>
            </a:r>
          </a:p>
        </p:txBody>
      </p:sp>
    </p:spTree>
    <p:extLst>
      <p:ext uri="{BB962C8B-B14F-4D97-AF65-F5344CB8AC3E}">
        <p14:creationId xmlns:p14="http://schemas.microsoft.com/office/powerpoint/2010/main" val="4031256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6DAFF8C6-73F9-46A5-96FA-554F92BDDF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9901"/>
            <a:ext cx="9144000" cy="5638198"/>
          </a:xfrm>
          <a:prstGeom prst="rect">
            <a:avLst/>
          </a:prstGeom>
          <a:ln>
            <a:solidFill>
              <a:schemeClr val="tx1"/>
            </a:solidFill>
          </a:ln>
        </p:spPr>
      </p:pic>
      <p:sp>
        <p:nvSpPr>
          <p:cNvPr id="5" name="テキスト ボックス 4">
            <a:extLst>
              <a:ext uri="{FF2B5EF4-FFF2-40B4-BE49-F238E27FC236}">
                <a16:creationId xmlns:a16="http://schemas.microsoft.com/office/drawing/2014/main" id="{933D8A71-18D9-409B-AAF6-8A2D940522CD}"/>
              </a:ext>
            </a:extLst>
          </p:cNvPr>
          <p:cNvSpPr txBox="1"/>
          <p:nvPr/>
        </p:nvSpPr>
        <p:spPr>
          <a:xfrm>
            <a:off x="76200" y="159985"/>
            <a:ext cx="3183467" cy="369332"/>
          </a:xfrm>
          <a:prstGeom prst="rect">
            <a:avLst/>
          </a:prstGeom>
          <a:noFill/>
        </p:spPr>
        <p:txBody>
          <a:bodyPr wrap="square" rtlCol="0">
            <a:spAutoFit/>
          </a:bodyPr>
          <a:lstStyle/>
          <a:p>
            <a:r>
              <a:rPr kumimoji="1" lang="ja-JP" altLang="en-US" b="1"/>
              <a:t>危険性の優先順位（２）</a:t>
            </a:r>
          </a:p>
        </p:txBody>
      </p:sp>
      <p:sp>
        <p:nvSpPr>
          <p:cNvPr id="6" name="テキスト ボックス 5">
            <a:extLst>
              <a:ext uri="{FF2B5EF4-FFF2-40B4-BE49-F238E27FC236}">
                <a16:creationId xmlns:a16="http://schemas.microsoft.com/office/drawing/2014/main" id="{FDC309E4-F5E9-4DC6-AC7D-2F15283D3325}"/>
              </a:ext>
            </a:extLst>
          </p:cNvPr>
          <p:cNvSpPr txBox="1"/>
          <p:nvPr/>
        </p:nvSpPr>
        <p:spPr>
          <a:xfrm>
            <a:off x="2971800" y="159985"/>
            <a:ext cx="2912535" cy="369332"/>
          </a:xfrm>
          <a:prstGeom prst="rect">
            <a:avLst/>
          </a:prstGeom>
          <a:noFill/>
        </p:spPr>
        <p:txBody>
          <a:bodyPr wrap="square" rtlCol="0">
            <a:spAutoFit/>
          </a:bodyPr>
          <a:lstStyle/>
          <a:p>
            <a:r>
              <a:rPr kumimoji="1" lang="ja-JP" altLang="en-US" b="1"/>
              <a:t>モデル規則 第</a:t>
            </a:r>
            <a:r>
              <a:rPr kumimoji="1" lang="en-US" altLang="ja-JP" b="1"/>
              <a:t>21</a:t>
            </a:r>
            <a:r>
              <a:rPr kumimoji="1" lang="ja-JP" altLang="en-US" b="1"/>
              <a:t>版 </a:t>
            </a:r>
            <a:r>
              <a:rPr kumimoji="1" lang="en-US" altLang="ja-JP" b="1"/>
              <a:t>p56</a:t>
            </a:r>
          </a:p>
        </p:txBody>
      </p:sp>
      <p:sp>
        <p:nvSpPr>
          <p:cNvPr id="8" name="テキスト ボックス 7">
            <a:extLst>
              <a:ext uri="{FF2B5EF4-FFF2-40B4-BE49-F238E27FC236}">
                <a16:creationId xmlns:a16="http://schemas.microsoft.com/office/drawing/2014/main" id="{16BB89EE-3B93-4DDC-AEA3-D22144EB030C}"/>
              </a:ext>
            </a:extLst>
          </p:cNvPr>
          <p:cNvSpPr txBox="1"/>
          <p:nvPr/>
        </p:nvSpPr>
        <p:spPr>
          <a:xfrm>
            <a:off x="5461000" y="86681"/>
            <a:ext cx="3683000" cy="523220"/>
          </a:xfrm>
          <a:prstGeom prst="rect">
            <a:avLst/>
          </a:prstGeom>
          <a:noFill/>
        </p:spPr>
        <p:txBody>
          <a:bodyPr wrap="square" rtlCol="0">
            <a:spAutoFit/>
          </a:bodyPr>
          <a:lstStyle/>
          <a:p>
            <a:r>
              <a:rPr kumimoji="1" lang="ja-JP" altLang="en-US" sz="1400">
                <a:solidFill>
                  <a:srgbClr val="FF0000"/>
                </a:solidFill>
              </a:rPr>
              <a:t>＊</a:t>
            </a:r>
            <a:r>
              <a:rPr kumimoji="1" lang="en-US" altLang="ja-JP" sz="1400">
                <a:solidFill>
                  <a:srgbClr val="FF0000"/>
                </a:solidFill>
              </a:rPr>
              <a:t>2</a:t>
            </a:r>
            <a:r>
              <a:rPr kumimoji="1" lang="ja-JP" altLang="en-US" sz="1400">
                <a:solidFill>
                  <a:srgbClr val="FF0000"/>
                </a:solidFill>
              </a:rPr>
              <a:t>つの危険性を同時にもつ場合の考え方。</a:t>
            </a:r>
            <a:endParaRPr kumimoji="1" lang="en-US" altLang="ja-JP" sz="1400">
              <a:solidFill>
                <a:srgbClr val="FF0000"/>
              </a:solidFill>
            </a:endParaRPr>
          </a:p>
          <a:p>
            <a:r>
              <a:rPr kumimoji="1" lang="ja-JP" altLang="en-US" sz="1400">
                <a:solidFill>
                  <a:srgbClr val="FF0000"/>
                </a:solidFill>
              </a:rPr>
              <a:t>　どちらを主危険性にするか決まっている</a:t>
            </a:r>
            <a:endParaRPr kumimoji="1" lang="en-US" altLang="ja-JP" sz="1400">
              <a:solidFill>
                <a:srgbClr val="FF0000"/>
              </a:solidFill>
            </a:endParaRPr>
          </a:p>
        </p:txBody>
      </p:sp>
    </p:spTree>
    <p:extLst>
      <p:ext uri="{BB962C8B-B14F-4D97-AF65-F5344CB8AC3E}">
        <p14:creationId xmlns:p14="http://schemas.microsoft.com/office/powerpoint/2010/main" val="195346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6DAFF8C6-73F9-46A5-96FA-554F92BDDF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9901"/>
            <a:ext cx="9144000" cy="5638198"/>
          </a:xfrm>
          <a:prstGeom prst="rect">
            <a:avLst/>
          </a:prstGeom>
          <a:ln>
            <a:solidFill>
              <a:schemeClr val="tx1"/>
            </a:solidFill>
          </a:ln>
        </p:spPr>
      </p:pic>
      <p:sp>
        <p:nvSpPr>
          <p:cNvPr id="5" name="テキスト ボックス 4">
            <a:extLst>
              <a:ext uri="{FF2B5EF4-FFF2-40B4-BE49-F238E27FC236}">
                <a16:creationId xmlns:a16="http://schemas.microsoft.com/office/drawing/2014/main" id="{933D8A71-18D9-409B-AAF6-8A2D940522CD}"/>
              </a:ext>
            </a:extLst>
          </p:cNvPr>
          <p:cNvSpPr txBox="1"/>
          <p:nvPr/>
        </p:nvSpPr>
        <p:spPr>
          <a:xfrm>
            <a:off x="76200" y="159985"/>
            <a:ext cx="3183467" cy="369332"/>
          </a:xfrm>
          <a:prstGeom prst="rect">
            <a:avLst/>
          </a:prstGeom>
          <a:noFill/>
        </p:spPr>
        <p:txBody>
          <a:bodyPr wrap="square" rtlCol="0">
            <a:spAutoFit/>
          </a:bodyPr>
          <a:lstStyle/>
          <a:p>
            <a:r>
              <a:rPr kumimoji="1" lang="ja-JP" altLang="en-US" b="1"/>
              <a:t>危険性の優先順位（２）</a:t>
            </a:r>
          </a:p>
        </p:txBody>
      </p:sp>
      <p:sp>
        <p:nvSpPr>
          <p:cNvPr id="6" name="テキスト ボックス 5">
            <a:extLst>
              <a:ext uri="{FF2B5EF4-FFF2-40B4-BE49-F238E27FC236}">
                <a16:creationId xmlns:a16="http://schemas.microsoft.com/office/drawing/2014/main" id="{1E228C9E-EFAB-425B-AC2F-AA05B13CE62E}"/>
              </a:ext>
            </a:extLst>
          </p:cNvPr>
          <p:cNvSpPr txBox="1"/>
          <p:nvPr/>
        </p:nvSpPr>
        <p:spPr>
          <a:xfrm>
            <a:off x="419100" y="698728"/>
            <a:ext cx="5401734" cy="2031325"/>
          </a:xfrm>
          <a:prstGeom prst="rect">
            <a:avLst/>
          </a:prstGeom>
          <a:solidFill>
            <a:srgbClr val="FFFFCC"/>
          </a:solidFill>
          <a:ln>
            <a:solidFill>
              <a:srgbClr val="0070C0"/>
            </a:solidFill>
          </a:ln>
        </p:spPr>
        <p:txBody>
          <a:bodyPr wrap="square" rtlCol="0">
            <a:spAutoFit/>
          </a:bodyPr>
          <a:lstStyle/>
          <a:p>
            <a:r>
              <a:rPr kumimoji="1" lang="en-US" altLang="ja-JP" b="1">
                <a:solidFill>
                  <a:srgbClr val="9933FF"/>
                </a:solidFill>
                <a:latin typeface="+mn-ea"/>
              </a:rPr>
              <a:t>GHS</a:t>
            </a:r>
            <a:r>
              <a:rPr kumimoji="1" lang="ja-JP" altLang="en-US" b="1">
                <a:solidFill>
                  <a:srgbClr val="9933FF"/>
                </a:solidFill>
                <a:latin typeface="+mn-ea"/>
              </a:rPr>
              <a:t>分類への応用</a:t>
            </a:r>
            <a:endParaRPr kumimoji="1" lang="en-US" altLang="ja-JP" b="1">
              <a:solidFill>
                <a:srgbClr val="9933FF"/>
              </a:solidFill>
              <a:latin typeface="+mn-ea"/>
            </a:endParaRPr>
          </a:p>
          <a:p>
            <a:endParaRPr kumimoji="1" lang="en-US" altLang="ja-JP" b="1">
              <a:latin typeface="+mn-ea"/>
            </a:endParaRPr>
          </a:p>
          <a:p>
            <a:r>
              <a:rPr kumimoji="1" lang="ja-JP" altLang="en-US" b="1"/>
              <a:t>下記の条件で輸送されてきた液体</a:t>
            </a:r>
            <a:r>
              <a:rPr kumimoji="1" lang="ja-JP" altLang="en-US" sz="1800" b="1"/>
              <a:t>製品</a:t>
            </a:r>
            <a:r>
              <a:rPr kumimoji="1" lang="en-US" altLang="ja-JP" sz="1800" b="1"/>
              <a:t>A</a:t>
            </a:r>
          </a:p>
          <a:p>
            <a:r>
              <a:rPr kumimoji="1" lang="ja-JP" altLang="en-US" sz="1800"/>
              <a:t>　国連番号</a:t>
            </a:r>
            <a:r>
              <a:rPr kumimoji="1" lang="en-US" altLang="ja-JP"/>
              <a:t>3094</a:t>
            </a:r>
            <a:r>
              <a:rPr kumimoji="1" lang="en-US" altLang="ja-JP" sz="1800"/>
              <a:t> </a:t>
            </a:r>
            <a:endParaRPr kumimoji="1" lang="en-US" altLang="ja-JP"/>
          </a:p>
          <a:p>
            <a:r>
              <a:rPr kumimoji="1" lang="ja-JP" altLang="en-US" sz="1800"/>
              <a:t>　品名（その他の腐食性液体、水反応性のもの）</a:t>
            </a:r>
            <a:endParaRPr kumimoji="1" lang="en-US" altLang="ja-JP" sz="1800"/>
          </a:p>
          <a:p>
            <a:r>
              <a:rPr kumimoji="1" lang="ja-JP" altLang="en-US" sz="1800"/>
              <a:t>　</a:t>
            </a:r>
            <a:r>
              <a:rPr kumimoji="1" lang="ja-JP" altLang="en-US" sz="1800" b="1">
                <a:solidFill>
                  <a:srgbClr val="0070C0"/>
                </a:solidFill>
              </a:rPr>
              <a:t>クラス</a:t>
            </a:r>
            <a:r>
              <a:rPr kumimoji="1" lang="en-US" altLang="ja-JP" sz="1800" b="1">
                <a:solidFill>
                  <a:srgbClr val="0070C0"/>
                </a:solidFill>
              </a:rPr>
              <a:t>8</a:t>
            </a:r>
            <a:r>
              <a:rPr kumimoji="1" lang="ja-JP" altLang="en-US" sz="1800"/>
              <a:t>（副次危険性</a:t>
            </a:r>
            <a:r>
              <a:rPr kumimoji="1" lang="en-US" altLang="ja-JP"/>
              <a:t> </a:t>
            </a:r>
            <a:r>
              <a:rPr kumimoji="1" lang="ja-JP" altLang="en-US" b="1">
                <a:solidFill>
                  <a:srgbClr val="00B050"/>
                </a:solidFill>
              </a:rPr>
              <a:t>区分</a:t>
            </a:r>
            <a:r>
              <a:rPr kumimoji="1" lang="en-US" altLang="ja-JP" b="1">
                <a:solidFill>
                  <a:srgbClr val="00B050"/>
                </a:solidFill>
              </a:rPr>
              <a:t>4.3</a:t>
            </a:r>
            <a:r>
              <a:rPr kumimoji="1" lang="ja-JP" altLang="en-US"/>
              <a:t>）</a:t>
            </a:r>
            <a:endParaRPr kumimoji="1" lang="en-US" altLang="ja-JP" sz="1800"/>
          </a:p>
          <a:p>
            <a:r>
              <a:rPr kumimoji="1" lang="ja-JP" altLang="en-US"/>
              <a:t>　</a:t>
            </a:r>
            <a:r>
              <a:rPr kumimoji="1" lang="ja-JP" altLang="en-US" sz="1800"/>
              <a:t>容器等級</a:t>
            </a:r>
            <a:r>
              <a:rPr kumimoji="1" lang="en-US" altLang="ja-JP" sz="1800">
                <a:solidFill>
                  <a:srgbClr val="0070C0"/>
                </a:solidFill>
              </a:rPr>
              <a:t>Ⅱ</a:t>
            </a:r>
            <a:r>
              <a:rPr kumimoji="1" lang="ja-JP" altLang="en-US" sz="1800">
                <a:solidFill>
                  <a:srgbClr val="0070C0"/>
                </a:solidFill>
              </a:rPr>
              <a:t>　　　</a:t>
            </a:r>
            <a:r>
              <a:rPr kumimoji="1" lang="ja-JP" altLang="en-US" sz="1200" b="1" i="1"/>
              <a:t>＊副次危険の容器等級不明なので判定したい</a:t>
            </a:r>
            <a:endParaRPr kumimoji="1" lang="en-US" altLang="ja-JP" sz="1200" b="1" i="1"/>
          </a:p>
        </p:txBody>
      </p:sp>
      <p:sp>
        <p:nvSpPr>
          <p:cNvPr id="2" name="四角形: 角を丸くする 1">
            <a:extLst>
              <a:ext uri="{FF2B5EF4-FFF2-40B4-BE49-F238E27FC236}">
                <a16:creationId xmlns:a16="http://schemas.microsoft.com/office/drawing/2014/main" id="{46AFB507-595D-4567-8A3B-C6F2523198F0}"/>
              </a:ext>
            </a:extLst>
          </p:cNvPr>
          <p:cNvSpPr/>
          <p:nvPr/>
        </p:nvSpPr>
        <p:spPr>
          <a:xfrm>
            <a:off x="7069667" y="1083733"/>
            <a:ext cx="372533" cy="4148667"/>
          </a:xfrm>
          <a:prstGeom prst="roundRect">
            <a:avLst/>
          </a:prstGeom>
          <a:noFill/>
          <a:ln w="317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C5BD598B-7761-489B-B7A3-19CBBE7B2B31}"/>
              </a:ext>
            </a:extLst>
          </p:cNvPr>
          <p:cNvSpPr/>
          <p:nvPr/>
        </p:nvSpPr>
        <p:spPr>
          <a:xfrm>
            <a:off x="76200" y="2887134"/>
            <a:ext cx="7450667" cy="601134"/>
          </a:xfrm>
          <a:prstGeom prst="round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3192C49-B632-451F-B7D8-FEC2AD242C85}"/>
              </a:ext>
            </a:extLst>
          </p:cNvPr>
          <p:cNvSpPr txBox="1"/>
          <p:nvPr/>
        </p:nvSpPr>
        <p:spPr>
          <a:xfrm>
            <a:off x="1195916" y="3657679"/>
            <a:ext cx="3376084" cy="1754326"/>
          </a:xfrm>
          <a:prstGeom prst="rect">
            <a:avLst/>
          </a:prstGeom>
          <a:solidFill>
            <a:srgbClr val="FFFFCC"/>
          </a:solidFill>
          <a:ln>
            <a:solidFill>
              <a:srgbClr val="0070C0"/>
            </a:solidFill>
          </a:ln>
        </p:spPr>
        <p:txBody>
          <a:bodyPr wrap="square" rtlCol="0">
            <a:spAutoFit/>
          </a:bodyPr>
          <a:lstStyle/>
          <a:p>
            <a:r>
              <a:rPr kumimoji="1" lang="ja-JP" altLang="en-US" b="1"/>
              <a:t>①</a:t>
            </a:r>
            <a:endParaRPr kumimoji="1" lang="en-US" altLang="ja-JP" b="1"/>
          </a:p>
          <a:p>
            <a:r>
              <a:rPr kumimoji="1" lang="ja-JP" altLang="en-US" b="1">
                <a:solidFill>
                  <a:srgbClr val="0070C0"/>
                </a:solidFill>
              </a:rPr>
              <a:t>クラス</a:t>
            </a:r>
            <a:r>
              <a:rPr kumimoji="1" lang="en-US" altLang="ja-JP" b="1">
                <a:solidFill>
                  <a:srgbClr val="0070C0"/>
                </a:solidFill>
              </a:rPr>
              <a:t>8 </a:t>
            </a:r>
            <a:r>
              <a:rPr kumimoji="1" lang="ja-JP" altLang="en-US" b="1">
                <a:solidFill>
                  <a:srgbClr val="0070C0"/>
                </a:solidFill>
              </a:rPr>
              <a:t>、容器等級</a:t>
            </a:r>
            <a:r>
              <a:rPr kumimoji="1" lang="en-US" altLang="ja-JP" b="1">
                <a:solidFill>
                  <a:srgbClr val="0070C0"/>
                </a:solidFill>
              </a:rPr>
              <a:t>Ⅱ</a:t>
            </a:r>
            <a:r>
              <a:rPr kumimoji="1" lang="ja-JP" altLang="en-US" b="1">
                <a:solidFill>
                  <a:srgbClr val="0070C0"/>
                </a:solidFill>
              </a:rPr>
              <a:t>、液体</a:t>
            </a:r>
            <a:endParaRPr kumimoji="1" lang="en-US" altLang="ja-JP" b="1">
              <a:solidFill>
                <a:srgbClr val="0070C0"/>
              </a:solidFill>
            </a:endParaRPr>
          </a:p>
          <a:p>
            <a:r>
              <a:rPr kumimoji="1" lang="ja-JP" altLang="en-US"/>
              <a:t>　　　　と</a:t>
            </a:r>
            <a:endParaRPr kumimoji="1" lang="en-US" altLang="ja-JP"/>
          </a:p>
          <a:p>
            <a:r>
              <a:rPr kumimoji="1" lang="ja-JP" altLang="en-US" b="1">
                <a:solidFill>
                  <a:srgbClr val="00B050"/>
                </a:solidFill>
              </a:rPr>
              <a:t>区分</a:t>
            </a:r>
            <a:r>
              <a:rPr kumimoji="1" lang="en-US" altLang="ja-JP" b="1">
                <a:solidFill>
                  <a:srgbClr val="00B050"/>
                </a:solidFill>
              </a:rPr>
              <a:t>4.3</a:t>
            </a:r>
            <a:r>
              <a:rPr kumimoji="1" lang="ja-JP" altLang="en-US" b="1">
                <a:solidFill>
                  <a:srgbClr val="00B050"/>
                </a:solidFill>
              </a:rPr>
              <a:t>、容器等級</a:t>
            </a:r>
            <a:r>
              <a:rPr kumimoji="1" lang="en-US" altLang="ja-JP" b="1">
                <a:solidFill>
                  <a:srgbClr val="00B050"/>
                </a:solidFill>
              </a:rPr>
              <a:t>Ⅰ</a:t>
            </a:r>
            <a:r>
              <a:rPr kumimoji="1" lang="ja-JP" altLang="en-US" b="1">
                <a:solidFill>
                  <a:srgbClr val="00B050"/>
                </a:solidFill>
              </a:rPr>
              <a:t>～</a:t>
            </a:r>
            <a:r>
              <a:rPr kumimoji="1" lang="en-US" altLang="ja-JP" b="1">
                <a:solidFill>
                  <a:srgbClr val="00B050"/>
                </a:solidFill>
              </a:rPr>
              <a:t>Ⅲ</a:t>
            </a:r>
          </a:p>
          <a:p>
            <a:endParaRPr kumimoji="1" lang="en-US" altLang="ja-JP"/>
          </a:p>
          <a:p>
            <a:r>
              <a:rPr kumimoji="1" lang="ja-JP" altLang="en-US"/>
              <a:t>が交差する部分を見る。</a:t>
            </a:r>
            <a:endParaRPr kumimoji="1" lang="en-US" altLang="ja-JP"/>
          </a:p>
        </p:txBody>
      </p:sp>
      <p:sp>
        <p:nvSpPr>
          <p:cNvPr id="13" name="楕円 12">
            <a:extLst>
              <a:ext uri="{FF2B5EF4-FFF2-40B4-BE49-F238E27FC236}">
                <a16:creationId xmlns:a16="http://schemas.microsoft.com/office/drawing/2014/main" id="{396BE913-C22C-4460-BAB4-98BF6F9F291C}"/>
              </a:ext>
            </a:extLst>
          </p:cNvPr>
          <p:cNvSpPr/>
          <p:nvPr/>
        </p:nvSpPr>
        <p:spPr>
          <a:xfrm>
            <a:off x="7069667" y="2881514"/>
            <a:ext cx="372533" cy="564249"/>
          </a:xfrm>
          <a:prstGeom prst="ellipse">
            <a:avLst/>
          </a:prstGeom>
          <a:solidFill>
            <a:srgbClr val="FF66CC">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1C6B4306-DBBD-461C-9575-7FED86F13ED1}"/>
              </a:ext>
            </a:extLst>
          </p:cNvPr>
          <p:cNvSpPr txBox="1"/>
          <p:nvPr/>
        </p:nvSpPr>
        <p:spPr>
          <a:xfrm>
            <a:off x="2971800" y="159985"/>
            <a:ext cx="3014133" cy="369332"/>
          </a:xfrm>
          <a:prstGeom prst="rect">
            <a:avLst/>
          </a:prstGeom>
          <a:noFill/>
        </p:spPr>
        <p:txBody>
          <a:bodyPr wrap="square" rtlCol="0">
            <a:spAutoFit/>
          </a:bodyPr>
          <a:lstStyle/>
          <a:p>
            <a:r>
              <a:rPr kumimoji="1" lang="ja-JP" altLang="en-US" b="1"/>
              <a:t>モデル規則 第</a:t>
            </a:r>
            <a:r>
              <a:rPr kumimoji="1" lang="en-US" altLang="ja-JP" b="1"/>
              <a:t>21</a:t>
            </a:r>
            <a:r>
              <a:rPr kumimoji="1" lang="ja-JP" altLang="en-US" b="1"/>
              <a:t>版 </a:t>
            </a:r>
            <a:r>
              <a:rPr kumimoji="1" lang="en-US" altLang="ja-JP" b="1"/>
              <a:t>p56</a:t>
            </a:r>
          </a:p>
        </p:txBody>
      </p:sp>
    </p:spTree>
    <p:extLst>
      <p:ext uri="{BB962C8B-B14F-4D97-AF65-F5344CB8AC3E}">
        <p14:creationId xmlns:p14="http://schemas.microsoft.com/office/powerpoint/2010/main" val="1938499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6DAFF8C6-73F9-46A5-96FA-554F92BDDF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9901"/>
            <a:ext cx="9144000" cy="5638198"/>
          </a:xfrm>
          <a:prstGeom prst="rect">
            <a:avLst/>
          </a:prstGeom>
          <a:ln>
            <a:solidFill>
              <a:schemeClr val="tx1"/>
            </a:solidFill>
          </a:ln>
        </p:spPr>
      </p:pic>
      <p:sp>
        <p:nvSpPr>
          <p:cNvPr id="5" name="テキスト ボックス 4">
            <a:extLst>
              <a:ext uri="{FF2B5EF4-FFF2-40B4-BE49-F238E27FC236}">
                <a16:creationId xmlns:a16="http://schemas.microsoft.com/office/drawing/2014/main" id="{933D8A71-18D9-409B-AAF6-8A2D940522CD}"/>
              </a:ext>
            </a:extLst>
          </p:cNvPr>
          <p:cNvSpPr txBox="1"/>
          <p:nvPr/>
        </p:nvSpPr>
        <p:spPr>
          <a:xfrm>
            <a:off x="76200" y="159985"/>
            <a:ext cx="3183467" cy="369332"/>
          </a:xfrm>
          <a:prstGeom prst="rect">
            <a:avLst/>
          </a:prstGeom>
          <a:noFill/>
        </p:spPr>
        <p:txBody>
          <a:bodyPr wrap="square" rtlCol="0">
            <a:spAutoFit/>
          </a:bodyPr>
          <a:lstStyle/>
          <a:p>
            <a:r>
              <a:rPr kumimoji="1" lang="ja-JP" altLang="en-US" b="1"/>
              <a:t>危険性の優先順位（２）</a:t>
            </a:r>
          </a:p>
        </p:txBody>
      </p:sp>
      <p:sp>
        <p:nvSpPr>
          <p:cNvPr id="6" name="テキスト ボックス 5">
            <a:extLst>
              <a:ext uri="{FF2B5EF4-FFF2-40B4-BE49-F238E27FC236}">
                <a16:creationId xmlns:a16="http://schemas.microsoft.com/office/drawing/2014/main" id="{1E228C9E-EFAB-425B-AC2F-AA05B13CE62E}"/>
              </a:ext>
            </a:extLst>
          </p:cNvPr>
          <p:cNvSpPr txBox="1"/>
          <p:nvPr/>
        </p:nvSpPr>
        <p:spPr>
          <a:xfrm>
            <a:off x="419100" y="698728"/>
            <a:ext cx="5401734" cy="2031325"/>
          </a:xfrm>
          <a:prstGeom prst="rect">
            <a:avLst/>
          </a:prstGeom>
          <a:solidFill>
            <a:srgbClr val="FFFFCC"/>
          </a:solidFill>
          <a:ln>
            <a:solidFill>
              <a:srgbClr val="0070C0"/>
            </a:solidFill>
          </a:ln>
        </p:spPr>
        <p:txBody>
          <a:bodyPr wrap="square" rtlCol="0">
            <a:spAutoFit/>
          </a:bodyPr>
          <a:lstStyle/>
          <a:p>
            <a:r>
              <a:rPr kumimoji="1" lang="en-US" altLang="ja-JP" b="1">
                <a:solidFill>
                  <a:srgbClr val="9933FF"/>
                </a:solidFill>
                <a:latin typeface="+mn-ea"/>
              </a:rPr>
              <a:t>GHS</a:t>
            </a:r>
            <a:r>
              <a:rPr kumimoji="1" lang="ja-JP" altLang="en-US" b="1">
                <a:solidFill>
                  <a:srgbClr val="9933FF"/>
                </a:solidFill>
                <a:latin typeface="+mn-ea"/>
              </a:rPr>
              <a:t>分類への応用</a:t>
            </a:r>
            <a:endParaRPr kumimoji="1" lang="en-US" altLang="ja-JP" b="1">
              <a:solidFill>
                <a:srgbClr val="9933FF"/>
              </a:solidFill>
              <a:latin typeface="+mn-ea"/>
            </a:endParaRPr>
          </a:p>
          <a:p>
            <a:endParaRPr kumimoji="1" lang="en-US" altLang="ja-JP" b="1">
              <a:latin typeface="+mn-ea"/>
            </a:endParaRPr>
          </a:p>
          <a:p>
            <a:r>
              <a:rPr kumimoji="1" lang="ja-JP" altLang="en-US" b="1"/>
              <a:t>下記の条件で輸送されてきた液体</a:t>
            </a:r>
            <a:r>
              <a:rPr kumimoji="1" lang="ja-JP" altLang="en-US" sz="1800" b="1"/>
              <a:t>製品</a:t>
            </a:r>
            <a:r>
              <a:rPr kumimoji="1" lang="en-US" altLang="ja-JP" sz="1800" b="1"/>
              <a:t>A</a:t>
            </a:r>
          </a:p>
          <a:p>
            <a:r>
              <a:rPr kumimoji="1" lang="ja-JP" altLang="en-US" sz="1800"/>
              <a:t>　国連番号</a:t>
            </a:r>
            <a:r>
              <a:rPr kumimoji="1" lang="en-US" altLang="ja-JP"/>
              <a:t>3094</a:t>
            </a:r>
            <a:r>
              <a:rPr kumimoji="1" lang="en-US" altLang="ja-JP" sz="1800"/>
              <a:t> </a:t>
            </a:r>
            <a:endParaRPr kumimoji="1" lang="en-US" altLang="ja-JP"/>
          </a:p>
          <a:p>
            <a:r>
              <a:rPr kumimoji="1" lang="ja-JP" altLang="en-US" sz="1800"/>
              <a:t>　品名（その他の腐食性液体、水反応性のもの）</a:t>
            </a:r>
            <a:endParaRPr kumimoji="1" lang="en-US" altLang="ja-JP" sz="1800"/>
          </a:p>
          <a:p>
            <a:r>
              <a:rPr kumimoji="1" lang="ja-JP" altLang="en-US" sz="1800"/>
              <a:t>　</a:t>
            </a:r>
            <a:r>
              <a:rPr kumimoji="1" lang="ja-JP" altLang="en-US" sz="1800" b="1">
                <a:solidFill>
                  <a:srgbClr val="0070C0"/>
                </a:solidFill>
              </a:rPr>
              <a:t>クラス</a:t>
            </a:r>
            <a:r>
              <a:rPr kumimoji="1" lang="en-US" altLang="ja-JP" sz="1800" b="1">
                <a:solidFill>
                  <a:srgbClr val="0070C0"/>
                </a:solidFill>
              </a:rPr>
              <a:t>8</a:t>
            </a:r>
            <a:r>
              <a:rPr kumimoji="1" lang="ja-JP" altLang="en-US" sz="1800"/>
              <a:t>（副次危険性</a:t>
            </a:r>
            <a:r>
              <a:rPr kumimoji="1" lang="en-US" altLang="ja-JP"/>
              <a:t> </a:t>
            </a:r>
            <a:r>
              <a:rPr kumimoji="1" lang="ja-JP" altLang="en-US" b="1">
                <a:solidFill>
                  <a:srgbClr val="00B050"/>
                </a:solidFill>
              </a:rPr>
              <a:t>区分</a:t>
            </a:r>
            <a:r>
              <a:rPr kumimoji="1" lang="en-US" altLang="ja-JP" b="1">
                <a:solidFill>
                  <a:srgbClr val="00B050"/>
                </a:solidFill>
              </a:rPr>
              <a:t>4.3</a:t>
            </a:r>
            <a:r>
              <a:rPr kumimoji="1" lang="ja-JP" altLang="en-US"/>
              <a:t>）</a:t>
            </a:r>
            <a:endParaRPr kumimoji="1" lang="en-US" altLang="ja-JP" sz="1800"/>
          </a:p>
          <a:p>
            <a:r>
              <a:rPr kumimoji="1" lang="ja-JP" altLang="en-US"/>
              <a:t>　</a:t>
            </a:r>
            <a:r>
              <a:rPr kumimoji="1" lang="ja-JP" altLang="en-US" sz="1800"/>
              <a:t>容器等級</a:t>
            </a:r>
            <a:r>
              <a:rPr kumimoji="1" lang="en-US" altLang="ja-JP" sz="1800">
                <a:solidFill>
                  <a:srgbClr val="0070C0"/>
                </a:solidFill>
              </a:rPr>
              <a:t>Ⅱ</a:t>
            </a:r>
            <a:r>
              <a:rPr kumimoji="1" lang="ja-JP" altLang="en-US" sz="1800">
                <a:solidFill>
                  <a:srgbClr val="0070C0"/>
                </a:solidFill>
              </a:rPr>
              <a:t>　　　</a:t>
            </a:r>
            <a:r>
              <a:rPr kumimoji="1" lang="ja-JP" altLang="en-US" sz="1200" b="1" i="1"/>
              <a:t>＊副次危険の容器等級不明なので判定したい</a:t>
            </a:r>
            <a:endParaRPr kumimoji="1" lang="en-US" altLang="ja-JP" sz="1200" b="1">
              <a:solidFill>
                <a:srgbClr val="0070C0"/>
              </a:solidFill>
            </a:endParaRPr>
          </a:p>
        </p:txBody>
      </p:sp>
      <p:sp>
        <p:nvSpPr>
          <p:cNvPr id="2" name="四角形: 角を丸くする 1">
            <a:extLst>
              <a:ext uri="{FF2B5EF4-FFF2-40B4-BE49-F238E27FC236}">
                <a16:creationId xmlns:a16="http://schemas.microsoft.com/office/drawing/2014/main" id="{46AFB507-595D-4567-8A3B-C6F2523198F0}"/>
              </a:ext>
            </a:extLst>
          </p:cNvPr>
          <p:cNvSpPr/>
          <p:nvPr/>
        </p:nvSpPr>
        <p:spPr>
          <a:xfrm>
            <a:off x="7069667" y="1083733"/>
            <a:ext cx="372533" cy="4148667"/>
          </a:xfrm>
          <a:prstGeom prst="roundRect">
            <a:avLst/>
          </a:prstGeom>
          <a:noFill/>
          <a:ln w="317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C5BD598B-7761-489B-B7A3-19CBBE7B2B31}"/>
              </a:ext>
            </a:extLst>
          </p:cNvPr>
          <p:cNvSpPr/>
          <p:nvPr/>
        </p:nvSpPr>
        <p:spPr>
          <a:xfrm>
            <a:off x="76200" y="2887134"/>
            <a:ext cx="7450667" cy="601134"/>
          </a:xfrm>
          <a:prstGeom prst="round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3192C49-B632-451F-B7D8-FEC2AD242C85}"/>
              </a:ext>
            </a:extLst>
          </p:cNvPr>
          <p:cNvSpPr txBox="1"/>
          <p:nvPr/>
        </p:nvSpPr>
        <p:spPr>
          <a:xfrm>
            <a:off x="1195916" y="3657679"/>
            <a:ext cx="3376084" cy="1754326"/>
          </a:xfrm>
          <a:prstGeom prst="rect">
            <a:avLst/>
          </a:prstGeom>
          <a:solidFill>
            <a:srgbClr val="FFFFCC"/>
          </a:solidFill>
          <a:ln>
            <a:solidFill>
              <a:srgbClr val="0070C0"/>
            </a:solidFill>
          </a:ln>
        </p:spPr>
        <p:txBody>
          <a:bodyPr wrap="square" rtlCol="0">
            <a:spAutoFit/>
          </a:bodyPr>
          <a:lstStyle/>
          <a:p>
            <a:r>
              <a:rPr kumimoji="1" lang="ja-JP" altLang="en-US" b="1"/>
              <a:t>①</a:t>
            </a:r>
            <a:endParaRPr kumimoji="1" lang="en-US" altLang="ja-JP" b="1"/>
          </a:p>
          <a:p>
            <a:r>
              <a:rPr kumimoji="1" lang="ja-JP" altLang="en-US" b="1">
                <a:solidFill>
                  <a:srgbClr val="0070C0"/>
                </a:solidFill>
              </a:rPr>
              <a:t>クラス</a:t>
            </a:r>
            <a:r>
              <a:rPr kumimoji="1" lang="en-US" altLang="ja-JP" b="1">
                <a:solidFill>
                  <a:srgbClr val="0070C0"/>
                </a:solidFill>
              </a:rPr>
              <a:t>8 </a:t>
            </a:r>
            <a:r>
              <a:rPr kumimoji="1" lang="ja-JP" altLang="en-US" b="1">
                <a:solidFill>
                  <a:srgbClr val="0070C0"/>
                </a:solidFill>
              </a:rPr>
              <a:t>、容器等級</a:t>
            </a:r>
            <a:r>
              <a:rPr kumimoji="1" lang="en-US" altLang="ja-JP" b="1">
                <a:solidFill>
                  <a:srgbClr val="0070C0"/>
                </a:solidFill>
              </a:rPr>
              <a:t>Ⅱ</a:t>
            </a:r>
            <a:r>
              <a:rPr kumimoji="1" lang="ja-JP" altLang="en-US" b="1">
                <a:solidFill>
                  <a:srgbClr val="0070C0"/>
                </a:solidFill>
              </a:rPr>
              <a:t>、液体</a:t>
            </a:r>
            <a:endParaRPr kumimoji="1" lang="en-US" altLang="ja-JP" b="1">
              <a:solidFill>
                <a:srgbClr val="0070C0"/>
              </a:solidFill>
            </a:endParaRPr>
          </a:p>
          <a:p>
            <a:r>
              <a:rPr kumimoji="1" lang="ja-JP" altLang="en-US"/>
              <a:t>　　　　と</a:t>
            </a:r>
            <a:endParaRPr kumimoji="1" lang="en-US" altLang="ja-JP"/>
          </a:p>
          <a:p>
            <a:r>
              <a:rPr kumimoji="1" lang="ja-JP" altLang="en-US" b="1">
                <a:solidFill>
                  <a:srgbClr val="00B050"/>
                </a:solidFill>
              </a:rPr>
              <a:t>区分</a:t>
            </a:r>
            <a:r>
              <a:rPr kumimoji="1" lang="en-US" altLang="ja-JP" b="1">
                <a:solidFill>
                  <a:srgbClr val="00B050"/>
                </a:solidFill>
              </a:rPr>
              <a:t>4.3</a:t>
            </a:r>
            <a:r>
              <a:rPr kumimoji="1" lang="ja-JP" altLang="en-US" b="1">
                <a:solidFill>
                  <a:srgbClr val="00B050"/>
                </a:solidFill>
              </a:rPr>
              <a:t>、容器等級</a:t>
            </a:r>
            <a:r>
              <a:rPr kumimoji="1" lang="en-US" altLang="ja-JP" b="1">
                <a:solidFill>
                  <a:srgbClr val="00B050"/>
                </a:solidFill>
              </a:rPr>
              <a:t>Ⅰ</a:t>
            </a:r>
            <a:r>
              <a:rPr kumimoji="1" lang="ja-JP" altLang="en-US" b="1">
                <a:solidFill>
                  <a:srgbClr val="00B050"/>
                </a:solidFill>
              </a:rPr>
              <a:t>～</a:t>
            </a:r>
            <a:r>
              <a:rPr kumimoji="1" lang="en-US" altLang="ja-JP" b="1">
                <a:solidFill>
                  <a:srgbClr val="00B050"/>
                </a:solidFill>
              </a:rPr>
              <a:t>Ⅲ</a:t>
            </a:r>
          </a:p>
          <a:p>
            <a:endParaRPr kumimoji="1" lang="en-US" altLang="ja-JP"/>
          </a:p>
          <a:p>
            <a:r>
              <a:rPr kumimoji="1" lang="ja-JP" altLang="en-US"/>
              <a:t>が交差する部分を見る。</a:t>
            </a:r>
            <a:endParaRPr kumimoji="1" lang="en-US" altLang="ja-JP"/>
          </a:p>
        </p:txBody>
      </p:sp>
      <p:sp>
        <p:nvSpPr>
          <p:cNvPr id="10" name="テキスト ボックス 9">
            <a:extLst>
              <a:ext uri="{FF2B5EF4-FFF2-40B4-BE49-F238E27FC236}">
                <a16:creationId xmlns:a16="http://schemas.microsoft.com/office/drawing/2014/main" id="{078ACA38-7FF9-4185-AD1B-71EB63F7A0BB}"/>
              </a:ext>
            </a:extLst>
          </p:cNvPr>
          <p:cNvSpPr txBox="1"/>
          <p:nvPr/>
        </p:nvSpPr>
        <p:spPr>
          <a:xfrm>
            <a:off x="4966758" y="3657679"/>
            <a:ext cx="3559174" cy="2123658"/>
          </a:xfrm>
          <a:prstGeom prst="rect">
            <a:avLst/>
          </a:prstGeom>
          <a:solidFill>
            <a:srgbClr val="FFFFCC"/>
          </a:solidFill>
          <a:ln>
            <a:solidFill>
              <a:srgbClr val="0070C0"/>
            </a:solidFill>
          </a:ln>
        </p:spPr>
        <p:txBody>
          <a:bodyPr wrap="square" rtlCol="0">
            <a:spAutoFit/>
          </a:bodyPr>
          <a:lstStyle/>
          <a:p>
            <a:r>
              <a:rPr kumimoji="1" lang="ja-JP" altLang="en-US" b="1"/>
              <a:t>②</a:t>
            </a:r>
            <a:endParaRPr kumimoji="1" lang="en-US" altLang="ja-JP" b="1"/>
          </a:p>
          <a:p>
            <a:r>
              <a:rPr kumimoji="1" lang="ja-JP" altLang="en-US"/>
              <a:t>主危険性がクラス</a:t>
            </a:r>
            <a:r>
              <a:rPr kumimoji="1" lang="en-US" altLang="ja-JP"/>
              <a:t>8</a:t>
            </a:r>
            <a:r>
              <a:rPr kumimoji="1" lang="ja-JP" altLang="en-US"/>
              <a:t>になるのは、</a:t>
            </a:r>
            <a:endParaRPr kumimoji="1" lang="en-US" altLang="ja-JP"/>
          </a:p>
          <a:p>
            <a:r>
              <a:rPr kumimoji="1" lang="ja-JP" altLang="en-US" b="1"/>
              <a:t>区分</a:t>
            </a:r>
            <a:r>
              <a:rPr kumimoji="1" lang="en-US" altLang="ja-JP" b="1"/>
              <a:t>4.3</a:t>
            </a:r>
            <a:r>
              <a:rPr kumimoji="1" lang="ja-JP" altLang="en-US" b="1"/>
              <a:t> 容器等級</a:t>
            </a:r>
            <a:r>
              <a:rPr kumimoji="1" lang="en-US" altLang="ja-JP" b="1"/>
              <a:t>Ⅲ</a:t>
            </a:r>
            <a:r>
              <a:rPr kumimoji="1" lang="ja-JP" altLang="en-US"/>
              <a:t>の場合のみ</a:t>
            </a:r>
            <a:endParaRPr kumimoji="1" lang="en-US" altLang="ja-JP"/>
          </a:p>
          <a:p>
            <a:endParaRPr kumimoji="1" lang="en-US" altLang="ja-JP"/>
          </a:p>
          <a:p>
            <a:endParaRPr kumimoji="1" lang="en-US" altLang="ja-JP"/>
          </a:p>
          <a:p>
            <a:r>
              <a:rPr kumimoji="1" lang="ja-JP" altLang="en-US" sz="1400" i="1"/>
              <a:t>＊区分</a:t>
            </a:r>
            <a:r>
              <a:rPr kumimoji="1" lang="en-US" altLang="ja-JP" sz="1400" i="1"/>
              <a:t>4.3 </a:t>
            </a:r>
            <a:r>
              <a:rPr kumimoji="1" lang="ja-JP" altLang="en-US" sz="1400" i="1"/>
              <a:t>容器等級</a:t>
            </a:r>
            <a:r>
              <a:rPr kumimoji="1" lang="en-US" altLang="ja-JP" sz="1400" i="1"/>
              <a:t>Ⅰ</a:t>
            </a:r>
            <a:r>
              <a:rPr kumimoji="1" lang="ja-JP" altLang="en-US" sz="1400" i="1"/>
              <a:t>か</a:t>
            </a:r>
            <a:r>
              <a:rPr kumimoji="1" lang="en-US" altLang="ja-JP" sz="1400" i="1"/>
              <a:t>Ⅱ</a:t>
            </a:r>
            <a:r>
              <a:rPr kumimoji="1" lang="ja-JP" altLang="en-US" sz="1400" i="1"/>
              <a:t>ならば</a:t>
            </a:r>
            <a:endParaRPr kumimoji="1" lang="en-US" altLang="ja-JP" sz="1400" i="1"/>
          </a:p>
          <a:p>
            <a:r>
              <a:rPr kumimoji="1" lang="ja-JP" altLang="en-US" sz="1400" i="1"/>
              <a:t>　区分</a:t>
            </a:r>
            <a:r>
              <a:rPr kumimoji="1" lang="en-US" altLang="ja-JP" sz="1400" i="1"/>
              <a:t>4.3</a:t>
            </a:r>
            <a:r>
              <a:rPr kumimoji="1" lang="ja-JP" altLang="en-US" sz="1400" i="1"/>
              <a:t>が主たる危険性</a:t>
            </a:r>
            <a:endParaRPr kumimoji="1" lang="en-US" altLang="ja-JP" sz="1400" i="1"/>
          </a:p>
          <a:p>
            <a:r>
              <a:rPr kumimoji="1" lang="ja-JP" altLang="en-US" sz="1400" i="1"/>
              <a:t>　クラス</a:t>
            </a:r>
            <a:r>
              <a:rPr kumimoji="1" lang="en-US" altLang="ja-JP" sz="1400" i="1"/>
              <a:t>8</a:t>
            </a:r>
            <a:r>
              <a:rPr kumimoji="1" lang="ja-JP" altLang="en-US" sz="1400" i="1"/>
              <a:t>が副次危険性になってしまう</a:t>
            </a:r>
            <a:endParaRPr kumimoji="1" lang="en-US" altLang="ja-JP" sz="1400" i="1"/>
          </a:p>
        </p:txBody>
      </p:sp>
      <p:sp>
        <p:nvSpPr>
          <p:cNvPr id="7" name="矢印: 右 6">
            <a:extLst>
              <a:ext uri="{FF2B5EF4-FFF2-40B4-BE49-F238E27FC236}">
                <a16:creationId xmlns:a16="http://schemas.microsoft.com/office/drawing/2014/main" id="{7EDE4A5D-EB4D-4017-A6A0-4AED2CF19AD9}"/>
              </a:ext>
            </a:extLst>
          </p:cNvPr>
          <p:cNvSpPr/>
          <p:nvPr/>
        </p:nvSpPr>
        <p:spPr>
          <a:xfrm>
            <a:off x="4572000" y="4119344"/>
            <a:ext cx="394758" cy="224056"/>
          </a:xfrm>
          <a:prstGeom prst="rightArrow">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396BE913-C22C-4460-BAB4-98BF6F9F291C}"/>
              </a:ext>
            </a:extLst>
          </p:cNvPr>
          <p:cNvSpPr/>
          <p:nvPr/>
        </p:nvSpPr>
        <p:spPr>
          <a:xfrm>
            <a:off x="7069667" y="3242562"/>
            <a:ext cx="372533" cy="203201"/>
          </a:xfrm>
          <a:prstGeom prst="ellipse">
            <a:avLst/>
          </a:prstGeom>
          <a:solidFill>
            <a:srgbClr val="FF66CC">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1C6B4306-DBBD-461C-9575-7FED86F13ED1}"/>
              </a:ext>
            </a:extLst>
          </p:cNvPr>
          <p:cNvSpPr txBox="1"/>
          <p:nvPr/>
        </p:nvSpPr>
        <p:spPr>
          <a:xfrm>
            <a:off x="2971800" y="159985"/>
            <a:ext cx="2785533" cy="369332"/>
          </a:xfrm>
          <a:prstGeom prst="rect">
            <a:avLst/>
          </a:prstGeom>
          <a:noFill/>
        </p:spPr>
        <p:txBody>
          <a:bodyPr wrap="square" rtlCol="0">
            <a:spAutoFit/>
          </a:bodyPr>
          <a:lstStyle/>
          <a:p>
            <a:r>
              <a:rPr kumimoji="1" lang="ja-JP" altLang="en-US" b="1"/>
              <a:t>モデル規則 第</a:t>
            </a:r>
            <a:r>
              <a:rPr kumimoji="1" lang="en-US" altLang="ja-JP" b="1"/>
              <a:t>21</a:t>
            </a:r>
            <a:r>
              <a:rPr kumimoji="1" lang="ja-JP" altLang="en-US" b="1"/>
              <a:t>版 </a:t>
            </a:r>
            <a:r>
              <a:rPr kumimoji="1" lang="en-US" altLang="ja-JP" b="1"/>
              <a:t>p56</a:t>
            </a:r>
          </a:p>
        </p:txBody>
      </p:sp>
    </p:spTree>
    <p:extLst>
      <p:ext uri="{BB962C8B-B14F-4D97-AF65-F5344CB8AC3E}">
        <p14:creationId xmlns:p14="http://schemas.microsoft.com/office/powerpoint/2010/main" val="2542087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6DAFF8C6-73F9-46A5-96FA-554F92BDDF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9901"/>
            <a:ext cx="9144000" cy="5638198"/>
          </a:xfrm>
          <a:prstGeom prst="rect">
            <a:avLst/>
          </a:prstGeom>
          <a:ln>
            <a:solidFill>
              <a:schemeClr val="tx1"/>
            </a:solidFill>
          </a:ln>
        </p:spPr>
      </p:pic>
      <p:sp>
        <p:nvSpPr>
          <p:cNvPr id="5" name="テキスト ボックス 4">
            <a:extLst>
              <a:ext uri="{FF2B5EF4-FFF2-40B4-BE49-F238E27FC236}">
                <a16:creationId xmlns:a16="http://schemas.microsoft.com/office/drawing/2014/main" id="{933D8A71-18D9-409B-AAF6-8A2D940522CD}"/>
              </a:ext>
            </a:extLst>
          </p:cNvPr>
          <p:cNvSpPr txBox="1"/>
          <p:nvPr/>
        </p:nvSpPr>
        <p:spPr>
          <a:xfrm>
            <a:off x="76200" y="159985"/>
            <a:ext cx="3183467" cy="369332"/>
          </a:xfrm>
          <a:prstGeom prst="rect">
            <a:avLst/>
          </a:prstGeom>
          <a:noFill/>
        </p:spPr>
        <p:txBody>
          <a:bodyPr wrap="square" rtlCol="0">
            <a:spAutoFit/>
          </a:bodyPr>
          <a:lstStyle/>
          <a:p>
            <a:r>
              <a:rPr kumimoji="1" lang="ja-JP" altLang="en-US" b="1"/>
              <a:t>危険性の優先順位（２）</a:t>
            </a:r>
          </a:p>
        </p:txBody>
      </p:sp>
      <p:sp>
        <p:nvSpPr>
          <p:cNvPr id="6" name="テキスト ボックス 5">
            <a:extLst>
              <a:ext uri="{FF2B5EF4-FFF2-40B4-BE49-F238E27FC236}">
                <a16:creationId xmlns:a16="http://schemas.microsoft.com/office/drawing/2014/main" id="{1E228C9E-EFAB-425B-AC2F-AA05B13CE62E}"/>
              </a:ext>
            </a:extLst>
          </p:cNvPr>
          <p:cNvSpPr txBox="1"/>
          <p:nvPr/>
        </p:nvSpPr>
        <p:spPr>
          <a:xfrm>
            <a:off x="419100" y="698728"/>
            <a:ext cx="5401734" cy="2031325"/>
          </a:xfrm>
          <a:prstGeom prst="rect">
            <a:avLst/>
          </a:prstGeom>
          <a:solidFill>
            <a:srgbClr val="FFFFCC"/>
          </a:solidFill>
          <a:ln>
            <a:solidFill>
              <a:srgbClr val="0070C0"/>
            </a:solidFill>
          </a:ln>
        </p:spPr>
        <p:txBody>
          <a:bodyPr wrap="square" rtlCol="0">
            <a:spAutoFit/>
          </a:bodyPr>
          <a:lstStyle/>
          <a:p>
            <a:r>
              <a:rPr kumimoji="1" lang="en-US" altLang="ja-JP" b="1">
                <a:solidFill>
                  <a:srgbClr val="9933FF"/>
                </a:solidFill>
                <a:latin typeface="+mn-ea"/>
              </a:rPr>
              <a:t>GHS</a:t>
            </a:r>
            <a:r>
              <a:rPr kumimoji="1" lang="ja-JP" altLang="en-US" b="1">
                <a:solidFill>
                  <a:srgbClr val="9933FF"/>
                </a:solidFill>
                <a:latin typeface="+mn-ea"/>
              </a:rPr>
              <a:t>分類への応用</a:t>
            </a:r>
            <a:endParaRPr kumimoji="1" lang="en-US" altLang="ja-JP" b="1">
              <a:solidFill>
                <a:srgbClr val="9933FF"/>
              </a:solidFill>
              <a:latin typeface="+mn-ea"/>
            </a:endParaRPr>
          </a:p>
          <a:p>
            <a:endParaRPr kumimoji="1" lang="en-US" altLang="ja-JP" b="1">
              <a:latin typeface="+mn-ea"/>
            </a:endParaRPr>
          </a:p>
          <a:p>
            <a:r>
              <a:rPr kumimoji="1" lang="ja-JP" altLang="en-US" b="1"/>
              <a:t>下記の条件で輸送されてきた液体</a:t>
            </a:r>
            <a:r>
              <a:rPr kumimoji="1" lang="ja-JP" altLang="en-US" sz="1800" b="1"/>
              <a:t>製品</a:t>
            </a:r>
            <a:r>
              <a:rPr kumimoji="1" lang="en-US" altLang="ja-JP" sz="1800" b="1"/>
              <a:t>A</a:t>
            </a:r>
          </a:p>
          <a:p>
            <a:r>
              <a:rPr kumimoji="1" lang="ja-JP" altLang="en-US" sz="1800"/>
              <a:t>　国連番号</a:t>
            </a:r>
            <a:r>
              <a:rPr kumimoji="1" lang="en-US" altLang="ja-JP"/>
              <a:t>3094</a:t>
            </a:r>
            <a:r>
              <a:rPr kumimoji="1" lang="en-US" altLang="ja-JP" sz="1800"/>
              <a:t> </a:t>
            </a:r>
            <a:endParaRPr kumimoji="1" lang="en-US" altLang="ja-JP"/>
          </a:p>
          <a:p>
            <a:r>
              <a:rPr kumimoji="1" lang="ja-JP" altLang="en-US" sz="1800"/>
              <a:t>　品名（その他の腐食性液体、水反応性のもの）</a:t>
            </a:r>
            <a:endParaRPr kumimoji="1" lang="en-US" altLang="ja-JP" sz="1800"/>
          </a:p>
          <a:p>
            <a:r>
              <a:rPr kumimoji="1" lang="ja-JP" altLang="en-US" sz="1800"/>
              <a:t>　</a:t>
            </a:r>
            <a:r>
              <a:rPr kumimoji="1" lang="ja-JP" altLang="en-US" sz="1800" b="1">
                <a:solidFill>
                  <a:srgbClr val="0070C0"/>
                </a:solidFill>
              </a:rPr>
              <a:t>クラス</a:t>
            </a:r>
            <a:r>
              <a:rPr kumimoji="1" lang="en-US" altLang="ja-JP" sz="1800" b="1">
                <a:solidFill>
                  <a:srgbClr val="0070C0"/>
                </a:solidFill>
              </a:rPr>
              <a:t>8</a:t>
            </a:r>
            <a:r>
              <a:rPr kumimoji="1" lang="ja-JP" altLang="en-US" sz="1800"/>
              <a:t>（副次危険性</a:t>
            </a:r>
            <a:r>
              <a:rPr kumimoji="1" lang="en-US" altLang="ja-JP"/>
              <a:t> </a:t>
            </a:r>
            <a:r>
              <a:rPr kumimoji="1" lang="ja-JP" altLang="en-US" b="1">
                <a:solidFill>
                  <a:srgbClr val="00B050"/>
                </a:solidFill>
              </a:rPr>
              <a:t>区分</a:t>
            </a:r>
            <a:r>
              <a:rPr kumimoji="1" lang="en-US" altLang="ja-JP" b="1">
                <a:solidFill>
                  <a:srgbClr val="00B050"/>
                </a:solidFill>
              </a:rPr>
              <a:t>4.3</a:t>
            </a:r>
            <a:r>
              <a:rPr kumimoji="1" lang="ja-JP" altLang="en-US"/>
              <a:t>）</a:t>
            </a:r>
            <a:endParaRPr kumimoji="1" lang="en-US" altLang="ja-JP" sz="1800"/>
          </a:p>
          <a:p>
            <a:r>
              <a:rPr kumimoji="1" lang="ja-JP" altLang="en-US"/>
              <a:t>　</a:t>
            </a:r>
            <a:r>
              <a:rPr kumimoji="1" lang="ja-JP" altLang="en-US" sz="1800"/>
              <a:t>容器等級</a:t>
            </a:r>
            <a:r>
              <a:rPr kumimoji="1" lang="en-US" altLang="ja-JP" sz="1800">
                <a:solidFill>
                  <a:srgbClr val="0070C0"/>
                </a:solidFill>
              </a:rPr>
              <a:t>Ⅱ</a:t>
            </a:r>
            <a:r>
              <a:rPr kumimoji="1" lang="ja-JP" altLang="en-US" sz="1800" i="1"/>
              <a:t>             </a:t>
            </a:r>
            <a:r>
              <a:rPr kumimoji="1" lang="ja-JP" altLang="en-US" sz="1200" b="1" i="1"/>
              <a:t>＊副次危険の容器等級不明なので判定したい</a:t>
            </a:r>
            <a:endParaRPr kumimoji="1" lang="en-US" altLang="ja-JP" sz="1200" b="1">
              <a:solidFill>
                <a:srgbClr val="0070C0"/>
              </a:solidFill>
            </a:endParaRPr>
          </a:p>
        </p:txBody>
      </p:sp>
      <p:sp>
        <p:nvSpPr>
          <p:cNvPr id="2" name="四角形: 角を丸くする 1">
            <a:extLst>
              <a:ext uri="{FF2B5EF4-FFF2-40B4-BE49-F238E27FC236}">
                <a16:creationId xmlns:a16="http://schemas.microsoft.com/office/drawing/2014/main" id="{46AFB507-595D-4567-8A3B-C6F2523198F0}"/>
              </a:ext>
            </a:extLst>
          </p:cNvPr>
          <p:cNvSpPr/>
          <p:nvPr/>
        </p:nvSpPr>
        <p:spPr>
          <a:xfrm>
            <a:off x="7069667" y="1083733"/>
            <a:ext cx="372533" cy="4148667"/>
          </a:xfrm>
          <a:prstGeom prst="roundRect">
            <a:avLst/>
          </a:prstGeom>
          <a:noFill/>
          <a:ln w="317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C5BD598B-7761-489B-B7A3-19CBBE7B2B31}"/>
              </a:ext>
            </a:extLst>
          </p:cNvPr>
          <p:cNvSpPr/>
          <p:nvPr/>
        </p:nvSpPr>
        <p:spPr>
          <a:xfrm>
            <a:off x="76200" y="2887134"/>
            <a:ext cx="7450667" cy="601134"/>
          </a:xfrm>
          <a:prstGeom prst="roundRect">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3192C49-B632-451F-B7D8-FEC2AD242C85}"/>
              </a:ext>
            </a:extLst>
          </p:cNvPr>
          <p:cNvSpPr txBox="1"/>
          <p:nvPr/>
        </p:nvSpPr>
        <p:spPr>
          <a:xfrm>
            <a:off x="1195916" y="3657679"/>
            <a:ext cx="3376084" cy="1754326"/>
          </a:xfrm>
          <a:prstGeom prst="rect">
            <a:avLst/>
          </a:prstGeom>
          <a:solidFill>
            <a:srgbClr val="FFFFCC"/>
          </a:solidFill>
          <a:ln>
            <a:solidFill>
              <a:srgbClr val="0070C0"/>
            </a:solidFill>
          </a:ln>
        </p:spPr>
        <p:txBody>
          <a:bodyPr wrap="square" rtlCol="0">
            <a:spAutoFit/>
          </a:bodyPr>
          <a:lstStyle/>
          <a:p>
            <a:r>
              <a:rPr kumimoji="1" lang="ja-JP" altLang="en-US" b="1"/>
              <a:t>①</a:t>
            </a:r>
            <a:endParaRPr kumimoji="1" lang="en-US" altLang="ja-JP" b="1"/>
          </a:p>
          <a:p>
            <a:r>
              <a:rPr kumimoji="1" lang="ja-JP" altLang="en-US" b="1">
                <a:solidFill>
                  <a:srgbClr val="0070C0"/>
                </a:solidFill>
              </a:rPr>
              <a:t>クラス</a:t>
            </a:r>
            <a:r>
              <a:rPr kumimoji="1" lang="en-US" altLang="ja-JP" b="1">
                <a:solidFill>
                  <a:srgbClr val="0070C0"/>
                </a:solidFill>
              </a:rPr>
              <a:t>8 </a:t>
            </a:r>
            <a:r>
              <a:rPr kumimoji="1" lang="ja-JP" altLang="en-US" b="1">
                <a:solidFill>
                  <a:srgbClr val="0070C0"/>
                </a:solidFill>
              </a:rPr>
              <a:t>、容器等級</a:t>
            </a:r>
            <a:r>
              <a:rPr kumimoji="1" lang="en-US" altLang="ja-JP" b="1">
                <a:solidFill>
                  <a:srgbClr val="0070C0"/>
                </a:solidFill>
              </a:rPr>
              <a:t>Ⅱ</a:t>
            </a:r>
            <a:r>
              <a:rPr kumimoji="1" lang="ja-JP" altLang="en-US" b="1">
                <a:solidFill>
                  <a:srgbClr val="0070C0"/>
                </a:solidFill>
              </a:rPr>
              <a:t>、液体</a:t>
            </a:r>
            <a:endParaRPr kumimoji="1" lang="en-US" altLang="ja-JP" b="1">
              <a:solidFill>
                <a:srgbClr val="0070C0"/>
              </a:solidFill>
            </a:endParaRPr>
          </a:p>
          <a:p>
            <a:r>
              <a:rPr kumimoji="1" lang="ja-JP" altLang="en-US"/>
              <a:t>　　　　と</a:t>
            </a:r>
            <a:endParaRPr kumimoji="1" lang="en-US" altLang="ja-JP"/>
          </a:p>
          <a:p>
            <a:r>
              <a:rPr kumimoji="1" lang="ja-JP" altLang="en-US" b="1">
                <a:solidFill>
                  <a:srgbClr val="00B050"/>
                </a:solidFill>
              </a:rPr>
              <a:t>区分</a:t>
            </a:r>
            <a:r>
              <a:rPr kumimoji="1" lang="en-US" altLang="ja-JP" b="1">
                <a:solidFill>
                  <a:srgbClr val="00B050"/>
                </a:solidFill>
              </a:rPr>
              <a:t>4.3</a:t>
            </a:r>
            <a:r>
              <a:rPr kumimoji="1" lang="ja-JP" altLang="en-US" b="1">
                <a:solidFill>
                  <a:srgbClr val="00B050"/>
                </a:solidFill>
              </a:rPr>
              <a:t>、容器等級</a:t>
            </a:r>
            <a:r>
              <a:rPr kumimoji="1" lang="en-US" altLang="ja-JP" b="1">
                <a:solidFill>
                  <a:srgbClr val="00B050"/>
                </a:solidFill>
              </a:rPr>
              <a:t>Ⅰ</a:t>
            </a:r>
            <a:r>
              <a:rPr kumimoji="1" lang="ja-JP" altLang="en-US" b="1">
                <a:solidFill>
                  <a:srgbClr val="00B050"/>
                </a:solidFill>
              </a:rPr>
              <a:t>～</a:t>
            </a:r>
            <a:r>
              <a:rPr kumimoji="1" lang="en-US" altLang="ja-JP" b="1">
                <a:solidFill>
                  <a:srgbClr val="00B050"/>
                </a:solidFill>
              </a:rPr>
              <a:t>Ⅲ</a:t>
            </a:r>
          </a:p>
          <a:p>
            <a:endParaRPr kumimoji="1" lang="en-US" altLang="ja-JP"/>
          </a:p>
          <a:p>
            <a:r>
              <a:rPr kumimoji="1" lang="ja-JP" altLang="en-US"/>
              <a:t>が交差する部分を見る。</a:t>
            </a:r>
            <a:endParaRPr kumimoji="1" lang="en-US" altLang="ja-JP"/>
          </a:p>
        </p:txBody>
      </p:sp>
      <p:sp>
        <p:nvSpPr>
          <p:cNvPr id="10" name="テキスト ボックス 9">
            <a:extLst>
              <a:ext uri="{FF2B5EF4-FFF2-40B4-BE49-F238E27FC236}">
                <a16:creationId xmlns:a16="http://schemas.microsoft.com/office/drawing/2014/main" id="{078ACA38-7FF9-4185-AD1B-71EB63F7A0BB}"/>
              </a:ext>
            </a:extLst>
          </p:cNvPr>
          <p:cNvSpPr txBox="1"/>
          <p:nvPr/>
        </p:nvSpPr>
        <p:spPr>
          <a:xfrm>
            <a:off x="4966758" y="3657679"/>
            <a:ext cx="3559174" cy="923330"/>
          </a:xfrm>
          <a:prstGeom prst="rect">
            <a:avLst/>
          </a:prstGeom>
          <a:solidFill>
            <a:srgbClr val="FFFFCC"/>
          </a:solidFill>
          <a:ln>
            <a:solidFill>
              <a:srgbClr val="0070C0"/>
            </a:solidFill>
          </a:ln>
        </p:spPr>
        <p:txBody>
          <a:bodyPr wrap="square" rtlCol="0">
            <a:spAutoFit/>
          </a:bodyPr>
          <a:lstStyle/>
          <a:p>
            <a:r>
              <a:rPr kumimoji="1" lang="ja-JP" altLang="en-US" b="1"/>
              <a:t>②</a:t>
            </a:r>
            <a:endParaRPr kumimoji="1" lang="en-US" altLang="ja-JP" b="1"/>
          </a:p>
          <a:p>
            <a:r>
              <a:rPr kumimoji="1" lang="ja-JP" altLang="en-US"/>
              <a:t>主危険性がクラス</a:t>
            </a:r>
            <a:r>
              <a:rPr kumimoji="1" lang="en-US" altLang="ja-JP"/>
              <a:t>8</a:t>
            </a:r>
            <a:r>
              <a:rPr kumimoji="1" lang="ja-JP" altLang="en-US"/>
              <a:t>になるのは、</a:t>
            </a:r>
            <a:endParaRPr kumimoji="1" lang="en-US" altLang="ja-JP"/>
          </a:p>
          <a:p>
            <a:r>
              <a:rPr kumimoji="1" lang="ja-JP" altLang="en-US" b="1"/>
              <a:t>区分</a:t>
            </a:r>
            <a:r>
              <a:rPr kumimoji="1" lang="en-US" altLang="ja-JP" b="1"/>
              <a:t>4.3</a:t>
            </a:r>
            <a:r>
              <a:rPr kumimoji="1" lang="ja-JP" altLang="en-US" b="1"/>
              <a:t> 容器等級</a:t>
            </a:r>
            <a:r>
              <a:rPr kumimoji="1" lang="en-US" altLang="ja-JP" b="1"/>
              <a:t>Ⅲ</a:t>
            </a:r>
            <a:r>
              <a:rPr kumimoji="1" lang="ja-JP" altLang="en-US"/>
              <a:t>の場合のみ</a:t>
            </a:r>
            <a:endParaRPr kumimoji="1" lang="en-US" altLang="ja-JP"/>
          </a:p>
        </p:txBody>
      </p:sp>
      <p:sp>
        <p:nvSpPr>
          <p:cNvPr id="11" name="テキスト ボックス 10">
            <a:extLst>
              <a:ext uri="{FF2B5EF4-FFF2-40B4-BE49-F238E27FC236}">
                <a16:creationId xmlns:a16="http://schemas.microsoft.com/office/drawing/2014/main" id="{764FD385-3158-499D-9A7A-3DF8B8BF789E}"/>
              </a:ext>
            </a:extLst>
          </p:cNvPr>
          <p:cNvSpPr txBox="1"/>
          <p:nvPr/>
        </p:nvSpPr>
        <p:spPr>
          <a:xfrm>
            <a:off x="4966757" y="5008646"/>
            <a:ext cx="3559175" cy="1200329"/>
          </a:xfrm>
          <a:prstGeom prst="rect">
            <a:avLst/>
          </a:prstGeom>
          <a:solidFill>
            <a:srgbClr val="FFFFCC"/>
          </a:solidFill>
          <a:ln>
            <a:solidFill>
              <a:srgbClr val="0070C0"/>
            </a:solidFill>
          </a:ln>
        </p:spPr>
        <p:txBody>
          <a:bodyPr wrap="square" rtlCol="0">
            <a:spAutoFit/>
          </a:bodyPr>
          <a:lstStyle/>
          <a:p>
            <a:r>
              <a:rPr kumimoji="1" lang="ja-JP" altLang="en-US" b="1"/>
              <a:t>③</a:t>
            </a:r>
            <a:endParaRPr kumimoji="1" lang="en-US" altLang="ja-JP" b="1"/>
          </a:p>
          <a:p>
            <a:r>
              <a:rPr kumimoji="1" lang="ja-JP" altLang="en-US"/>
              <a:t>液体製品</a:t>
            </a:r>
            <a:r>
              <a:rPr kumimoji="1" lang="en-US" altLang="ja-JP"/>
              <a:t>A</a:t>
            </a:r>
            <a:r>
              <a:rPr kumimoji="1" lang="ja-JP" altLang="en-US"/>
              <a:t>は、</a:t>
            </a:r>
            <a:endParaRPr kumimoji="1" lang="en-US" altLang="ja-JP"/>
          </a:p>
          <a:p>
            <a:r>
              <a:rPr kumimoji="1" lang="en-US" altLang="ja-JP" b="1">
                <a:solidFill>
                  <a:srgbClr val="9933FF"/>
                </a:solidFill>
              </a:rPr>
              <a:t>GHS</a:t>
            </a:r>
            <a:r>
              <a:rPr kumimoji="1" lang="ja-JP" altLang="en-US" b="1">
                <a:solidFill>
                  <a:srgbClr val="9933FF"/>
                </a:solidFill>
              </a:rPr>
              <a:t>の水反応可燃性物質：区分</a:t>
            </a:r>
            <a:r>
              <a:rPr kumimoji="1" lang="en-US" altLang="ja-JP" b="1">
                <a:solidFill>
                  <a:srgbClr val="9933FF"/>
                </a:solidFill>
              </a:rPr>
              <a:t>3</a:t>
            </a:r>
            <a:r>
              <a:rPr kumimoji="1" lang="ja-JP" altLang="en-US"/>
              <a:t>と分類できる。</a:t>
            </a:r>
            <a:endParaRPr kumimoji="1" lang="en-US" altLang="ja-JP"/>
          </a:p>
        </p:txBody>
      </p:sp>
      <p:sp>
        <p:nvSpPr>
          <p:cNvPr id="7" name="矢印: 右 6">
            <a:extLst>
              <a:ext uri="{FF2B5EF4-FFF2-40B4-BE49-F238E27FC236}">
                <a16:creationId xmlns:a16="http://schemas.microsoft.com/office/drawing/2014/main" id="{7EDE4A5D-EB4D-4017-A6A0-4AED2CF19AD9}"/>
              </a:ext>
            </a:extLst>
          </p:cNvPr>
          <p:cNvSpPr/>
          <p:nvPr/>
        </p:nvSpPr>
        <p:spPr>
          <a:xfrm>
            <a:off x="4572000" y="4119344"/>
            <a:ext cx="394758" cy="224056"/>
          </a:xfrm>
          <a:prstGeom prst="rightArrow">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矢印: 右 11">
            <a:extLst>
              <a:ext uri="{FF2B5EF4-FFF2-40B4-BE49-F238E27FC236}">
                <a16:creationId xmlns:a16="http://schemas.microsoft.com/office/drawing/2014/main" id="{31F12D65-11FF-48D9-A737-B4EFA83302B9}"/>
              </a:ext>
            </a:extLst>
          </p:cNvPr>
          <p:cNvSpPr/>
          <p:nvPr/>
        </p:nvSpPr>
        <p:spPr>
          <a:xfrm rot="5400000">
            <a:off x="5570537" y="4697879"/>
            <a:ext cx="394758" cy="224056"/>
          </a:xfrm>
          <a:prstGeom prst="rightArrow">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396BE913-C22C-4460-BAB4-98BF6F9F291C}"/>
              </a:ext>
            </a:extLst>
          </p:cNvPr>
          <p:cNvSpPr/>
          <p:nvPr/>
        </p:nvSpPr>
        <p:spPr>
          <a:xfrm>
            <a:off x="7069667" y="3242562"/>
            <a:ext cx="372533" cy="203201"/>
          </a:xfrm>
          <a:prstGeom prst="ellipse">
            <a:avLst/>
          </a:prstGeom>
          <a:solidFill>
            <a:srgbClr val="FF66CC">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1C6B4306-DBBD-461C-9575-7FED86F13ED1}"/>
              </a:ext>
            </a:extLst>
          </p:cNvPr>
          <p:cNvSpPr txBox="1"/>
          <p:nvPr/>
        </p:nvSpPr>
        <p:spPr>
          <a:xfrm>
            <a:off x="2971800" y="159985"/>
            <a:ext cx="2684088" cy="369332"/>
          </a:xfrm>
          <a:prstGeom prst="rect">
            <a:avLst/>
          </a:prstGeom>
          <a:noFill/>
        </p:spPr>
        <p:txBody>
          <a:bodyPr wrap="square" rtlCol="0">
            <a:spAutoFit/>
          </a:bodyPr>
          <a:lstStyle/>
          <a:p>
            <a:r>
              <a:rPr kumimoji="1" lang="ja-JP" altLang="en-US" b="1"/>
              <a:t>モデル規則 第</a:t>
            </a:r>
            <a:r>
              <a:rPr kumimoji="1" lang="en-US" altLang="ja-JP" b="1"/>
              <a:t>21</a:t>
            </a:r>
            <a:r>
              <a:rPr kumimoji="1" lang="ja-JP" altLang="en-US" b="1"/>
              <a:t>版 </a:t>
            </a:r>
            <a:r>
              <a:rPr kumimoji="1" lang="en-US" altLang="ja-JP" b="1"/>
              <a:t>p56</a:t>
            </a:r>
          </a:p>
        </p:txBody>
      </p:sp>
      <p:sp>
        <p:nvSpPr>
          <p:cNvPr id="15" name="テキスト ボックス 14">
            <a:extLst>
              <a:ext uri="{FF2B5EF4-FFF2-40B4-BE49-F238E27FC236}">
                <a16:creationId xmlns:a16="http://schemas.microsoft.com/office/drawing/2014/main" id="{6A5B40DA-5D00-46B6-BF48-CF18DC72E83C}"/>
              </a:ext>
            </a:extLst>
          </p:cNvPr>
          <p:cNvSpPr txBox="1"/>
          <p:nvPr/>
        </p:nvSpPr>
        <p:spPr>
          <a:xfrm>
            <a:off x="76199" y="6253719"/>
            <a:ext cx="8898467" cy="369332"/>
          </a:xfrm>
          <a:prstGeom prst="rect">
            <a:avLst/>
          </a:prstGeom>
          <a:noFill/>
        </p:spPr>
        <p:txBody>
          <a:bodyPr wrap="square" rtlCol="0">
            <a:spAutoFit/>
          </a:bodyPr>
          <a:lstStyle/>
          <a:p>
            <a:r>
              <a:rPr kumimoji="1" lang="ja-JP" altLang="en-US" b="1" i="1">
                <a:solidFill>
                  <a:srgbClr val="FF0000"/>
                </a:solidFill>
              </a:rPr>
              <a:t>この表を使って副次危険性の容器等級を読み取り、</a:t>
            </a:r>
            <a:r>
              <a:rPr kumimoji="1" lang="en-US" altLang="ja-JP" b="1" i="1">
                <a:solidFill>
                  <a:srgbClr val="FF0000"/>
                </a:solidFill>
              </a:rPr>
              <a:t>GHS</a:t>
            </a:r>
            <a:r>
              <a:rPr kumimoji="1" lang="ja-JP" altLang="en-US" b="1" i="1">
                <a:solidFill>
                  <a:srgbClr val="FF0000"/>
                </a:solidFill>
              </a:rPr>
              <a:t>分類できるケースがある。</a:t>
            </a:r>
          </a:p>
        </p:txBody>
      </p:sp>
    </p:spTree>
    <p:extLst>
      <p:ext uri="{BB962C8B-B14F-4D97-AF65-F5344CB8AC3E}">
        <p14:creationId xmlns:p14="http://schemas.microsoft.com/office/powerpoint/2010/main" val="3784104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08B24C1-E5BD-4F03-ABD6-0CC87741C650}"/>
              </a:ext>
            </a:extLst>
          </p:cNvPr>
          <p:cNvSpPr>
            <a:spLocks noGrp="1"/>
          </p:cNvSpPr>
          <p:nvPr>
            <p:ph idx="1"/>
          </p:nvPr>
        </p:nvSpPr>
        <p:spPr>
          <a:xfrm>
            <a:off x="0" y="0"/>
            <a:ext cx="9144000" cy="6858000"/>
          </a:xfrm>
          <a:solidFill>
            <a:srgbClr val="FFDB69"/>
          </a:solidFill>
        </p:spPr>
        <p:txBody>
          <a:bodyPr/>
          <a:lstStyle/>
          <a:p>
            <a:pPr marL="0" indent="0">
              <a:buNone/>
            </a:pPr>
            <a:endParaRPr kumimoji="1" lang="en-US" altLang="ja-JP"/>
          </a:p>
          <a:p>
            <a:pPr marL="0" indent="0">
              <a:buNone/>
            </a:pPr>
            <a:endParaRPr lang="en-US" altLang="ja-JP"/>
          </a:p>
          <a:p>
            <a:pPr marL="0" indent="0" algn="ctr">
              <a:buNone/>
            </a:pPr>
            <a:r>
              <a:rPr lang="ja-JP" altLang="en-US" sz="4400"/>
              <a:t>最後に</a:t>
            </a:r>
            <a:endParaRPr lang="en-US" altLang="ja-JP" sz="4400"/>
          </a:p>
          <a:p>
            <a:pPr marL="0" indent="0" algn="ctr">
              <a:buNone/>
            </a:pPr>
            <a:endParaRPr lang="en-US" altLang="ja-JP" sz="1600" i="1"/>
          </a:p>
          <a:p>
            <a:pPr marL="0" indent="0" algn="ctr">
              <a:buNone/>
            </a:pPr>
            <a:r>
              <a:rPr lang="ja-JP" altLang="en-US" sz="1800" i="1"/>
              <a:t>国連分類の判定は、試験結果に基づきます。</a:t>
            </a:r>
            <a:endParaRPr lang="en-US" altLang="ja-JP" sz="1800" i="1"/>
          </a:p>
          <a:p>
            <a:pPr marL="0" indent="0" algn="ctr">
              <a:buNone/>
            </a:pPr>
            <a:r>
              <a:rPr lang="ja-JP" altLang="en-US" sz="1800" i="1"/>
              <a:t>国連番号の付与は、荷主の責任です。</a:t>
            </a:r>
            <a:endParaRPr lang="en-US" altLang="ja-JP" sz="1800" i="1"/>
          </a:p>
          <a:p>
            <a:pPr marL="0" indent="0" algn="ctr">
              <a:buNone/>
            </a:pPr>
            <a:endParaRPr lang="en-US" altLang="ja-JP" sz="1800" i="1"/>
          </a:p>
          <a:p>
            <a:pPr marL="0" indent="0" algn="ctr">
              <a:buNone/>
            </a:pPr>
            <a:endParaRPr lang="en-US" altLang="ja-JP" sz="1800" i="1"/>
          </a:p>
          <a:p>
            <a:pPr marL="0" indent="0" algn="ctr">
              <a:buNone/>
            </a:pPr>
            <a:r>
              <a:rPr lang="ja-JP" altLang="en-US" sz="1400" i="1"/>
              <a:t>稀ですが</a:t>
            </a:r>
            <a:endParaRPr lang="en-US" altLang="ja-JP" sz="1400" i="1"/>
          </a:p>
          <a:p>
            <a:pPr marL="0" indent="0" algn="ctr">
              <a:buNone/>
            </a:pPr>
            <a:r>
              <a:rPr lang="ja-JP" altLang="en-US" sz="1400" i="1"/>
              <a:t>受け取った化学品の国連番号が明らかに間違っていることがあります。</a:t>
            </a:r>
            <a:endParaRPr lang="en-US" altLang="ja-JP" sz="1400" i="1"/>
          </a:p>
          <a:p>
            <a:pPr marL="0" indent="0" algn="ctr">
              <a:buNone/>
            </a:pPr>
            <a:r>
              <a:rPr lang="ja-JP" altLang="en-US" sz="1400" i="1"/>
              <a:t>危険物なのに、非危険物として輸送されてきたケースもあります。</a:t>
            </a:r>
            <a:endParaRPr lang="en-US" altLang="ja-JP" sz="1400" i="1"/>
          </a:p>
          <a:p>
            <a:pPr marL="0" indent="0" algn="ctr">
              <a:buNone/>
            </a:pPr>
            <a:r>
              <a:rPr lang="en-US" altLang="ja-JP" sz="1400" i="1"/>
              <a:t>GHS</a:t>
            </a:r>
            <a:r>
              <a:rPr lang="ja-JP" altLang="en-US" sz="1400" i="1"/>
              <a:t>分類者、</a:t>
            </a:r>
            <a:r>
              <a:rPr lang="en-US" altLang="ja-JP" sz="1400" i="1"/>
              <a:t>SDS</a:t>
            </a:r>
            <a:r>
              <a:rPr lang="ja-JP" altLang="en-US" sz="1400" i="1"/>
              <a:t>作成者は、製品の特性や化学構造等も考慮し、</a:t>
            </a:r>
            <a:endParaRPr lang="en-US" altLang="ja-JP" sz="1400" i="1"/>
          </a:p>
          <a:p>
            <a:pPr marL="0" indent="0" algn="ctr">
              <a:buNone/>
            </a:pPr>
            <a:r>
              <a:rPr lang="ja-JP" altLang="en-US" sz="1400" i="1"/>
              <a:t>危険有害性を見極めましょう。</a:t>
            </a:r>
            <a:endParaRPr lang="en-US" altLang="ja-JP" sz="1400" i="1"/>
          </a:p>
          <a:p>
            <a:pPr marL="0" indent="0" algn="ctr">
              <a:buNone/>
            </a:pPr>
            <a:endParaRPr lang="en-US" altLang="ja-JP" sz="1800" i="1"/>
          </a:p>
          <a:p>
            <a:pPr marL="0" indent="0" algn="ctr">
              <a:buNone/>
            </a:pPr>
            <a:r>
              <a:rPr lang="ja-JP" altLang="en-US" sz="2000" b="1" i="1">
                <a:solidFill>
                  <a:srgbClr val="FF0000"/>
                </a:solidFill>
              </a:rPr>
              <a:t>「 今まで事故が起こっていない ＝  安全な製品 」とは限りません。</a:t>
            </a:r>
            <a:endParaRPr lang="en-US" altLang="ja-JP" sz="2000" b="1" i="1">
              <a:solidFill>
                <a:srgbClr val="FF0000"/>
              </a:solidFill>
            </a:endParaRPr>
          </a:p>
          <a:p>
            <a:pPr marL="0" indent="0" algn="ctr">
              <a:buNone/>
            </a:pPr>
            <a:endParaRPr lang="en-US" altLang="ja-JP" sz="1800" i="1"/>
          </a:p>
          <a:p>
            <a:pPr marL="0" indent="0" algn="ctr">
              <a:buNone/>
            </a:pPr>
            <a:endParaRPr lang="en-US" altLang="ja-JP" sz="1800" i="1"/>
          </a:p>
          <a:p>
            <a:pPr marL="0" indent="0" algn="ctr">
              <a:buNone/>
            </a:pPr>
            <a:endParaRPr lang="en-US" altLang="ja-JP" i="1"/>
          </a:p>
        </p:txBody>
      </p:sp>
      <p:sp>
        <p:nvSpPr>
          <p:cNvPr id="2" name="正方形/長方形 1">
            <a:extLst>
              <a:ext uri="{FF2B5EF4-FFF2-40B4-BE49-F238E27FC236}">
                <a16:creationId xmlns:a16="http://schemas.microsoft.com/office/drawing/2014/main" id="{E8AD66A8-FE4D-43B3-A0F4-02C2BA3ED222}"/>
              </a:ext>
            </a:extLst>
          </p:cNvPr>
          <p:cNvSpPr/>
          <p:nvPr/>
        </p:nvSpPr>
        <p:spPr>
          <a:xfrm>
            <a:off x="1718733" y="1896533"/>
            <a:ext cx="5486400" cy="1092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80654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9A08BC-AA62-4392-A887-BB7E1961140A}"/>
              </a:ext>
            </a:extLst>
          </p:cNvPr>
          <p:cNvSpPr>
            <a:spLocks noGrp="1"/>
          </p:cNvSpPr>
          <p:nvPr>
            <p:ph type="ctrTitle"/>
          </p:nvPr>
        </p:nvSpPr>
        <p:spPr>
          <a:xfrm>
            <a:off x="818065" y="330201"/>
            <a:ext cx="7885668" cy="2150532"/>
          </a:xfrm>
        </p:spPr>
        <p:txBody>
          <a:bodyPr anchor="t">
            <a:normAutofit fontScale="90000"/>
          </a:bodyPr>
          <a:lstStyle/>
          <a:p>
            <a:pPr algn="l">
              <a:lnSpc>
                <a:spcPct val="100000"/>
              </a:lnSpc>
              <a:spcAft>
                <a:spcPts val="1200"/>
              </a:spcAft>
            </a:pPr>
            <a:r>
              <a:rPr lang="ja-JP" altLang="en-US" sz="2400" b="1"/>
              <a:t>危険物リスト とは</a:t>
            </a:r>
            <a:br>
              <a:rPr lang="en-US" altLang="ja-JP" sz="2400" b="1"/>
            </a:br>
            <a:br>
              <a:rPr lang="en-US" altLang="ja-JP" sz="2400" b="1"/>
            </a:br>
            <a:r>
              <a:rPr lang="ja-JP" altLang="en-US" sz="2400"/>
              <a:t>国連危険物輸送 モデル規則 第</a:t>
            </a:r>
            <a:r>
              <a:rPr lang="en-US" altLang="ja-JP" sz="2400"/>
              <a:t>3.2</a:t>
            </a:r>
            <a:r>
              <a:rPr lang="ja-JP" altLang="en-US" sz="2400"/>
              <a:t>章に記載されている</a:t>
            </a:r>
            <a:br>
              <a:rPr lang="en-US" altLang="ja-JP" sz="2400"/>
            </a:br>
            <a:r>
              <a:rPr lang="ja-JP" altLang="en-US" sz="2400"/>
              <a:t>輸送上の危険物の一覧表。</a:t>
            </a:r>
            <a:br>
              <a:rPr lang="en-US" altLang="ja-JP" sz="2400"/>
            </a:br>
            <a:r>
              <a:rPr lang="ja-JP" altLang="en-US" sz="2400"/>
              <a:t>冒頭に解説があり、その後約</a:t>
            </a:r>
            <a:r>
              <a:rPr lang="en-US" altLang="ja-JP" sz="2400"/>
              <a:t>100</a:t>
            </a:r>
            <a:r>
              <a:rPr lang="ja-JP" altLang="en-US" sz="2400"/>
              <a:t>ページにわたって</a:t>
            </a:r>
            <a:br>
              <a:rPr lang="en-US" altLang="ja-JP" sz="2400"/>
            </a:br>
            <a:r>
              <a:rPr lang="ja-JP" altLang="en-US" sz="2400"/>
              <a:t>一覧表（危険物リスト）が掲載されています。</a:t>
            </a:r>
            <a:br>
              <a:rPr lang="en-US" altLang="ja-JP" sz="2400" b="1"/>
            </a:br>
            <a:br>
              <a:rPr lang="en-US" altLang="ja-JP" sz="2400" b="1"/>
            </a:br>
            <a:br>
              <a:rPr lang="en-US" altLang="ja-JP" sz="2400" b="1"/>
            </a:br>
            <a:br>
              <a:rPr lang="en-US" altLang="ja-JP" sz="2400" b="1"/>
            </a:br>
            <a:br>
              <a:rPr lang="en-US" altLang="ja-JP" sz="2400" b="1"/>
            </a:br>
            <a:endParaRPr lang="ja-JP" altLang="en-US" sz="2400" b="1"/>
          </a:p>
        </p:txBody>
      </p:sp>
      <p:pic>
        <p:nvPicPr>
          <p:cNvPr id="4" name="図 3">
            <a:extLst>
              <a:ext uri="{FF2B5EF4-FFF2-40B4-BE49-F238E27FC236}">
                <a16:creationId xmlns:a16="http://schemas.microsoft.com/office/drawing/2014/main" id="{5A0A05FC-0613-48A9-ADF6-671143FB50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065" y="2675466"/>
            <a:ext cx="7945298" cy="3763182"/>
          </a:xfrm>
          <a:prstGeom prst="rect">
            <a:avLst/>
          </a:prstGeom>
          <a:ln>
            <a:solidFill>
              <a:schemeClr val="tx1"/>
            </a:solidFill>
          </a:ln>
        </p:spPr>
      </p:pic>
    </p:spTree>
    <p:extLst>
      <p:ext uri="{BB962C8B-B14F-4D97-AF65-F5344CB8AC3E}">
        <p14:creationId xmlns:p14="http://schemas.microsoft.com/office/powerpoint/2010/main" val="3424963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9A08BC-AA62-4392-A887-BB7E1961140A}"/>
              </a:ext>
            </a:extLst>
          </p:cNvPr>
          <p:cNvSpPr>
            <a:spLocks noGrp="1"/>
          </p:cNvSpPr>
          <p:nvPr>
            <p:ph type="ctrTitle"/>
          </p:nvPr>
        </p:nvSpPr>
        <p:spPr>
          <a:xfrm>
            <a:off x="707923" y="217796"/>
            <a:ext cx="7855974" cy="477837"/>
          </a:xfrm>
        </p:spPr>
        <p:txBody>
          <a:bodyPr>
            <a:normAutofit/>
          </a:bodyPr>
          <a:lstStyle/>
          <a:p>
            <a:pPr algn="l"/>
            <a:r>
              <a:rPr lang="ja-JP" altLang="en-US" sz="2400" b="1"/>
              <a:t>危険物リスト （一部抜粋）</a:t>
            </a:r>
          </a:p>
        </p:txBody>
      </p:sp>
      <p:graphicFrame>
        <p:nvGraphicFramePr>
          <p:cNvPr id="7" name="表 6">
            <a:extLst>
              <a:ext uri="{FF2B5EF4-FFF2-40B4-BE49-F238E27FC236}">
                <a16:creationId xmlns:a16="http://schemas.microsoft.com/office/drawing/2014/main" id="{3CC505F2-3E17-4F27-B029-72FB96137DCF}"/>
              </a:ext>
            </a:extLst>
          </p:cNvPr>
          <p:cNvGraphicFramePr>
            <a:graphicFrameLocks noGrp="1"/>
          </p:cNvGraphicFramePr>
          <p:nvPr/>
        </p:nvGraphicFramePr>
        <p:xfrm>
          <a:off x="571069" y="868451"/>
          <a:ext cx="8140312" cy="5771754"/>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少量危険物 及び</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適用除外量　危険物</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小型容器及び</a:t>
                      </a:r>
                      <a:r>
                        <a:rPr lang="en-US" sz="800" b="1" kern="100">
                          <a:effectLst/>
                          <a:latin typeface="Times New Roman" panose="02020603050405020304" pitchFamily="18" charset="0"/>
                          <a:ea typeface="ＭＳ 明朝" panose="02020609040205080304" pitchFamily="17" charset="-128"/>
                        </a:rPr>
                        <a:t>IBCs</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ポータブルタンク及び</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バルクコンテナ</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包装要件</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b="1" kern="100">
                          <a:effectLst/>
                          <a:latin typeface="Times New Roman" panose="02020603050405020304" pitchFamily="18" charset="0"/>
                          <a:ea typeface="ＭＳ 明朝" panose="02020609040205080304" pitchFamily="17" charset="-128"/>
                        </a:rPr>
                        <a:t>特別包装規定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要件</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特別要件</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(5)</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(6)</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(7a)</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(7b)</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(8)</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(9)</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(10)</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234058"/>
                  </a:ext>
                </a:extLst>
              </a:tr>
              <a:tr h="350731">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3.1.2</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2.0</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2.0</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2.0.1.3</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3.3</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3.4</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3.5</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4.1.4</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4.1.4</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4.2.5/4.3.2</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4.2.5</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5459844"/>
                  </a:ext>
                </a:extLst>
              </a:tr>
              <a:tr h="350731">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1148</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effectLst/>
                          <a:latin typeface="Times New Roman" panose="02020603050405020304" pitchFamily="18" charset="0"/>
                          <a:ea typeface="ＭＳ 明朝" panose="02020609040205080304" pitchFamily="17" charset="-128"/>
                        </a:rPr>
                        <a:t>ジアセトンアルコール</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II</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1L</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E2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P001</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IBC02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TP1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0489018"/>
                  </a:ext>
                </a:extLst>
              </a:tr>
              <a:tr h="525005">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1148</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effectLst/>
                          <a:latin typeface="Times New Roman" panose="02020603050405020304" pitchFamily="18" charset="0"/>
                          <a:ea typeface="ＭＳ 明朝" panose="02020609040205080304" pitchFamily="17" charset="-128"/>
                        </a:rPr>
                        <a:t>ジアセトンアルコール</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III</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223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5L</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E1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P001</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IBC03</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LP01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TP1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8362494"/>
                  </a:ext>
                </a:extLst>
              </a:tr>
              <a:tr h="697625">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1170</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effectLst/>
                          <a:latin typeface="Times New Roman" panose="02020603050405020304" pitchFamily="18" charset="0"/>
                          <a:ea typeface="ＭＳ 明朝" panose="02020609040205080304" pitchFamily="17" charset="-128"/>
                        </a:rPr>
                        <a:t>エタノール（エチルアルコール）又はエタノール溶液（エチルアルコール溶液）</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II</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144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1L</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E2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P001</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IBC02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TP1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1440524"/>
                  </a:ext>
                </a:extLst>
              </a:tr>
              <a:tr h="350731">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1230</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en-US" sz="800" b="1" kern="100" err="1">
                          <a:effectLst/>
                          <a:latin typeface="ＭＳ 明朝" panose="02020609040205080304" pitchFamily="17" charset="-128"/>
                          <a:ea typeface="ＭＳ 明朝" panose="02020609040205080304" pitchFamily="17" charset="-128"/>
                        </a:rPr>
                        <a:t>メタノール</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6.1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II</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279</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1L</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E2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P001</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IBC02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T7</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TP2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0354309"/>
                  </a:ext>
                </a:extLst>
              </a:tr>
              <a:tr h="350731">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1418</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effectLst/>
                          <a:latin typeface="Times New Roman" panose="02020603050405020304" pitchFamily="18" charset="0"/>
                          <a:ea typeface="ＭＳ 明朝" panose="02020609040205080304" pitchFamily="17" charset="-128"/>
                        </a:rPr>
                        <a:t>マグネシウム粉末又はマグネシウム合金粉末</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4.3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4.2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III</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223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0</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E1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P410</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IBC08</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B4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TP33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0037770"/>
                  </a:ext>
                </a:extLst>
              </a:tr>
              <a:tr h="699281">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1474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en-US" sz="800" b="1" kern="100">
                          <a:effectLst/>
                          <a:latin typeface="ＭＳ 明朝" panose="02020609040205080304" pitchFamily="17" charset="-128"/>
                          <a:ea typeface="ＭＳ 明朝" panose="02020609040205080304" pitchFamily="17" charset="-128"/>
                        </a:rPr>
                        <a:t>硝酸マグネシウム</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5.1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III</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332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5kg</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E1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P002</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IBC08</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LP02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B3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T1</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BK1</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BK2</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en-US" sz="800" b="1" kern="100">
                          <a:effectLst/>
                          <a:latin typeface="Times New Roman" panose="02020603050405020304" pitchFamily="18" charset="0"/>
                          <a:ea typeface="ＭＳ 明朝" panose="02020609040205080304" pitchFamily="17" charset="-128"/>
                        </a:rPr>
                        <a:t>BK3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TP33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2950720"/>
                  </a:ext>
                </a:extLst>
              </a:tr>
              <a:tr h="350731">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1694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effectLst/>
                          <a:latin typeface="Times New Roman" panose="02020603050405020304" pitchFamily="18" charset="0"/>
                          <a:ea typeface="ＭＳ 明朝" panose="02020609040205080304" pitchFamily="17" charset="-128"/>
                        </a:rPr>
                        <a:t>シアン化ブロモベンジル、液体</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6.1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I</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138</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0</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E0</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P001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T14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TP2</a:t>
                      </a:r>
                      <a:br>
                        <a:rPr lang="en-US" sz="800" b="1" kern="100">
                          <a:effectLst/>
                          <a:latin typeface="Times New Roman" panose="02020603050405020304" pitchFamily="18" charset="0"/>
                          <a:ea typeface="ＭＳ 明朝" panose="02020609040205080304" pitchFamily="17" charset="-128"/>
                        </a:rPr>
                      </a:br>
                      <a:r>
                        <a:rPr lang="en-US" sz="800" b="1" kern="100">
                          <a:effectLst/>
                          <a:latin typeface="Times New Roman" panose="02020603050405020304" pitchFamily="18" charset="0"/>
                          <a:ea typeface="ＭＳ 明朝" panose="02020609040205080304" pitchFamily="17" charset="-128"/>
                        </a:rPr>
                        <a:t>TP13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5006115"/>
                  </a:ext>
                </a:extLst>
              </a:tr>
              <a:tr h="699281">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3082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effectLst/>
                          <a:latin typeface="Times New Roman" panose="02020603050405020304" pitchFamily="18" charset="0"/>
                          <a:ea typeface="ＭＳ 明朝" panose="02020609040205080304" pitchFamily="17" charset="-128"/>
                        </a:rPr>
                        <a:t>環境有害物質、液体、</a:t>
                      </a:r>
                      <a:endParaRPr lang="ja-JP" sz="1200" b="1" kern="100">
                        <a:effectLst/>
                        <a:latin typeface="Times New Roman" panose="02020603050405020304" pitchFamily="18" charset="0"/>
                        <a:ea typeface="ＭＳ 明朝" panose="02020609040205080304" pitchFamily="17" charset="-128"/>
                      </a:endParaRPr>
                    </a:p>
                    <a:p>
                      <a:pPr>
                        <a:lnSpc>
                          <a:spcPts val="1000"/>
                        </a:lnSpc>
                      </a:pPr>
                      <a:r>
                        <a:rPr lang="ja-JP" sz="800" b="1" kern="100">
                          <a:effectLst/>
                          <a:latin typeface="Times New Roman" panose="02020603050405020304" pitchFamily="18" charset="0"/>
                          <a:ea typeface="ＭＳ 明朝" panose="02020609040205080304" pitchFamily="17" charset="-128"/>
                        </a:rPr>
                        <a:t>他に品名が明示されていないもの</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9</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 </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III</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274</a:t>
                      </a:r>
                      <a:br>
                        <a:rPr lang="en-US" sz="800" b="1" kern="100">
                          <a:effectLst/>
                          <a:latin typeface="Times New Roman" panose="02020603050405020304" pitchFamily="18" charset="0"/>
                          <a:ea typeface="ＭＳ Ｐゴシック" panose="020B0600070205080204" pitchFamily="50" charset="-128"/>
                        </a:rPr>
                      </a:br>
                      <a:r>
                        <a:rPr lang="en-US" sz="800" b="1" kern="100">
                          <a:effectLst/>
                          <a:latin typeface="Times New Roman" panose="02020603050405020304" pitchFamily="18" charset="0"/>
                          <a:ea typeface="ＭＳ Ｐゴシック" panose="020B0600070205080204" pitchFamily="50" charset="-128"/>
                        </a:rPr>
                        <a:t>331</a:t>
                      </a:r>
                      <a:br>
                        <a:rPr lang="en-US" sz="800" b="1" kern="100">
                          <a:effectLst/>
                          <a:latin typeface="Times New Roman" panose="02020603050405020304" pitchFamily="18" charset="0"/>
                          <a:ea typeface="ＭＳ Ｐゴシック" panose="020B0600070205080204" pitchFamily="50" charset="-128"/>
                        </a:rPr>
                      </a:br>
                      <a:r>
                        <a:rPr lang="en-US" sz="800" b="1" kern="100">
                          <a:effectLst/>
                          <a:latin typeface="Times New Roman" panose="02020603050405020304" pitchFamily="18" charset="0"/>
                          <a:ea typeface="ＭＳ Ｐゴシック" panose="020B0600070205080204" pitchFamily="50" charset="-128"/>
                        </a:rPr>
                        <a:t>335</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en-US" sz="800" b="1" kern="100">
                          <a:effectLst/>
                          <a:latin typeface="Times New Roman" panose="02020603050405020304" pitchFamily="18" charset="0"/>
                          <a:ea typeface="ＭＳ Ｐゴシック" panose="020B0600070205080204" pitchFamily="50" charset="-128"/>
                        </a:rPr>
                        <a:t>375</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5L</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E1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P001</a:t>
                      </a:r>
                      <a:br>
                        <a:rPr lang="en-US" sz="800" b="1" kern="100">
                          <a:effectLst/>
                          <a:latin typeface="Times New Roman" panose="02020603050405020304" pitchFamily="18" charset="0"/>
                          <a:ea typeface="ＭＳ Ｐゴシック" panose="020B0600070205080204" pitchFamily="50" charset="-128"/>
                        </a:rPr>
                      </a:br>
                      <a:r>
                        <a:rPr lang="en-US" sz="800" b="1" kern="100">
                          <a:effectLst/>
                          <a:latin typeface="Times New Roman" panose="02020603050405020304" pitchFamily="18" charset="0"/>
                          <a:ea typeface="ＭＳ Ｐゴシック" panose="020B0600070205080204" pitchFamily="50" charset="-128"/>
                        </a:rPr>
                        <a:t>IBC03</a:t>
                      </a:r>
                      <a:br>
                        <a:rPr lang="en-US" sz="800" b="1" kern="100">
                          <a:effectLst/>
                          <a:latin typeface="Times New Roman" panose="02020603050405020304" pitchFamily="18" charset="0"/>
                          <a:ea typeface="ＭＳ Ｐゴシック" panose="020B0600070205080204" pitchFamily="50" charset="-128"/>
                        </a:rPr>
                      </a:br>
                      <a:r>
                        <a:rPr lang="en-US" sz="800" b="1" kern="100">
                          <a:effectLst/>
                          <a:latin typeface="Times New Roman" panose="02020603050405020304" pitchFamily="18" charset="0"/>
                          <a:ea typeface="ＭＳ Ｐゴシック" panose="020B0600070205080204" pitchFamily="50" charset="-128"/>
                        </a:rPr>
                        <a:t>LP01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PP1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T4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Ｐゴシック" panose="020B0600070205080204" pitchFamily="50" charset="-128"/>
                        </a:rPr>
                        <a:t>TP1</a:t>
                      </a:r>
                      <a:br>
                        <a:rPr lang="en-US" sz="800" b="1" kern="100">
                          <a:effectLst/>
                          <a:latin typeface="Times New Roman" panose="02020603050405020304" pitchFamily="18" charset="0"/>
                          <a:ea typeface="ＭＳ Ｐゴシック" panose="020B0600070205080204" pitchFamily="50" charset="-128"/>
                        </a:rPr>
                      </a:br>
                      <a:r>
                        <a:rPr lang="en-US" sz="800" b="1" kern="100">
                          <a:effectLst/>
                          <a:latin typeface="Times New Roman" panose="02020603050405020304" pitchFamily="18" charset="0"/>
                          <a:ea typeface="ＭＳ Ｐゴシック" panose="020B0600070205080204" pitchFamily="50" charset="-128"/>
                        </a:rPr>
                        <a:t>TP29</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648165"/>
                  </a:ext>
                </a:extLst>
              </a:tr>
            </a:tbl>
          </a:graphicData>
        </a:graphic>
      </p:graphicFrame>
    </p:spTree>
    <p:extLst>
      <p:ext uri="{BB962C8B-B14F-4D97-AF65-F5344CB8AC3E}">
        <p14:creationId xmlns:p14="http://schemas.microsoft.com/office/powerpoint/2010/main" val="3887166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2055241350"/>
              </p:ext>
            </p:extLst>
          </p:nvPr>
        </p:nvGraphicFramePr>
        <p:xfrm>
          <a:off x="571069" y="868451"/>
          <a:ext cx="8140312" cy="5771754"/>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少量危険物 及び</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適用除外量　危険物</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小型容器及び</a:t>
                      </a:r>
                      <a:r>
                        <a:rPr lang="en-US" sz="800" b="1" kern="100">
                          <a:effectLst/>
                          <a:latin typeface="Times New Roman" panose="02020603050405020304" pitchFamily="18" charset="0"/>
                          <a:ea typeface="ＭＳ 明朝" panose="02020609040205080304" pitchFamily="17" charset="-128"/>
                        </a:rPr>
                        <a:t>IBCs</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ポータブルタンク及び</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バルクコンテナ</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包装要件</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b="1" kern="100">
                          <a:effectLst/>
                          <a:latin typeface="Times New Roman" panose="02020603050405020304" pitchFamily="18" charset="0"/>
                          <a:ea typeface="ＭＳ 明朝" panose="02020609040205080304" pitchFamily="17" charset="-128"/>
                        </a:rPr>
                        <a:t>特別包装規定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要件</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特別要件</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(2)</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(3)</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(4)</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(5)</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(6)</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(7a)</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(7b)</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(8)</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(9)</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(10)</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(11)</a:t>
                      </a:r>
                      <a:endParaRPr lang="ja-JP" sz="1200" b="1" kern="100">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234058"/>
                  </a:ext>
                </a:extLst>
              </a:tr>
              <a:tr h="350731">
                <a:tc>
                  <a:txBody>
                    <a:bodyPr/>
                    <a:lstStyle/>
                    <a:p>
                      <a:pPr algn="ctr">
                        <a:lnSpc>
                          <a:spcPts val="1000"/>
                        </a:lnSpc>
                      </a:pPr>
                      <a:r>
                        <a:rPr lang="en-GB" sz="800" b="1" kern="100">
                          <a:effectLst/>
                          <a:latin typeface="Times New Roman" panose="02020603050405020304" pitchFamily="18" charset="0"/>
                          <a:ea typeface="ＭＳ 明朝" panose="02020609040205080304" pitchFamily="17" charset="-128"/>
                        </a:rPr>
                        <a:t>-</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GB" sz="1200" b="0" kern="100">
                          <a:solidFill>
                            <a:schemeClr val="tx1"/>
                          </a:solidFill>
                          <a:effectLst/>
                          <a:latin typeface="Times New Roman" panose="02020603050405020304" pitchFamily="18" charset="0"/>
                          <a:ea typeface="ＭＳ 明朝" panose="02020609040205080304" pitchFamily="17" charset="-128"/>
                        </a:rPr>
                        <a:t>3.1.2</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2.0</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2.0</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2.0.1.3</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3.3</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3.4</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3.5</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4.1.4</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4.1.4</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4.2.5/4.3.2</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1200" b="0" kern="100">
                          <a:solidFill>
                            <a:schemeClr val="tx1"/>
                          </a:solidFill>
                          <a:effectLst/>
                          <a:latin typeface="Times New Roman" panose="02020603050405020304" pitchFamily="18" charset="0"/>
                          <a:ea typeface="ＭＳ 明朝" panose="02020609040205080304" pitchFamily="17" charset="-128"/>
                        </a:rPr>
                        <a:t>4.2.5</a:t>
                      </a:r>
                      <a:endParaRPr lang="ja-JP" sz="1200" b="0" kern="100">
                        <a:solidFill>
                          <a:schemeClr val="tx1"/>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545984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80489018"/>
                  </a:ext>
                </a:extLst>
              </a:tr>
              <a:tr h="52500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IBC03</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518362494"/>
                  </a:ext>
                </a:extLst>
              </a:tr>
              <a:tr h="69762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1170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エタノール（エチルアルコール）又はエタノール溶液（エチルアルコール溶液）</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144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6144052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1230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メタノール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279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T7</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470354309"/>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1418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マグネシウム粉末又はマグネシウム合金粉末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P410</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90037770"/>
                  </a:ext>
                </a:extLst>
              </a:tr>
              <a:tr h="69928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1474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硝酸マグネシウム</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332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5kg</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562950720"/>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1694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シアン化ブロモベンジル、液体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138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605006115"/>
                  </a:ext>
                </a:extLst>
              </a:tr>
              <a:tr h="699281">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3082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環境有害物質、液体、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他に品名が明示されていないもの</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274</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375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P001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IBC03</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TP29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648165"/>
                  </a:ext>
                </a:extLst>
              </a:tr>
            </a:tbl>
          </a:graphicData>
        </a:graphic>
      </p:graphicFrame>
      <p:sp>
        <p:nvSpPr>
          <p:cNvPr id="8" name="正方形/長方形 7">
            <a:extLst>
              <a:ext uri="{FF2B5EF4-FFF2-40B4-BE49-F238E27FC236}">
                <a16:creationId xmlns:a16="http://schemas.microsoft.com/office/drawing/2014/main" id="{45FEE88E-60FB-4E04-B20A-3AB54E504757}"/>
              </a:ext>
            </a:extLst>
          </p:cNvPr>
          <p:cNvSpPr/>
          <p:nvPr/>
        </p:nvSpPr>
        <p:spPr>
          <a:xfrm>
            <a:off x="1543050" y="2209801"/>
            <a:ext cx="7258050" cy="440265"/>
          </a:xfrm>
          <a:prstGeom prst="rect">
            <a:avLst/>
          </a:prstGeom>
          <a:noFill/>
          <a:ln w="25400">
            <a:solidFill>
              <a:srgbClr val="99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029D638-F0A0-472D-808C-AB7E1AC0B13A}"/>
              </a:ext>
            </a:extLst>
          </p:cNvPr>
          <p:cNvSpPr txBox="1"/>
          <p:nvPr/>
        </p:nvSpPr>
        <p:spPr>
          <a:xfrm>
            <a:off x="1609728" y="2857500"/>
            <a:ext cx="4752971" cy="369332"/>
          </a:xfrm>
          <a:prstGeom prst="rect">
            <a:avLst/>
          </a:prstGeom>
          <a:solidFill>
            <a:schemeClr val="bg1"/>
          </a:solidFill>
        </p:spPr>
        <p:txBody>
          <a:bodyPr wrap="square" rtlCol="0">
            <a:spAutoFit/>
          </a:bodyPr>
          <a:lstStyle/>
          <a:p>
            <a:r>
              <a:rPr kumimoji="1" lang="ja-JP" altLang="en-US" b="1">
                <a:solidFill>
                  <a:srgbClr val="9933FF"/>
                </a:solidFill>
              </a:rPr>
              <a:t>モデル規則で説明している章番号／項番号</a:t>
            </a:r>
          </a:p>
        </p:txBody>
      </p:sp>
      <p:cxnSp>
        <p:nvCxnSpPr>
          <p:cNvPr id="11" name="直線矢印コネクタ 10">
            <a:extLst>
              <a:ext uri="{FF2B5EF4-FFF2-40B4-BE49-F238E27FC236}">
                <a16:creationId xmlns:a16="http://schemas.microsoft.com/office/drawing/2014/main" id="{CF2E6460-E2CC-4B32-ADE4-E8EA262A9422}"/>
              </a:ext>
            </a:extLst>
          </p:cNvPr>
          <p:cNvCxnSpPr/>
          <p:nvPr/>
        </p:nvCxnSpPr>
        <p:spPr>
          <a:xfrm>
            <a:off x="2962275" y="2619375"/>
            <a:ext cx="0" cy="238125"/>
          </a:xfrm>
          <a:prstGeom prst="straightConnector1">
            <a:avLst/>
          </a:prstGeom>
          <a:ln w="25400">
            <a:solidFill>
              <a:srgbClr val="9933FF"/>
            </a:solidFill>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A5F87686-7CF3-4929-B9F0-05CA07DBA3E0}"/>
              </a:ext>
            </a:extLst>
          </p:cNvPr>
          <p:cNvSpPr/>
          <p:nvPr/>
        </p:nvSpPr>
        <p:spPr>
          <a:xfrm>
            <a:off x="5219700" y="711289"/>
            <a:ext cx="3581400" cy="1260387"/>
          </a:xfrm>
          <a:prstGeom prst="rect">
            <a:avLst/>
          </a:prstGeom>
          <a:noFill/>
          <a:ln w="349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D4BE224B-2B38-423A-8ADA-B90E84310325}"/>
              </a:ext>
            </a:extLst>
          </p:cNvPr>
          <p:cNvSpPr txBox="1"/>
          <p:nvPr/>
        </p:nvSpPr>
        <p:spPr>
          <a:xfrm>
            <a:off x="1638304" y="3606924"/>
            <a:ext cx="6476999" cy="646331"/>
          </a:xfrm>
          <a:prstGeom prst="rect">
            <a:avLst/>
          </a:prstGeom>
          <a:solidFill>
            <a:schemeClr val="bg1"/>
          </a:solidFill>
        </p:spPr>
        <p:txBody>
          <a:bodyPr wrap="square" rtlCol="0">
            <a:spAutoFit/>
          </a:bodyPr>
          <a:lstStyle/>
          <a:p>
            <a:r>
              <a:rPr kumimoji="1" lang="ja-JP" altLang="en-US" b="1">
                <a:solidFill>
                  <a:srgbClr val="00B050"/>
                </a:solidFill>
                <a:latin typeface="+mn-ea"/>
              </a:rPr>
              <a:t>輸送の容器や条件。</a:t>
            </a:r>
            <a:endParaRPr kumimoji="1" lang="en-US" altLang="ja-JP" b="1">
              <a:solidFill>
                <a:srgbClr val="00B050"/>
              </a:solidFill>
              <a:latin typeface="+mn-ea"/>
            </a:endParaRPr>
          </a:p>
          <a:p>
            <a:r>
              <a:rPr kumimoji="1" lang="en-US" altLang="ja-JP" b="1">
                <a:solidFill>
                  <a:srgbClr val="00B050"/>
                </a:solidFill>
                <a:latin typeface="+mn-ea"/>
              </a:rPr>
              <a:t>GHS</a:t>
            </a:r>
            <a:r>
              <a:rPr kumimoji="1" lang="ja-JP" altLang="en-US" b="1">
                <a:solidFill>
                  <a:srgbClr val="00B050"/>
                </a:solidFill>
                <a:latin typeface="+mn-ea"/>
              </a:rPr>
              <a:t>分類や</a:t>
            </a:r>
            <a:r>
              <a:rPr kumimoji="1" lang="en-US" altLang="ja-JP" b="1">
                <a:solidFill>
                  <a:srgbClr val="00B050"/>
                </a:solidFill>
                <a:latin typeface="+mn-ea"/>
              </a:rPr>
              <a:t>SDS </a:t>
            </a:r>
            <a:r>
              <a:rPr kumimoji="1" lang="ja-JP" altLang="en-US" b="1">
                <a:solidFill>
                  <a:srgbClr val="00B050"/>
                </a:solidFill>
                <a:latin typeface="+mn-ea"/>
              </a:rPr>
              <a:t>第</a:t>
            </a:r>
            <a:r>
              <a:rPr kumimoji="1" lang="en-US" altLang="ja-JP" b="1">
                <a:solidFill>
                  <a:srgbClr val="00B050"/>
                </a:solidFill>
                <a:latin typeface="+mn-ea"/>
              </a:rPr>
              <a:t>14</a:t>
            </a:r>
            <a:r>
              <a:rPr kumimoji="1" lang="ja-JP" altLang="en-US" b="1">
                <a:solidFill>
                  <a:srgbClr val="00B050"/>
                </a:solidFill>
                <a:latin typeface="+mn-ea"/>
              </a:rPr>
              <a:t>項を考える上では参照する必要はない。</a:t>
            </a:r>
          </a:p>
        </p:txBody>
      </p:sp>
      <p:cxnSp>
        <p:nvCxnSpPr>
          <p:cNvPr id="14" name="直線矢印コネクタ 13">
            <a:extLst>
              <a:ext uri="{FF2B5EF4-FFF2-40B4-BE49-F238E27FC236}">
                <a16:creationId xmlns:a16="http://schemas.microsoft.com/office/drawing/2014/main" id="{C69A4599-3212-4521-B07F-7F987A33CEB2}"/>
              </a:ext>
            </a:extLst>
          </p:cNvPr>
          <p:cNvCxnSpPr>
            <a:cxnSpLocks/>
          </p:cNvCxnSpPr>
          <p:nvPr/>
        </p:nvCxnSpPr>
        <p:spPr>
          <a:xfrm flipH="1">
            <a:off x="7896225" y="1971676"/>
            <a:ext cx="676706" cy="1754310"/>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タイトル 1">
            <a:extLst>
              <a:ext uri="{FF2B5EF4-FFF2-40B4-BE49-F238E27FC236}">
                <a16:creationId xmlns:a16="http://schemas.microsoft.com/office/drawing/2014/main" id="{F430E2C3-DE01-4A97-A4E1-37134D7C89C2}"/>
              </a:ext>
            </a:extLst>
          </p:cNvPr>
          <p:cNvSpPr txBox="1">
            <a:spLocks/>
          </p:cNvSpPr>
          <p:nvPr/>
        </p:nvSpPr>
        <p:spPr>
          <a:xfrm>
            <a:off x="571069" y="233452"/>
            <a:ext cx="7855974"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危険物リスト：項目タイトルの意味（１）</a:t>
            </a:r>
          </a:p>
        </p:txBody>
      </p:sp>
      <p:sp>
        <p:nvSpPr>
          <p:cNvPr id="15" name="正方形/長方形 14">
            <a:extLst>
              <a:ext uri="{FF2B5EF4-FFF2-40B4-BE49-F238E27FC236}">
                <a16:creationId xmlns:a16="http://schemas.microsoft.com/office/drawing/2014/main" id="{1EAAA099-54DB-4830-8989-1F5E45145398}"/>
              </a:ext>
            </a:extLst>
          </p:cNvPr>
          <p:cNvSpPr/>
          <p:nvPr/>
        </p:nvSpPr>
        <p:spPr>
          <a:xfrm>
            <a:off x="481349" y="776874"/>
            <a:ext cx="4327717" cy="1260387"/>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a:extLst>
              <a:ext uri="{FF2B5EF4-FFF2-40B4-BE49-F238E27FC236}">
                <a16:creationId xmlns:a16="http://schemas.microsoft.com/office/drawing/2014/main" id="{9701EB29-CAA3-4277-A58A-C99A9A1F6B21}"/>
              </a:ext>
            </a:extLst>
          </p:cNvPr>
          <p:cNvCxnSpPr>
            <a:cxnSpLocks/>
          </p:cNvCxnSpPr>
          <p:nvPr/>
        </p:nvCxnSpPr>
        <p:spPr>
          <a:xfrm>
            <a:off x="1006475" y="2047875"/>
            <a:ext cx="0" cy="2907210"/>
          </a:xfrm>
          <a:prstGeom prst="straightConnector1">
            <a:avLst/>
          </a:prstGeom>
          <a:ln w="47625">
            <a:solidFill>
              <a:srgbClr val="FF0000"/>
            </a:solidFill>
            <a:tailEnd type="non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9A4DE009-926E-4448-AA71-242B3986DB03}"/>
              </a:ext>
            </a:extLst>
          </p:cNvPr>
          <p:cNvSpPr txBox="1"/>
          <p:nvPr/>
        </p:nvSpPr>
        <p:spPr>
          <a:xfrm>
            <a:off x="1638303" y="4702686"/>
            <a:ext cx="6934626" cy="584775"/>
          </a:xfrm>
          <a:prstGeom prst="rect">
            <a:avLst/>
          </a:prstGeom>
          <a:solidFill>
            <a:schemeClr val="bg1"/>
          </a:solidFill>
        </p:spPr>
        <p:txBody>
          <a:bodyPr wrap="square" rtlCol="0">
            <a:spAutoFit/>
          </a:bodyPr>
          <a:lstStyle/>
          <a:p>
            <a:r>
              <a:rPr kumimoji="1" lang="en-US" altLang="ja-JP" sz="3200" b="1">
                <a:solidFill>
                  <a:srgbClr val="FF0000"/>
                </a:solidFill>
                <a:latin typeface="+mn-ea"/>
              </a:rPr>
              <a:t>SDS 14</a:t>
            </a:r>
            <a:r>
              <a:rPr kumimoji="1" lang="ja-JP" altLang="en-US" sz="3200" b="1">
                <a:solidFill>
                  <a:srgbClr val="FF0000"/>
                </a:solidFill>
                <a:latin typeface="+mn-ea"/>
              </a:rPr>
              <a:t>項に記載するのはこの部分</a:t>
            </a:r>
          </a:p>
        </p:txBody>
      </p:sp>
      <p:cxnSp>
        <p:nvCxnSpPr>
          <p:cNvPr id="18" name="直線矢印コネクタ 17">
            <a:extLst>
              <a:ext uri="{FF2B5EF4-FFF2-40B4-BE49-F238E27FC236}">
                <a16:creationId xmlns:a16="http://schemas.microsoft.com/office/drawing/2014/main" id="{42957FF8-4923-49D5-A8EB-413ADFC918C7}"/>
              </a:ext>
            </a:extLst>
          </p:cNvPr>
          <p:cNvCxnSpPr>
            <a:cxnSpLocks/>
          </p:cNvCxnSpPr>
          <p:nvPr/>
        </p:nvCxnSpPr>
        <p:spPr>
          <a:xfrm>
            <a:off x="1028697" y="4955085"/>
            <a:ext cx="514353" cy="0"/>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155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nvGraphicFramePr>
        <p:xfrm>
          <a:off x="571069" y="868451"/>
          <a:ext cx="8140312" cy="5771754"/>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(7a)</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(7b)</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51234058"/>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GB" sz="1200" b="0" kern="100">
                          <a:solidFill>
                            <a:schemeClr val="bg1">
                              <a:lumMod val="95000"/>
                            </a:schemeClr>
                          </a:solidFill>
                          <a:effectLst/>
                          <a:latin typeface="Times New Roman" panose="02020603050405020304" pitchFamily="18" charset="0"/>
                          <a:ea typeface="ＭＳ 明朝" panose="02020609040205080304" pitchFamily="17" charset="-128"/>
                        </a:rPr>
                        <a:t>3.1.2</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2.0.1.3</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3.3</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3.5</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4.1.4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4.1.4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4.2.5/4.3.2</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4.2.5</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05545984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80489018"/>
                  </a:ext>
                </a:extLst>
              </a:tr>
              <a:tr h="52500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IBC03</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518362494"/>
                  </a:ext>
                </a:extLst>
              </a:tr>
              <a:tr h="69762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1170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エタノール（エチルアルコール）又はエタノール溶液（エチルアルコール溶液）</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144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6144052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1230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メタノール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279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T7</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470354309"/>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1418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マグネシウム粉末又はマグネシウム合金粉末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P410</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90037770"/>
                  </a:ext>
                </a:extLst>
              </a:tr>
              <a:tr h="69928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1474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硝酸マグネシウム</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332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5kg</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562950720"/>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1694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シアン化ブロモベンジル、液体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138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605006115"/>
                  </a:ext>
                </a:extLst>
              </a:tr>
              <a:tr h="699281">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3082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環境有害物質、液体、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他に品名が明示されていないもの</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274</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375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P001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IBC03</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TP29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648165"/>
                  </a:ext>
                </a:extLst>
              </a:tr>
            </a:tbl>
          </a:graphicData>
        </a:graphic>
      </p:graphicFrame>
      <p:sp>
        <p:nvSpPr>
          <p:cNvPr id="2" name="正方形/長方形 1">
            <a:extLst>
              <a:ext uri="{FF2B5EF4-FFF2-40B4-BE49-F238E27FC236}">
                <a16:creationId xmlns:a16="http://schemas.microsoft.com/office/drawing/2014/main" id="{161C00FE-19E3-4D1D-8313-B4C9021A1F0F}"/>
              </a:ext>
            </a:extLst>
          </p:cNvPr>
          <p:cNvSpPr/>
          <p:nvPr/>
        </p:nvSpPr>
        <p:spPr>
          <a:xfrm>
            <a:off x="3219450" y="868451"/>
            <a:ext cx="990600" cy="104607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B1369F71-4F99-4CD5-833B-040CB66BF6DA}"/>
              </a:ext>
            </a:extLst>
          </p:cNvPr>
          <p:cNvSpPr txBox="1"/>
          <p:nvPr/>
        </p:nvSpPr>
        <p:spPr>
          <a:xfrm>
            <a:off x="1365850" y="2430967"/>
            <a:ext cx="7061193" cy="369332"/>
          </a:xfrm>
          <a:prstGeom prst="rect">
            <a:avLst/>
          </a:prstGeom>
          <a:solidFill>
            <a:schemeClr val="bg1"/>
          </a:solidFill>
        </p:spPr>
        <p:txBody>
          <a:bodyPr wrap="square" rtlCol="0">
            <a:spAutoFit/>
          </a:bodyPr>
          <a:lstStyle/>
          <a:p>
            <a:r>
              <a:rPr kumimoji="1" lang="ja-JP" altLang="en-US" b="1">
                <a:solidFill>
                  <a:srgbClr val="FF0000"/>
                </a:solidFill>
              </a:rPr>
              <a:t>危険性の種類を数字で示したもの。国連分類と呼ばれることもある。</a:t>
            </a:r>
          </a:p>
        </p:txBody>
      </p:sp>
      <p:sp>
        <p:nvSpPr>
          <p:cNvPr id="7" name="正方形/長方形 6">
            <a:extLst>
              <a:ext uri="{FF2B5EF4-FFF2-40B4-BE49-F238E27FC236}">
                <a16:creationId xmlns:a16="http://schemas.microsoft.com/office/drawing/2014/main" id="{AA748647-E533-41AB-A83F-A51610A88332}"/>
              </a:ext>
            </a:extLst>
          </p:cNvPr>
          <p:cNvSpPr/>
          <p:nvPr/>
        </p:nvSpPr>
        <p:spPr>
          <a:xfrm>
            <a:off x="571069" y="868451"/>
            <a:ext cx="771956" cy="104607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6E32B67-9882-4DA2-A7E9-1EED9F348178}"/>
              </a:ext>
            </a:extLst>
          </p:cNvPr>
          <p:cNvSpPr txBox="1"/>
          <p:nvPr/>
        </p:nvSpPr>
        <p:spPr>
          <a:xfrm>
            <a:off x="364459" y="1922785"/>
            <a:ext cx="1362506" cy="369332"/>
          </a:xfrm>
          <a:prstGeom prst="rect">
            <a:avLst/>
          </a:prstGeom>
          <a:solidFill>
            <a:schemeClr val="bg1"/>
          </a:solidFill>
        </p:spPr>
        <p:txBody>
          <a:bodyPr wrap="square" rtlCol="0">
            <a:spAutoFit/>
          </a:bodyPr>
          <a:lstStyle/>
          <a:p>
            <a:r>
              <a:rPr kumimoji="1" lang="en-US" altLang="ja-JP" b="1">
                <a:solidFill>
                  <a:srgbClr val="FF0000"/>
                </a:solidFill>
              </a:rPr>
              <a:t>4</a:t>
            </a:r>
            <a:r>
              <a:rPr kumimoji="1" lang="ja-JP" altLang="en-US" b="1">
                <a:solidFill>
                  <a:srgbClr val="FF0000"/>
                </a:solidFill>
              </a:rPr>
              <a:t>桁の数字</a:t>
            </a:r>
          </a:p>
        </p:txBody>
      </p:sp>
      <p:sp>
        <p:nvSpPr>
          <p:cNvPr id="9" name="タイトル 1">
            <a:extLst>
              <a:ext uri="{FF2B5EF4-FFF2-40B4-BE49-F238E27FC236}">
                <a16:creationId xmlns:a16="http://schemas.microsoft.com/office/drawing/2014/main" id="{C6BD91AE-7EFF-4081-9EF8-268DEA8516B5}"/>
              </a:ext>
            </a:extLst>
          </p:cNvPr>
          <p:cNvSpPr txBox="1">
            <a:spLocks/>
          </p:cNvSpPr>
          <p:nvPr/>
        </p:nvSpPr>
        <p:spPr>
          <a:xfrm>
            <a:off x="571069" y="233452"/>
            <a:ext cx="7855974"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危険物リスト：項目タイトルの意味（２）</a:t>
            </a:r>
          </a:p>
        </p:txBody>
      </p:sp>
      <p:cxnSp>
        <p:nvCxnSpPr>
          <p:cNvPr id="10" name="直線矢印コネクタ 9">
            <a:extLst>
              <a:ext uri="{FF2B5EF4-FFF2-40B4-BE49-F238E27FC236}">
                <a16:creationId xmlns:a16="http://schemas.microsoft.com/office/drawing/2014/main" id="{59E9C130-2FAC-4D22-8C45-622EB11110A1}"/>
              </a:ext>
            </a:extLst>
          </p:cNvPr>
          <p:cNvCxnSpPr>
            <a:cxnSpLocks/>
          </p:cNvCxnSpPr>
          <p:nvPr/>
        </p:nvCxnSpPr>
        <p:spPr>
          <a:xfrm>
            <a:off x="3583517" y="1922785"/>
            <a:ext cx="0" cy="50818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楕円 11">
            <a:extLst>
              <a:ext uri="{FF2B5EF4-FFF2-40B4-BE49-F238E27FC236}">
                <a16:creationId xmlns:a16="http://schemas.microsoft.com/office/drawing/2014/main" id="{F22EC855-FA6C-4B88-B7B3-EA8718E1A308}"/>
              </a:ext>
            </a:extLst>
          </p:cNvPr>
          <p:cNvSpPr/>
          <p:nvPr/>
        </p:nvSpPr>
        <p:spPr>
          <a:xfrm>
            <a:off x="3299883" y="959716"/>
            <a:ext cx="414867" cy="838200"/>
          </a:xfrm>
          <a:prstGeom prst="ellipse">
            <a:avLst/>
          </a:prstGeom>
          <a:noFill/>
          <a:ln w="38100">
            <a:solidFill>
              <a:srgbClr val="99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C6AD5CE1-C8D5-48FF-B1EA-C4E2BB92EEE0}"/>
              </a:ext>
            </a:extLst>
          </p:cNvPr>
          <p:cNvSpPr txBox="1"/>
          <p:nvPr/>
        </p:nvSpPr>
        <p:spPr>
          <a:xfrm>
            <a:off x="5546591" y="973667"/>
            <a:ext cx="2209801" cy="369332"/>
          </a:xfrm>
          <a:prstGeom prst="rect">
            <a:avLst/>
          </a:prstGeom>
          <a:solidFill>
            <a:schemeClr val="bg1"/>
          </a:solidFill>
        </p:spPr>
        <p:txBody>
          <a:bodyPr wrap="square" rtlCol="0">
            <a:spAutoFit/>
          </a:bodyPr>
          <a:lstStyle/>
          <a:p>
            <a:r>
              <a:rPr kumimoji="1" lang="ja-JP" altLang="en-US" b="1">
                <a:solidFill>
                  <a:srgbClr val="9933FF"/>
                </a:solidFill>
              </a:rPr>
              <a:t>主たる危険性</a:t>
            </a:r>
          </a:p>
        </p:txBody>
      </p:sp>
      <p:cxnSp>
        <p:nvCxnSpPr>
          <p:cNvPr id="16" name="直線矢印コネクタ 15">
            <a:extLst>
              <a:ext uri="{FF2B5EF4-FFF2-40B4-BE49-F238E27FC236}">
                <a16:creationId xmlns:a16="http://schemas.microsoft.com/office/drawing/2014/main" id="{3DB9C5D3-ABB9-4FFB-8DF7-8EE9ED635173}"/>
              </a:ext>
            </a:extLst>
          </p:cNvPr>
          <p:cNvCxnSpPr>
            <a:cxnSpLocks/>
            <a:endCxn id="13" idx="1"/>
          </p:cNvCxnSpPr>
          <p:nvPr/>
        </p:nvCxnSpPr>
        <p:spPr>
          <a:xfrm>
            <a:off x="3708400" y="1158333"/>
            <a:ext cx="1838191" cy="0"/>
          </a:xfrm>
          <a:prstGeom prst="straightConnector1">
            <a:avLst/>
          </a:prstGeom>
          <a:ln w="38100">
            <a:solidFill>
              <a:srgbClr val="9933FF"/>
            </a:solidFill>
            <a:tailEnd type="triangle"/>
          </a:ln>
        </p:spPr>
        <p:style>
          <a:lnRef idx="1">
            <a:schemeClr val="accent1"/>
          </a:lnRef>
          <a:fillRef idx="0">
            <a:schemeClr val="accent1"/>
          </a:fillRef>
          <a:effectRef idx="0">
            <a:schemeClr val="accent1"/>
          </a:effectRef>
          <a:fontRef idx="minor">
            <a:schemeClr val="tx1"/>
          </a:fontRef>
        </p:style>
      </p:cxnSp>
      <p:pic>
        <p:nvPicPr>
          <p:cNvPr id="25" name="図 24">
            <a:extLst>
              <a:ext uri="{FF2B5EF4-FFF2-40B4-BE49-F238E27FC236}">
                <a16:creationId xmlns:a16="http://schemas.microsoft.com/office/drawing/2014/main" id="{840B8375-EBD6-4C64-9974-2590E182DF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8923" y="2808559"/>
            <a:ext cx="6591871" cy="3696020"/>
          </a:xfrm>
          <a:prstGeom prst="rect">
            <a:avLst/>
          </a:prstGeom>
        </p:spPr>
      </p:pic>
    </p:spTree>
    <p:extLst>
      <p:ext uri="{BB962C8B-B14F-4D97-AF65-F5344CB8AC3E}">
        <p14:creationId xmlns:p14="http://schemas.microsoft.com/office/powerpoint/2010/main" val="2434767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nvGraphicFramePr>
        <p:xfrm>
          <a:off x="571069" y="868451"/>
          <a:ext cx="8140312" cy="5771754"/>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(7a)</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(7b)</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51234058"/>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GB" sz="1200" b="0" kern="100">
                          <a:solidFill>
                            <a:schemeClr val="bg1">
                              <a:lumMod val="95000"/>
                            </a:schemeClr>
                          </a:solidFill>
                          <a:effectLst/>
                          <a:latin typeface="Times New Roman" panose="02020603050405020304" pitchFamily="18" charset="0"/>
                          <a:ea typeface="ＭＳ 明朝" panose="02020609040205080304" pitchFamily="17" charset="-128"/>
                        </a:rPr>
                        <a:t>3.1.2</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2.0.1.3</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3.3</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3.5</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4.1.4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4.1.4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4.2.5/4.3.2</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4.2.5</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05545984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80489018"/>
                  </a:ext>
                </a:extLst>
              </a:tr>
              <a:tr h="52500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IBC03</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518362494"/>
                  </a:ext>
                </a:extLst>
              </a:tr>
              <a:tr h="69762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1170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エタノール（エチルアルコール）又はエタノール溶液（エチルアルコール溶液）</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144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6144052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1230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メタノール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279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T7</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470354309"/>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1418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マグネシウム粉末又はマグネシウム合金粉末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P410</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90037770"/>
                  </a:ext>
                </a:extLst>
              </a:tr>
              <a:tr h="69928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1474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硝酸マグネシウム</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332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5kg</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562950720"/>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1694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シアン化ブロモベンジル、液体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138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605006115"/>
                  </a:ext>
                </a:extLst>
              </a:tr>
              <a:tr h="699281">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3082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環境有害物質、液体、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他に品名が明示されていないもの</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274</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375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P001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IBC03</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TP29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648165"/>
                  </a:ext>
                </a:extLst>
              </a:tr>
            </a:tbl>
          </a:graphicData>
        </a:graphic>
      </p:graphicFrame>
      <p:sp>
        <p:nvSpPr>
          <p:cNvPr id="2" name="正方形/長方形 1">
            <a:extLst>
              <a:ext uri="{FF2B5EF4-FFF2-40B4-BE49-F238E27FC236}">
                <a16:creationId xmlns:a16="http://schemas.microsoft.com/office/drawing/2014/main" id="{161C00FE-19E3-4D1D-8313-B4C9021A1F0F}"/>
              </a:ext>
            </a:extLst>
          </p:cNvPr>
          <p:cNvSpPr/>
          <p:nvPr/>
        </p:nvSpPr>
        <p:spPr>
          <a:xfrm>
            <a:off x="3219450" y="868451"/>
            <a:ext cx="990600" cy="104607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B1369F71-4F99-4CD5-833B-040CB66BF6DA}"/>
              </a:ext>
            </a:extLst>
          </p:cNvPr>
          <p:cNvSpPr txBox="1"/>
          <p:nvPr/>
        </p:nvSpPr>
        <p:spPr>
          <a:xfrm>
            <a:off x="1365850" y="2430967"/>
            <a:ext cx="7061193" cy="369332"/>
          </a:xfrm>
          <a:prstGeom prst="rect">
            <a:avLst/>
          </a:prstGeom>
          <a:solidFill>
            <a:schemeClr val="bg1"/>
          </a:solidFill>
        </p:spPr>
        <p:txBody>
          <a:bodyPr wrap="square" rtlCol="0">
            <a:spAutoFit/>
          </a:bodyPr>
          <a:lstStyle/>
          <a:p>
            <a:r>
              <a:rPr kumimoji="1" lang="ja-JP" altLang="en-US" b="1">
                <a:solidFill>
                  <a:srgbClr val="FF0000"/>
                </a:solidFill>
              </a:rPr>
              <a:t>危険性の種類を数字で示したもの。国連分類と呼ばれることもある。</a:t>
            </a:r>
          </a:p>
        </p:txBody>
      </p:sp>
      <p:sp>
        <p:nvSpPr>
          <p:cNvPr id="7" name="正方形/長方形 6">
            <a:extLst>
              <a:ext uri="{FF2B5EF4-FFF2-40B4-BE49-F238E27FC236}">
                <a16:creationId xmlns:a16="http://schemas.microsoft.com/office/drawing/2014/main" id="{AA748647-E533-41AB-A83F-A51610A88332}"/>
              </a:ext>
            </a:extLst>
          </p:cNvPr>
          <p:cNvSpPr/>
          <p:nvPr/>
        </p:nvSpPr>
        <p:spPr>
          <a:xfrm>
            <a:off x="571069" y="868451"/>
            <a:ext cx="771956" cy="104607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6E32B67-9882-4DA2-A7E9-1EED9F348178}"/>
              </a:ext>
            </a:extLst>
          </p:cNvPr>
          <p:cNvSpPr txBox="1"/>
          <p:nvPr/>
        </p:nvSpPr>
        <p:spPr>
          <a:xfrm>
            <a:off x="364459" y="1922785"/>
            <a:ext cx="1362506" cy="369332"/>
          </a:xfrm>
          <a:prstGeom prst="rect">
            <a:avLst/>
          </a:prstGeom>
          <a:solidFill>
            <a:schemeClr val="bg1"/>
          </a:solidFill>
        </p:spPr>
        <p:txBody>
          <a:bodyPr wrap="square" rtlCol="0">
            <a:spAutoFit/>
          </a:bodyPr>
          <a:lstStyle/>
          <a:p>
            <a:r>
              <a:rPr kumimoji="1" lang="en-US" altLang="ja-JP" b="1">
                <a:solidFill>
                  <a:srgbClr val="FF0000"/>
                </a:solidFill>
              </a:rPr>
              <a:t>4</a:t>
            </a:r>
            <a:r>
              <a:rPr kumimoji="1" lang="ja-JP" altLang="en-US" b="1">
                <a:solidFill>
                  <a:srgbClr val="FF0000"/>
                </a:solidFill>
              </a:rPr>
              <a:t>桁の数字</a:t>
            </a:r>
          </a:p>
        </p:txBody>
      </p:sp>
      <p:sp>
        <p:nvSpPr>
          <p:cNvPr id="9" name="タイトル 1">
            <a:extLst>
              <a:ext uri="{FF2B5EF4-FFF2-40B4-BE49-F238E27FC236}">
                <a16:creationId xmlns:a16="http://schemas.microsoft.com/office/drawing/2014/main" id="{C6BD91AE-7EFF-4081-9EF8-268DEA8516B5}"/>
              </a:ext>
            </a:extLst>
          </p:cNvPr>
          <p:cNvSpPr txBox="1">
            <a:spLocks/>
          </p:cNvSpPr>
          <p:nvPr/>
        </p:nvSpPr>
        <p:spPr>
          <a:xfrm>
            <a:off x="571069" y="233452"/>
            <a:ext cx="7855974"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危険物リスト：項目タイトルの意味（２）続き</a:t>
            </a:r>
          </a:p>
        </p:txBody>
      </p:sp>
      <p:cxnSp>
        <p:nvCxnSpPr>
          <p:cNvPr id="10" name="直線矢印コネクタ 9">
            <a:extLst>
              <a:ext uri="{FF2B5EF4-FFF2-40B4-BE49-F238E27FC236}">
                <a16:creationId xmlns:a16="http://schemas.microsoft.com/office/drawing/2014/main" id="{59E9C130-2FAC-4D22-8C45-622EB11110A1}"/>
              </a:ext>
            </a:extLst>
          </p:cNvPr>
          <p:cNvCxnSpPr>
            <a:cxnSpLocks/>
          </p:cNvCxnSpPr>
          <p:nvPr/>
        </p:nvCxnSpPr>
        <p:spPr>
          <a:xfrm>
            <a:off x="3583517" y="1922785"/>
            <a:ext cx="0" cy="50818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楕円 11">
            <a:extLst>
              <a:ext uri="{FF2B5EF4-FFF2-40B4-BE49-F238E27FC236}">
                <a16:creationId xmlns:a16="http://schemas.microsoft.com/office/drawing/2014/main" id="{F22EC855-FA6C-4B88-B7B3-EA8718E1A308}"/>
              </a:ext>
            </a:extLst>
          </p:cNvPr>
          <p:cNvSpPr/>
          <p:nvPr/>
        </p:nvSpPr>
        <p:spPr>
          <a:xfrm>
            <a:off x="3299883" y="959716"/>
            <a:ext cx="414867" cy="838200"/>
          </a:xfrm>
          <a:prstGeom prst="ellipse">
            <a:avLst/>
          </a:prstGeom>
          <a:noFill/>
          <a:ln w="38100">
            <a:solidFill>
              <a:srgbClr val="99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C6AD5CE1-C8D5-48FF-B1EA-C4E2BB92EEE0}"/>
              </a:ext>
            </a:extLst>
          </p:cNvPr>
          <p:cNvSpPr txBox="1"/>
          <p:nvPr/>
        </p:nvSpPr>
        <p:spPr>
          <a:xfrm>
            <a:off x="5546591" y="973667"/>
            <a:ext cx="2209801" cy="369332"/>
          </a:xfrm>
          <a:prstGeom prst="rect">
            <a:avLst/>
          </a:prstGeom>
          <a:solidFill>
            <a:schemeClr val="bg1"/>
          </a:solidFill>
        </p:spPr>
        <p:txBody>
          <a:bodyPr wrap="square" rtlCol="0">
            <a:spAutoFit/>
          </a:bodyPr>
          <a:lstStyle/>
          <a:p>
            <a:r>
              <a:rPr kumimoji="1" lang="ja-JP" altLang="en-US" b="1">
                <a:solidFill>
                  <a:srgbClr val="9933FF"/>
                </a:solidFill>
              </a:rPr>
              <a:t>主たる危険性</a:t>
            </a:r>
          </a:p>
        </p:txBody>
      </p:sp>
      <p:cxnSp>
        <p:nvCxnSpPr>
          <p:cNvPr id="16" name="直線矢印コネクタ 15">
            <a:extLst>
              <a:ext uri="{FF2B5EF4-FFF2-40B4-BE49-F238E27FC236}">
                <a16:creationId xmlns:a16="http://schemas.microsoft.com/office/drawing/2014/main" id="{3DB9C5D3-ABB9-4FFB-8DF7-8EE9ED635173}"/>
              </a:ext>
            </a:extLst>
          </p:cNvPr>
          <p:cNvCxnSpPr>
            <a:cxnSpLocks/>
            <a:endCxn id="13" idx="1"/>
          </p:cNvCxnSpPr>
          <p:nvPr/>
        </p:nvCxnSpPr>
        <p:spPr>
          <a:xfrm>
            <a:off x="3708400" y="1158333"/>
            <a:ext cx="1838191" cy="0"/>
          </a:xfrm>
          <a:prstGeom prst="straightConnector1">
            <a:avLst/>
          </a:prstGeom>
          <a:ln w="38100">
            <a:solidFill>
              <a:srgbClr val="9933FF"/>
            </a:solidFill>
            <a:tailEnd type="triangle"/>
          </a:ln>
        </p:spPr>
        <p:style>
          <a:lnRef idx="1">
            <a:schemeClr val="accent1"/>
          </a:lnRef>
          <a:fillRef idx="0">
            <a:schemeClr val="accent1"/>
          </a:fillRef>
          <a:effectRef idx="0">
            <a:schemeClr val="accent1"/>
          </a:effectRef>
          <a:fontRef idx="minor">
            <a:schemeClr val="tx1"/>
          </a:fontRef>
        </p:style>
      </p:cxnSp>
      <p:pic>
        <p:nvPicPr>
          <p:cNvPr id="14" name="図 13">
            <a:extLst>
              <a:ext uri="{FF2B5EF4-FFF2-40B4-BE49-F238E27FC236}">
                <a16:creationId xmlns:a16="http://schemas.microsoft.com/office/drawing/2014/main" id="{38B6077D-BA50-4800-B431-2D0A3B42CB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1305" y="2948994"/>
            <a:ext cx="6561389" cy="2362405"/>
          </a:xfrm>
          <a:prstGeom prst="rect">
            <a:avLst/>
          </a:prstGeom>
        </p:spPr>
      </p:pic>
    </p:spTree>
    <p:extLst>
      <p:ext uri="{BB962C8B-B14F-4D97-AF65-F5344CB8AC3E}">
        <p14:creationId xmlns:p14="http://schemas.microsoft.com/office/powerpoint/2010/main" val="1052932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extLst>
              <p:ext uri="{D42A27DB-BD31-4B8C-83A1-F6EECF244321}">
                <p14:modId xmlns:p14="http://schemas.microsoft.com/office/powerpoint/2010/main" val="2984393442"/>
              </p:ext>
            </p:extLst>
          </p:nvPr>
        </p:nvGraphicFramePr>
        <p:xfrm>
          <a:off x="571069" y="868451"/>
          <a:ext cx="8140312" cy="5771754"/>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(7a)</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(7b)</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51234058"/>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GB" sz="1200" b="0" kern="100">
                          <a:solidFill>
                            <a:schemeClr val="bg1">
                              <a:lumMod val="95000"/>
                            </a:schemeClr>
                          </a:solidFill>
                          <a:effectLst/>
                          <a:latin typeface="Times New Roman" panose="02020603050405020304" pitchFamily="18" charset="0"/>
                          <a:ea typeface="ＭＳ 明朝" panose="02020609040205080304" pitchFamily="17" charset="-128"/>
                        </a:rPr>
                        <a:t>3.1.2</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2.0.1.3</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3.3</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3.5</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4.1.4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4.1.4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4.2.5/4.3.2</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4.2.5</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05545984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80489018"/>
                  </a:ext>
                </a:extLst>
              </a:tr>
              <a:tr h="52500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IBC03</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518362494"/>
                  </a:ext>
                </a:extLst>
              </a:tr>
              <a:tr h="69762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1170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エタノール（エチルアルコール）又はエタノール溶液（エチルアルコール溶液）</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144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6144052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1230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メタノール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279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T7</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470354309"/>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1418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マグネシウム粉末又はマグネシウム合金粉末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P410</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90037770"/>
                  </a:ext>
                </a:extLst>
              </a:tr>
              <a:tr h="69928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1474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硝酸マグネシウム</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332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5kg</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562950720"/>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1694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シアン化ブロモベンジル、液体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138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605006115"/>
                  </a:ext>
                </a:extLst>
              </a:tr>
              <a:tr h="699281">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3082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環境有害物質、液体、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他に品名が明示されていないもの</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274</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375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P001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IBC03</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TP29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648165"/>
                  </a:ext>
                </a:extLst>
              </a:tr>
            </a:tbl>
          </a:graphicData>
        </a:graphic>
      </p:graphicFrame>
      <p:sp>
        <p:nvSpPr>
          <p:cNvPr id="2" name="正方形/長方形 1">
            <a:extLst>
              <a:ext uri="{FF2B5EF4-FFF2-40B4-BE49-F238E27FC236}">
                <a16:creationId xmlns:a16="http://schemas.microsoft.com/office/drawing/2014/main" id="{161C00FE-19E3-4D1D-8313-B4C9021A1F0F}"/>
              </a:ext>
            </a:extLst>
          </p:cNvPr>
          <p:cNvSpPr/>
          <p:nvPr/>
        </p:nvSpPr>
        <p:spPr>
          <a:xfrm>
            <a:off x="4171950" y="868451"/>
            <a:ext cx="657224" cy="104607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D4FBEA99-8EF5-4D01-A632-9DFD2D478632}"/>
              </a:ext>
            </a:extLst>
          </p:cNvPr>
          <p:cNvSpPr txBox="1"/>
          <p:nvPr/>
        </p:nvSpPr>
        <p:spPr>
          <a:xfrm>
            <a:off x="3210984" y="2384600"/>
            <a:ext cx="4866215" cy="646331"/>
          </a:xfrm>
          <a:prstGeom prst="rect">
            <a:avLst/>
          </a:prstGeom>
          <a:solidFill>
            <a:schemeClr val="bg1"/>
          </a:solidFill>
        </p:spPr>
        <p:txBody>
          <a:bodyPr wrap="square" rtlCol="0">
            <a:spAutoFit/>
          </a:bodyPr>
          <a:lstStyle/>
          <a:p>
            <a:r>
              <a:rPr kumimoji="1" lang="ja-JP" altLang="en-US" b="1">
                <a:solidFill>
                  <a:srgbClr val="FF0000"/>
                </a:solidFill>
              </a:rPr>
              <a:t>主たる危険性に対する容器の強度。</a:t>
            </a:r>
            <a:r>
              <a:rPr kumimoji="1" lang="en-US" altLang="ja-JP" b="1">
                <a:solidFill>
                  <a:srgbClr val="FF0000"/>
                </a:solidFill>
              </a:rPr>
              <a:t>Ⅰ</a:t>
            </a:r>
            <a:r>
              <a:rPr kumimoji="1" lang="ja-JP" altLang="en-US" b="1">
                <a:solidFill>
                  <a:srgbClr val="FF0000"/>
                </a:solidFill>
              </a:rPr>
              <a:t>～</a:t>
            </a:r>
            <a:r>
              <a:rPr kumimoji="1" lang="en-US" altLang="ja-JP" b="1">
                <a:solidFill>
                  <a:srgbClr val="FF0000"/>
                </a:solidFill>
              </a:rPr>
              <a:t>Ⅲ</a:t>
            </a:r>
            <a:r>
              <a:rPr kumimoji="1" lang="ja-JP" altLang="en-US" b="1">
                <a:solidFill>
                  <a:srgbClr val="FF0000"/>
                </a:solidFill>
              </a:rPr>
              <a:t>。</a:t>
            </a:r>
            <a:endParaRPr kumimoji="1" lang="en-US" altLang="ja-JP" b="1">
              <a:solidFill>
                <a:srgbClr val="FF0000"/>
              </a:solidFill>
            </a:endParaRPr>
          </a:p>
          <a:p>
            <a:r>
              <a:rPr kumimoji="1" lang="ja-JP" altLang="en-US" b="1">
                <a:solidFill>
                  <a:srgbClr val="FF0000"/>
                </a:solidFill>
              </a:rPr>
              <a:t>何も記載されない（空欄）ケースもある。</a:t>
            </a:r>
          </a:p>
        </p:txBody>
      </p:sp>
      <p:sp>
        <p:nvSpPr>
          <p:cNvPr id="3" name="テキスト ボックス 2">
            <a:extLst>
              <a:ext uri="{FF2B5EF4-FFF2-40B4-BE49-F238E27FC236}">
                <a16:creationId xmlns:a16="http://schemas.microsoft.com/office/drawing/2014/main" id="{791463CB-003E-4F0C-9EF6-D1F5500D77BB}"/>
              </a:ext>
            </a:extLst>
          </p:cNvPr>
          <p:cNvSpPr txBox="1"/>
          <p:nvPr/>
        </p:nvSpPr>
        <p:spPr>
          <a:xfrm>
            <a:off x="2980267" y="3030931"/>
            <a:ext cx="5030259" cy="2126864"/>
          </a:xfrm>
          <a:prstGeom prst="rect">
            <a:avLst/>
          </a:prstGeom>
          <a:solidFill>
            <a:srgbClr val="FFFFCC"/>
          </a:solidFill>
        </p:spPr>
        <p:txBody>
          <a:bodyPr wrap="square" rtlCol="0">
            <a:spAutoFit/>
          </a:bodyPr>
          <a:lstStyle/>
          <a:p>
            <a:pPr algn="l">
              <a:lnSpc>
                <a:spcPct val="150000"/>
              </a:lnSpc>
            </a:pPr>
            <a:endParaRPr lang="en-US" altLang="ja-JP" i="0">
              <a:solidFill>
                <a:srgbClr val="000000"/>
              </a:solidFill>
              <a:effectLst/>
              <a:latin typeface="ヒラギノ角ゴ Pro W3"/>
            </a:endParaRPr>
          </a:p>
          <a:p>
            <a:pPr algn="l">
              <a:lnSpc>
                <a:spcPct val="150000"/>
              </a:lnSpc>
            </a:pPr>
            <a:r>
              <a:rPr lang="ja-JP" altLang="en-US" i="0">
                <a:solidFill>
                  <a:srgbClr val="000000"/>
                </a:solidFill>
                <a:effectLst/>
                <a:latin typeface="ヒラギノ角ゴ Pro W3"/>
              </a:rPr>
              <a:t>　容器等級</a:t>
            </a:r>
            <a:r>
              <a:rPr lang="en-US" altLang="ja-JP" i="0">
                <a:solidFill>
                  <a:srgbClr val="000000"/>
                </a:solidFill>
                <a:effectLst/>
                <a:latin typeface="ヒラギノ角ゴ Pro W3"/>
              </a:rPr>
              <a:t>Ⅰ</a:t>
            </a:r>
            <a:r>
              <a:rPr lang="ja-JP" altLang="en-US" i="0">
                <a:solidFill>
                  <a:srgbClr val="000000"/>
                </a:solidFill>
                <a:effectLst/>
                <a:latin typeface="ヒラギノ角ゴ Pro W3"/>
              </a:rPr>
              <a:t>：高い危険性を有するもの</a:t>
            </a:r>
            <a:endParaRPr lang="en-US" altLang="ja-JP" i="0">
              <a:solidFill>
                <a:srgbClr val="000000"/>
              </a:solidFill>
              <a:effectLst/>
              <a:latin typeface="ヒラギノ角ゴ Pro W3"/>
            </a:endParaRPr>
          </a:p>
          <a:p>
            <a:pPr algn="l">
              <a:lnSpc>
                <a:spcPct val="150000"/>
              </a:lnSpc>
            </a:pPr>
            <a:r>
              <a:rPr lang="ja-JP" altLang="en-US" i="0">
                <a:solidFill>
                  <a:srgbClr val="000000"/>
                </a:solidFill>
                <a:effectLst/>
                <a:latin typeface="ヒラギノ角ゴ Pro W3"/>
              </a:rPr>
              <a:t>　容器等級</a:t>
            </a:r>
            <a:r>
              <a:rPr lang="en-US" altLang="ja-JP" i="0">
                <a:solidFill>
                  <a:srgbClr val="000000"/>
                </a:solidFill>
                <a:effectLst/>
                <a:latin typeface="ヒラギノ角ゴ Pro W3"/>
              </a:rPr>
              <a:t>Ⅱ</a:t>
            </a:r>
            <a:r>
              <a:rPr lang="ja-JP" altLang="en-US" i="0">
                <a:solidFill>
                  <a:srgbClr val="000000"/>
                </a:solidFill>
                <a:effectLst/>
                <a:latin typeface="ヒラギノ角ゴ Pro W3"/>
              </a:rPr>
              <a:t>：中程度の危険性を有するもの</a:t>
            </a:r>
            <a:endParaRPr lang="en-US" altLang="ja-JP" i="0">
              <a:solidFill>
                <a:srgbClr val="000000"/>
              </a:solidFill>
              <a:effectLst/>
              <a:latin typeface="ヒラギノ角ゴ Pro W3"/>
            </a:endParaRPr>
          </a:p>
          <a:p>
            <a:pPr algn="l">
              <a:lnSpc>
                <a:spcPct val="150000"/>
              </a:lnSpc>
            </a:pPr>
            <a:r>
              <a:rPr lang="ja-JP" altLang="en-US" i="0">
                <a:solidFill>
                  <a:srgbClr val="000000"/>
                </a:solidFill>
                <a:effectLst/>
                <a:latin typeface="ヒラギノ角ゴ Pro W3"/>
              </a:rPr>
              <a:t>　容器等級</a:t>
            </a:r>
            <a:r>
              <a:rPr lang="en-US" altLang="ja-JP" i="0">
                <a:solidFill>
                  <a:srgbClr val="000000"/>
                </a:solidFill>
                <a:effectLst/>
                <a:latin typeface="ヒラギノ角ゴ Pro W3"/>
              </a:rPr>
              <a:t>Ⅲ</a:t>
            </a:r>
            <a:r>
              <a:rPr lang="ja-JP" altLang="en-US" i="0">
                <a:solidFill>
                  <a:srgbClr val="000000"/>
                </a:solidFill>
                <a:effectLst/>
                <a:latin typeface="ヒラギノ角ゴ Pro W3"/>
              </a:rPr>
              <a:t>：低い危険性を有するもの</a:t>
            </a:r>
            <a:endParaRPr lang="en-US" altLang="ja-JP" i="0">
              <a:solidFill>
                <a:srgbClr val="000000"/>
              </a:solidFill>
              <a:effectLst/>
              <a:latin typeface="ヒラギノ角ゴ Pro W3"/>
            </a:endParaRPr>
          </a:p>
          <a:p>
            <a:pPr algn="l">
              <a:lnSpc>
                <a:spcPct val="150000"/>
              </a:lnSpc>
            </a:pPr>
            <a:endParaRPr lang="en-US" altLang="ja-JP" i="0">
              <a:solidFill>
                <a:srgbClr val="000000"/>
              </a:solidFill>
              <a:effectLst/>
              <a:latin typeface="ヒラギノ角ゴ Pro W3"/>
            </a:endParaRPr>
          </a:p>
        </p:txBody>
      </p:sp>
      <p:sp>
        <p:nvSpPr>
          <p:cNvPr id="8" name="タイトル 1">
            <a:extLst>
              <a:ext uri="{FF2B5EF4-FFF2-40B4-BE49-F238E27FC236}">
                <a16:creationId xmlns:a16="http://schemas.microsoft.com/office/drawing/2014/main" id="{4886287F-DE60-43D7-9FB5-4B0729D10C01}"/>
              </a:ext>
            </a:extLst>
          </p:cNvPr>
          <p:cNvSpPr txBox="1">
            <a:spLocks/>
          </p:cNvSpPr>
          <p:nvPr/>
        </p:nvSpPr>
        <p:spPr>
          <a:xfrm>
            <a:off x="571069" y="233452"/>
            <a:ext cx="7855974"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危険物リスト：項目タイトルの意味（３）</a:t>
            </a:r>
          </a:p>
        </p:txBody>
      </p:sp>
      <p:cxnSp>
        <p:nvCxnSpPr>
          <p:cNvPr id="9" name="直線矢印コネクタ 8">
            <a:extLst>
              <a:ext uri="{FF2B5EF4-FFF2-40B4-BE49-F238E27FC236}">
                <a16:creationId xmlns:a16="http://schemas.microsoft.com/office/drawing/2014/main" id="{00008009-E2AF-4F6B-9F03-FB0525AFA83F}"/>
              </a:ext>
            </a:extLst>
          </p:cNvPr>
          <p:cNvCxnSpPr>
            <a:cxnSpLocks/>
          </p:cNvCxnSpPr>
          <p:nvPr/>
        </p:nvCxnSpPr>
        <p:spPr>
          <a:xfrm>
            <a:off x="4467306" y="1914525"/>
            <a:ext cx="0" cy="50818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85AE087E-0E14-45FF-AFF3-C48052201E6A}"/>
              </a:ext>
            </a:extLst>
          </p:cNvPr>
          <p:cNvSpPr txBox="1"/>
          <p:nvPr/>
        </p:nvSpPr>
        <p:spPr>
          <a:xfrm>
            <a:off x="3144311" y="5343218"/>
            <a:ext cx="5282732" cy="369332"/>
          </a:xfrm>
          <a:prstGeom prst="rect">
            <a:avLst/>
          </a:prstGeom>
          <a:solidFill>
            <a:schemeClr val="bg1"/>
          </a:solidFill>
        </p:spPr>
        <p:txBody>
          <a:bodyPr wrap="square" rtlCol="0">
            <a:spAutoFit/>
          </a:bodyPr>
          <a:lstStyle/>
          <a:p>
            <a:r>
              <a:rPr kumimoji="1" lang="ja-JP" altLang="en-US" b="1" i="1">
                <a:solidFill>
                  <a:srgbClr val="FF0000"/>
                </a:solidFill>
              </a:rPr>
              <a:t>＊副次危険性に対する容器等級は記載されない</a:t>
            </a:r>
          </a:p>
        </p:txBody>
      </p:sp>
    </p:spTree>
    <p:extLst>
      <p:ext uri="{BB962C8B-B14F-4D97-AF65-F5344CB8AC3E}">
        <p14:creationId xmlns:p14="http://schemas.microsoft.com/office/powerpoint/2010/main" val="1224590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C71BDB06-B98C-4B1B-BF77-3326557CC69B}"/>
              </a:ext>
            </a:extLst>
          </p:cNvPr>
          <p:cNvGraphicFramePr>
            <a:graphicFrameLocks noGrp="1"/>
          </p:cNvGraphicFramePr>
          <p:nvPr/>
        </p:nvGraphicFramePr>
        <p:xfrm>
          <a:off x="571069" y="868451"/>
          <a:ext cx="8140312" cy="5771754"/>
        </p:xfrm>
        <a:graphic>
          <a:graphicData uri="http://schemas.openxmlformats.org/drawingml/2006/table">
            <a:tbl>
              <a:tblPr/>
              <a:tblGrid>
                <a:gridCol w="752819">
                  <a:extLst>
                    <a:ext uri="{9D8B030D-6E8A-4147-A177-3AD203B41FA5}">
                      <a16:colId xmlns:a16="http://schemas.microsoft.com/office/drawing/2014/main" val="681753640"/>
                    </a:ext>
                  </a:extLst>
                </a:gridCol>
                <a:gridCol w="1936630">
                  <a:extLst>
                    <a:ext uri="{9D8B030D-6E8A-4147-A177-3AD203B41FA5}">
                      <a16:colId xmlns:a16="http://schemas.microsoft.com/office/drawing/2014/main" val="1865947861"/>
                    </a:ext>
                  </a:extLst>
                </a:gridCol>
                <a:gridCol w="511044">
                  <a:extLst>
                    <a:ext uri="{9D8B030D-6E8A-4147-A177-3AD203B41FA5}">
                      <a16:colId xmlns:a16="http://schemas.microsoft.com/office/drawing/2014/main" val="2635545280"/>
                    </a:ext>
                  </a:extLst>
                </a:gridCol>
                <a:gridCol w="440694">
                  <a:extLst>
                    <a:ext uri="{9D8B030D-6E8A-4147-A177-3AD203B41FA5}">
                      <a16:colId xmlns:a16="http://schemas.microsoft.com/office/drawing/2014/main" val="675765446"/>
                    </a:ext>
                  </a:extLst>
                </a:gridCol>
                <a:gridCol w="557136">
                  <a:extLst>
                    <a:ext uri="{9D8B030D-6E8A-4147-A177-3AD203B41FA5}">
                      <a16:colId xmlns:a16="http://schemas.microsoft.com/office/drawing/2014/main" val="3502664940"/>
                    </a:ext>
                  </a:extLst>
                </a:gridCol>
                <a:gridCol w="436651">
                  <a:extLst>
                    <a:ext uri="{9D8B030D-6E8A-4147-A177-3AD203B41FA5}">
                      <a16:colId xmlns:a16="http://schemas.microsoft.com/office/drawing/2014/main" val="1335599088"/>
                    </a:ext>
                  </a:extLst>
                </a:gridCol>
                <a:gridCol w="407540">
                  <a:extLst>
                    <a:ext uri="{9D8B030D-6E8A-4147-A177-3AD203B41FA5}">
                      <a16:colId xmlns:a16="http://schemas.microsoft.com/office/drawing/2014/main" val="1309221520"/>
                    </a:ext>
                  </a:extLst>
                </a:gridCol>
                <a:gridCol w="293526">
                  <a:extLst>
                    <a:ext uri="{9D8B030D-6E8A-4147-A177-3AD203B41FA5}">
                      <a16:colId xmlns:a16="http://schemas.microsoft.com/office/drawing/2014/main" val="2015732157"/>
                    </a:ext>
                  </a:extLst>
                </a:gridCol>
                <a:gridCol w="761714">
                  <a:extLst>
                    <a:ext uri="{9D8B030D-6E8A-4147-A177-3AD203B41FA5}">
                      <a16:colId xmlns:a16="http://schemas.microsoft.com/office/drawing/2014/main" val="2617604325"/>
                    </a:ext>
                  </a:extLst>
                </a:gridCol>
                <a:gridCol w="761714">
                  <a:extLst>
                    <a:ext uri="{9D8B030D-6E8A-4147-A177-3AD203B41FA5}">
                      <a16:colId xmlns:a16="http://schemas.microsoft.com/office/drawing/2014/main" val="2079874553"/>
                    </a:ext>
                  </a:extLst>
                </a:gridCol>
                <a:gridCol w="671958">
                  <a:extLst>
                    <a:ext uri="{9D8B030D-6E8A-4147-A177-3AD203B41FA5}">
                      <a16:colId xmlns:a16="http://schemas.microsoft.com/office/drawing/2014/main" val="879591163"/>
                    </a:ext>
                  </a:extLst>
                </a:gridCol>
                <a:gridCol w="608886">
                  <a:extLst>
                    <a:ext uri="{9D8B030D-6E8A-4147-A177-3AD203B41FA5}">
                      <a16:colId xmlns:a16="http://schemas.microsoft.com/office/drawing/2014/main" val="128538331"/>
                    </a:ext>
                  </a:extLst>
                </a:gridCol>
              </a:tblGrid>
              <a:tr h="523350">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国連</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番号</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indent="0" algn="ctr">
                        <a:lnSpc>
                          <a:spcPts val="1000"/>
                        </a:lnSpc>
                        <a:spcBef>
                          <a:spcPts val="200"/>
                        </a:spcBef>
                        <a:spcAft>
                          <a:spcPts val="300"/>
                        </a:spcAft>
                      </a:pPr>
                      <a:r>
                        <a:rPr lang="ja-JP" sz="1050" b="1" kern="100">
                          <a:solidFill>
                            <a:srgbClr val="000000"/>
                          </a:solidFill>
                          <a:effectLst/>
                          <a:latin typeface="Times New Roman" panose="02020603050405020304" pitchFamily="18" charset="0"/>
                          <a:ea typeface="ＭＳ 明朝" panose="02020609040205080304" pitchFamily="17" charset="-128"/>
                        </a:rPr>
                        <a:t>品名及び内容</a:t>
                      </a:r>
                      <a:endParaRPr lang="ja-JP" sz="1050" b="1" kern="100">
                        <a:solidFill>
                          <a:srgbClr val="000000"/>
                        </a:solidFill>
                        <a:effectLst/>
                        <a:latin typeface="游明朝" panose="02020400000000000000" pitchFamily="18" charset="-128"/>
                        <a:ea typeface="游明朝" panose="02020400000000000000" pitchFamily="18"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クラス</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又は</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区分</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副次</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危険性</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en-US" sz="800" b="1" kern="100">
                          <a:effectLst/>
                          <a:latin typeface="Times New Roman" panose="02020603050405020304" pitchFamily="18" charset="0"/>
                          <a:ea typeface="ＭＳ 明朝" panose="02020609040205080304" pitchFamily="17" charset="-128"/>
                        </a:rPr>
                        <a:t>UN</a:t>
                      </a:r>
                      <a:r>
                        <a:rPr lang="ja-JP" sz="800" b="1" kern="100">
                          <a:effectLst/>
                          <a:latin typeface="Times New Roman" panose="02020603050405020304" pitchFamily="18" charset="0"/>
                          <a:ea typeface="ＭＳ 明朝" panose="02020609040205080304" pitchFamily="17" charset="-128"/>
                        </a:rPr>
                        <a:t>容器</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等級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b="1" kern="100">
                          <a:effectLst/>
                          <a:latin typeface="Times New Roman" panose="02020603050405020304" pitchFamily="18" charset="0"/>
                          <a:ea typeface="ＭＳ 明朝" panose="02020609040205080304" pitchFamily="17" charset="-128"/>
                        </a:rPr>
                        <a:t>特別</a:t>
                      </a:r>
                      <a:endParaRPr lang="ja-JP" sz="1200" b="1" kern="100">
                        <a:effectLst/>
                        <a:latin typeface="Times New Roman" panose="02020603050405020304" pitchFamily="18" charset="0"/>
                        <a:ea typeface="ＭＳ 明朝" panose="02020609040205080304" pitchFamily="17" charset="-128"/>
                      </a:endParaRPr>
                    </a:p>
                    <a:p>
                      <a:pPr algn="ctr">
                        <a:lnSpc>
                          <a:spcPts val="1000"/>
                        </a:lnSpc>
                      </a:pPr>
                      <a:r>
                        <a:rPr lang="ja-JP" sz="800" b="1" kern="100">
                          <a:effectLst/>
                          <a:latin typeface="Times New Roman" panose="02020603050405020304" pitchFamily="18" charset="0"/>
                          <a:ea typeface="ＭＳ 明朝" panose="02020609040205080304" pitchFamily="17" charset="-128"/>
                        </a:rPr>
                        <a:t>規定</a:t>
                      </a:r>
                      <a:endParaRPr lang="ja-JP" sz="1200" b="1" kern="100">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少量危険物 及び</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適用除外量　危険物</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rowSpan="2" hMerge="1">
                  <a:txBody>
                    <a:bodyPr/>
                    <a:lstStyle/>
                    <a:p>
                      <a:endParaRPr kumimoji="1" lang="ja-JP" altLang="en-US"/>
                    </a:p>
                  </a:txBody>
                  <a:tcPr/>
                </a:tc>
                <a:tc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小型容器及び</a:t>
                      </a: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IBCs</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ポータブルタンク及び</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バルクコンテナ</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05196924"/>
                  </a:ext>
                </a:extLst>
              </a:tr>
              <a:tr h="5228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包装要件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spcAft>
                          <a:spcPts val="0"/>
                        </a:spcAft>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特別包装規定</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特別要件</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824036046"/>
                  </a:ext>
                </a:extLst>
              </a:tr>
              <a:tr h="350731">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(7a)</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(7b)</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51234058"/>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GB" sz="1200" b="0" kern="100">
                          <a:solidFill>
                            <a:schemeClr val="bg1">
                              <a:lumMod val="95000"/>
                            </a:schemeClr>
                          </a:solidFill>
                          <a:effectLst/>
                          <a:latin typeface="Times New Roman" panose="02020603050405020304" pitchFamily="18" charset="0"/>
                          <a:ea typeface="ＭＳ 明朝" panose="02020609040205080304" pitchFamily="17" charset="-128"/>
                        </a:rPr>
                        <a:t>3.1.2</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2.0.1.3</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3.3</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3.5</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4.1.4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4.1.4</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4.2.5/4.3.2</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1200" b="0" kern="100">
                          <a:solidFill>
                            <a:schemeClr val="bg1">
                              <a:lumMod val="95000"/>
                            </a:schemeClr>
                          </a:solidFill>
                          <a:effectLst/>
                          <a:latin typeface="Times New Roman" panose="02020603050405020304" pitchFamily="18" charset="0"/>
                          <a:ea typeface="ＭＳ 明朝" panose="02020609040205080304" pitchFamily="17" charset="-128"/>
                        </a:rPr>
                        <a:t>4.2.5</a:t>
                      </a:r>
                      <a:endParaRPr lang="ja-JP" sz="1200" b="0"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05545984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80489018"/>
                  </a:ext>
                </a:extLst>
              </a:tr>
              <a:tr h="52500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1148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ジアセトンアルコール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IBC03</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518362494"/>
                  </a:ext>
                </a:extLst>
              </a:tr>
              <a:tr h="697625">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1170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エタノール（エチルアルコール）又はエタノール溶液（エチルアルコール溶液）</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144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161440524"/>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1230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メタノール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279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T7</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470354309"/>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1418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マグネシウム粉末又はマグネシウム合金粉末</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4.2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223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P410</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90037770"/>
                  </a:ext>
                </a:extLst>
              </a:tr>
              <a:tr h="69928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1474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en-US" sz="800" b="1" kern="100" err="1">
                          <a:solidFill>
                            <a:schemeClr val="bg1">
                              <a:lumMod val="95000"/>
                            </a:schemeClr>
                          </a:solidFill>
                          <a:effectLst/>
                          <a:latin typeface="ＭＳ 明朝" panose="02020609040205080304" pitchFamily="17" charset="-128"/>
                          <a:ea typeface="ＭＳ 明朝" panose="02020609040205080304" pitchFamily="17" charset="-128"/>
                        </a:rPr>
                        <a:t>硝酸マグネシウム</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332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5kg</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IBC08</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LP02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BK1</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BK3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TP33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562950720"/>
                  </a:ext>
                </a:extLst>
              </a:tr>
              <a:tr h="350731">
                <a:tc>
                  <a:txBody>
                    <a:bodyPr/>
                    <a:lstStyle/>
                    <a:p>
                      <a:pPr algn="ctr">
                        <a:lnSpc>
                          <a:spcPts val="1000"/>
                        </a:lnSpc>
                      </a:pPr>
                      <a:r>
                        <a:rPr lang="en-GB" sz="800" b="1" kern="100">
                          <a:solidFill>
                            <a:schemeClr val="bg1">
                              <a:lumMod val="95000"/>
                            </a:schemeClr>
                          </a:solidFill>
                          <a:effectLst/>
                          <a:latin typeface="Times New Roman" panose="02020603050405020304" pitchFamily="18" charset="0"/>
                          <a:ea typeface="ＭＳ 明朝" panose="02020609040205080304" pitchFamily="17" charset="-128"/>
                        </a:rPr>
                        <a:t>1694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シアン化ブロモベンジル、液体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6.1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138</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E0</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P001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T14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TP2</a:t>
                      </a:r>
                      <a:br>
                        <a:rPr lang="en-US" sz="800" b="1" kern="100">
                          <a:solidFill>
                            <a:schemeClr val="bg1">
                              <a:lumMod val="95000"/>
                            </a:schemeClr>
                          </a:solidFill>
                          <a:effectLst/>
                          <a:latin typeface="Times New Roman" panose="02020603050405020304" pitchFamily="18" charset="0"/>
                          <a:ea typeface="ＭＳ 明朝" panose="02020609040205080304" pitchFamily="17" charset="-128"/>
                        </a:rPr>
                      </a:br>
                      <a:r>
                        <a:rPr lang="en-US" sz="800" b="1" kern="100">
                          <a:solidFill>
                            <a:schemeClr val="bg1">
                              <a:lumMod val="95000"/>
                            </a:schemeClr>
                          </a:solidFill>
                          <a:effectLst/>
                          <a:latin typeface="Times New Roman" panose="02020603050405020304" pitchFamily="18" charset="0"/>
                          <a:ea typeface="ＭＳ 明朝" panose="02020609040205080304" pitchFamily="17" charset="-128"/>
                        </a:rPr>
                        <a:t>TP13</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605006115"/>
                  </a:ext>
                </a:extLst>
              </a:tr>
              <a:tr h="699281">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3082</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環境有害物質、液体、</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nSpc>
                          <a:spcPts val="1000"/>
                        </a:lnSpc>
                      </a:pPr>
                      <a:r>
                        <a:rPr lang="ja-JP" sz="800" b="1" kern="100">
                          <a:solidFill>
                            <a:schemeClr val="bg1">
                              <a:lumMod val="95000"/>
                            </a:schemeClr>
                          </a:solidFill>
                          <a:effectLst/>
                          <a:latin typeface="Times New Roman" panose="02020603050405020304" pitchFamily="18" charset="0"/>
                          <a:ea typeface="ＭＳ 明朝" panose="02020609040205080304" pitchFamily="17" charset="-128"/>
                        </a:rPr>
                        <a:t>他に品名が明示されていないもの</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 </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III</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274</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335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375</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5L</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E1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P001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IBC03</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LP01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PP1</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T4</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TP1</a:t>
                      </a:r>
                      <a:b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br>
                      <a:r>
                        <a:rPr lang="en-US" sz="800" b="1" kern="100">
                          <a:solidFill>
                            <a:schemeClr val="bg1">
                              <a:lumMod val="95000"/>
                            </a:schemeClr>
                          </a:solidFill>
                          <a:effectLst/>
                          <a:latin typeface="Times New Roman" panose="02020603050405020304" pitchFamily="18" charset="0"/>
                          <a:ea typeface="ＭＳ Ｐゴシック" panose="020B0600070205080204" pitchFamily="50" charset="-128"/>
                        </a:rPr>
                        <a:t>TP29</a:t>
                      </a:r>
                      <a:endParaRPr lang="ja-JP" sz="1200" b="1" kern="100">
                        <a:solidFill>
                          <a:schemeClr val="bg1">
                            <a:lumMod val="95000"/>
                          </a:schemeClr>
                        </a:solidFill>
                        <a:effectLst/>
                        <a:latin typeface="Times New Roman" panose="02020603050405020304" pitchFamily="18" charset="0"/>
                        <a:ea typeface="ＭＳ 明朝" panose="02020609040205080304" pitchFamily="17" charset="-128"/>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648165"/>
                  </a:ext>
                </a:extLst>
              </a:tr>
            </a:tbl>
          </a:graphicData>
        </a:graphic>
      </p:graphicFrame>
      <p:sp>
        <p:nvSpPr>
          <p:cNvPr id="2" name="正方形/長方形 1">
            <a:extLst>
              <a:ext uri="{FF2B5EF4-FFF2-40B4-BE49-F238E27FC236}">
                <a16:creationId xmlns:a16="http://schemas.microsoft.com/office/drawing/2014/main" id="{161C00FE-19E3-4D1D-8313-B4C9021A1F0F}"/>
              </a:ext>
            </a:extLst>
          </p:cNvPr>
          <p:cNvSpPr/>
          <p:nvPr/>
        </p:nvSpPr>
        <p:spPr>
          <a:xfrm>
            <a:off x="4743450" y="868451"/>
            <a:ext cx="504825" cy="104607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D4FBEA99-8EF5-4D01-A632-9DFD2D478632}"/>
              </a:ext>
            </a:extLst>
          </p:cNvPr>
          <p:cNvSpPr txBox="1"/>
          <p:nvPr/>
        </p:nvSpPr>
        <p:spPr>
          <a:xfrm>
            <a:off x="2301346" y="2350739"/>
            <a:ext cx="5324475" cy="923330"/>
          </a:xfrm>
          <a:prstGeom prst="rect">
            <a:avLst/>
          </a:prstGeom>
          <a:solidFill>
            <a:schemeClr val="bg1"/>
          </a:solidFill>
        </p:spPr>
        <p:txBody>
          <a:bodyPr wrap="square" rtlCol="0">
            <a:spAutoFit/>
          </a:bodyPr>
          <a:lstStyle/>
          <a:p>
            <a:r>
              <a:rPr kumimoji="1" lang="ja-JP" altLang="en-US" b="1">
                <a:solidFill>
                  <a:srgbClr val="FF0000"/>
                </a:solidFill>
              </a:rPr>
              <a:t>補足的説明を数字で示したもの。</a:t>
            </a:r>
            <a:endParaRPr kumimoji="1" lang="en-US" altLang="ja-JP" b="1">
              <a:solidFill>
                <a:srgbClr val="FF0000"/>
              </a:solidFill>
            </a:endParaRPr>
          </a:p>
          <a:p>
            <a:r>
              <a:rPr kumimoji="1" lang="ja-JP" altLang="en-US" b="1">
                <a:solidFill>
                  <a:srgbClr val="FF0000"/>
                </a:solidFill>
              </a:rPr>
              <a:t>品名だけではわからない条件等がわかる。</a:t>
            </a:r>
            <a:endParaRPr kumimoji="1" lang="en-US" altLang="ja-JP" b="1">
              <a:solidFill>
                <a:srgbClr val="FF0000"/>
              </a:solidFill>
            </a:endParaRPr>
          </a:p>
          <a:p>
            <a:r>
              <a:rPr kumimoji="1" lang="ja-JP" altLang="en-US" b="1">
                <a:solidFill>
                  <a:srgbClr val="FF0000"/>
                </a:solidFill>
              </a:rPr>
              <a:t>番号が示す条件等は、第</a:t>
            </a:r>
            <a:r>
              <a:rPr kumimoji="1" lang="en-US" altLang="ja-JP" b="1">
                <a:solidFill>
                  <a:srgbClr val="FF0000"/>
                </a:solidFill>
              </a:rPr>
              <a:t>3.3</a:t>
            </a:r>
            <a:r>
              <a:rPr kumimoji="1" lang="ja-JP" altLang="en-US" b="1">
                <a:solidFill>
                  <a:srgbClr val="FF0000"/>
                </a:solidFill>
              </a:rPr>
              <a:t>章に記載されている。</a:t>
            </a:r>
            <a:endParaRPr kumimoji="1" lang="en-US" altLang="ja-JP" b="1">
              <a:solidFill>
                <a:srgbClr val="FF0000"/>
              </a:solidFill>
            </a:endParaRPr>
          </a:p>
        </p:txBody>
      </p:sp>
      <p:sp>
        <p:nvSpPr>
          <p:cNvPr id="5" name="タイトル 1">
            <a:extLst>
              <a:ext uri="{FF2B5EF4-FFF2-40B4-BE49-F238E27FC236}">
                <a16:creationId xmlns:a16="http://schemas.microsoft.com/office/drawing/2014/main" id="{6AF655E9-2DA3-48F1-9BFB-2B1A64994C35}"/>
              </a:ext>
            </a:extLst>
          </p:cNvPr>
          <p:cNvSpPr txBox="1">
            <a:spLocks/>
          </p:cNvSpPr>
          <p:nvPr/>
        </p:nvSpPr>
        <p:spPr>
          <a:xfrm>
            <a:off x="571069" y="233452"/>
            <a:ext cx="7855974" cy="4778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a:t>危険物リスト：項目タイトルの意味（４）</a:t>
            </a:r>
          </a:p>
        </p:txBody>
      </p:sp>
      <p:cxnSp>
        <p:nvCxnSpPr>
          <p:cNvPr id="8" name="直線矢印コネクタ 7">
            <a:extLst>
              <a:ext uri="{FF2B5EF4-FFF2-40B4-BE49-F238E27FC236}">
                <a16:creationId xmlns:a16="http://schemas.microsoft.com/office/drawing/2014/main" id="{E536ADA4-B1CD-4B10-A147-D2D3B69FFF4B}"/>
              </a:ext>
            </a:extLst>
          </p:cNvPr>
          <p:cNvCxnSpPr>
            <a:cxnSpLocks/>
          </p:cNvCxnSpPr>
          <p:nvPr/>
        </p:nvCxnSpPr>
        <p:spPr>
          <a:xfrm>
            <a:off x="4963584" y="1916698"/>
            <a:ext cx="0" cy="39470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4" name="図 3">
            <a:extLst>
              <a:ext uri="{FF2B5EF4-FFF2-40B4-BE49-F238E27FC236}">
                <a16:creationId xmlns:a16="http://schemas.microsoft.com/office/drawing/2014/main" id="{CA616380-73CF-4F14-BD42-3ACE962EC2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522" y="3313408"/>
            <a:ext cx="7153856" cy="3311140"/>
          </a:xfrm>
          <a:prstGeom prst="rect">
            <a:avLst/>
          </a:prstGeom>
          <a:ln>
            <a:solidFill>
              <a:schemeClr val="tx1"/>
            </a:solidFill>
          </a:ln>
        </p:spPr>
      </p:pic>
    </p:spTree>
    <p:extLst>
      <p:ext uri="{BB962C8B-B14F-4D97-AF65-F5344CB8AC3E}">
        <p14:creationId xmlns:p14="http://schemas.microsoft.com/office/powerpoint/2010/main" val="24619225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2950</TotalTime>
  <Words>3867</Words>
  <PresentationFormat>画面に合わせる (4:3)</PresentationFormat>
  <Paragraphs>1424</Paragraphs>
  <Slides>25</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25</vt:i4>
      </vt:variant>
    </vt:vector>
  </HeadingPairs>
  <TitlesOfParts>
    <vt:vector size="36" baseType="lpstr">
      <vt:lpstr>AR Pゴシック体S</vt:lpstr>
      <vt:lpstr>HG丸ｺﾞｼｯｸM-PRO</vt:lpstr>
      <vt:lpstr>ＭＳ 明朝</vt:lpstr>
      <vt:lpstr>ヒラギノ角ゴ Pro W3</vt:lpstr>
      <vt:lpstr>游ゴシック</vt:lpstr>
      <vt:lpstr>游明朝</vt:lpstr>
      <vt:lpstr>Arial</vt:lpstr>
      <vt:lpstr>Calibri</vt:lpstr>
      <vt:lpstr>Calibri Light</vt:lpstr>
      <vt:lpstr>Times New Roman</vt:lpstr>
      <vt:lpstr>Office テーマ</vt:lpstr>
      <vt:lpstr>  国連危険物輸送勧告 モデル規則  GHS分類・SDS作成者のための 読み方解説  ～　ここを押さえよう　～ </vt:lpstr>
      <vt:lpstr>PowerPoint プレゼンテーション</vt:lpstr>
      <vt:lpstr>危険物リスト とは  国連危険物輸送 モデル規則 第3.2章に記載されている 輸送上の危険物の一覧表。 冒頭に解説があり、その後約100ページにわたって 一覧表（危険物リスト）が掲載されています。     </vt:lpstr>
      <vt:lpstr>危険物リスト （一部抜粋）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terms:created xsi:type="dcterms:W3CDTF">2021-08-09T01:36:57Z</dcterms:created>
  <dcterms:modified xsi:type="dcterms:W3CDTF">2021-09-14T07:04:22Z</dcterms:modified>
</cp:coreProperties>
</file>