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6"/>
  </p:notesMasterIdLst>
  <p:sldIdLst>
    <p:sldId id="256" r:id="rId2"/>
    <p:sldId id="257" r:id="rId3"/>
    <p:sldId id="258" r:id="rId4"/>
    <p:sldId id="259" r:id="rId5"/>
    <p:sldId id="260" r:id="rId6"/>
    <p:sldId id="262" r:id="rId7"/>
    <p:sldId id="261" r:id="rId8"/>
    <p:sldId id="267" r:id="rId9"/>
    <p:sldId id="268" r:id="rId10"/>
    <p:sldId id="269" r:id="rId11"/>
    <p:sldId id="263" r:id="rId12"/>
    <p:sldId id="272" r:id="rId13"/>
    <p:sldId id="270" r:id="rId14"/>
    <p:sldId id="273" r:id="rId15"/>
    <p:sldId id="274" r:id="rId16"/>
    <p:sldId id="275" r:id="rId17"/>
    <p:sldId id="264" r:id="rId18"/>
    <p:sldId id="300" r:id="rId19"/>
    <p:sldId id="277" r:id="rId20"/>
    <p:sldId id="276" r:id="rId21"/>
    <p:sldId id="288" r:id="rId22"/>
    <p:sldId id="284" r:id="rId23"/>
    <p:sldId id="278" r:id="rId24"/>
    <p:sldId id="290" r:id="rId25"/>
    <p:sldId id="289" r:id="rId26"/>
    <p:sldId id="292" r:id="rId27"/>
    <p:sldId id="265" r:id="rId28"/>
    <p:sldId id="294" r:id="rId29"/>
    <p:sldId id="293" r:id="rId30"/>
    <p:sldId id="295" r:id="rId31"/>
    <p:sldId id="296" r:id="rId32"/>
    <p:sldId id="297" r:id="rId33"/>
    <p:sldId id="298" r:id="rId34"/>
    <p:sldId id="266" r:id="rId35"/>
    <p:sldId id="299" r:id="rId36"/>
    <p:sldId id="291" r:id="rId37"/>
    <p:sldId id="279" r:id="rId38"/>
    <p:sldId id="280" r:id="rId39"/>
    <p:sldId id="281" r:id="rId40"/>
    <p:sldId id="282" r:id="rId41"/>
    <p:sldId id="283" r:id="rId42"/>
    <p:sldId id="285" r:id="rId43"/>
    <p:sldId id="286" r:id="rId44"/>
    <p:sldId id="287" r:id="rId4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CCFF"/>
    <a:srgbClr val="99FF99"/>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0" autoAdjust="0"/>
    <p:restoredTop sz="51103" autoAdjust="0"/>
  </p:normalViewPr>
  <p:slideViewPr>
    <p:cSldViewPr snapToGrid="0">
      <p:cViewPr varScale="1">
        <p:scale>
          <a:sx n="111" d="100"/>
          <a:sy n="111" d="100"/>
        </p:scale>
        <p:origin x="1236" y="102"/>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notesViewPr>
    <p:cSldViewPr snapToGrid="0">
      <p:cViewPr varScale="1">
        <p:scale>
          <a:sx n="115" d="100"/>
          <a:sy n="115" d="100"/>
        </p:scale>
        <p:origin x="2688" y="12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B4CCD4-F00A-4F48-B00B-D5F1D6B650F5}" type="datetimeFigureOut">
              <a:rPr kumimoji="1" lang="ja-JP" altLang="en-US" smtClean="0"/>
              <a:t>2018/6/21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4EB301-36E5-4E74-B032-BD43AAB31879}" type="slidenum">
              <a:rPr kumimoji="1" lang="ja-JP" altLang="en-US" smtClean="0"/>
              <a:t>‹#›</a:t>
            </a:fld>
            <a:endParaRPr kumimoji="1" lang="ja-JP" altLang="en-US"/>
          </a:p>
        </p:txBody>
      </p:sp>
    </p:spTree>
    <p:extLst>
      <p:ext uri="{BB962C8B-B14F-4D97-AF65-F5344CB8AC3E}">
        <p14:creationId xmlns:p14="http://schemas.microsoft.com/office/powerpoint/2010/main" val="974956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800" baseline="0"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a:t>
            </a:fld>
            <a:endParaRPr kumimoji="1" lang="ja-JP" altLang="en-US"/>
          </a:p>
        </p:txBody>
      </p:sp>
    </p:spTree>
    <p:extLst>
      <p:ext uri="{BB962C8B-B14F-4D97-AF65-F5344CB8AC3E}">
        <p14:creationId xmlns:p14="http://schemas.microsoft.com/office/powerpoint/2010/main" val="695685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10</a:t>
            </a:fld>
            <a:endParaRPr kumimoji="1" lang="ja-JP" altLang="en-US"/>
          </a:p>
        </p:txBody>
      </p:sp>
    </p:spTree>
    <p:extLst>
      <p:ext uri="{BB962C8B-B14F-4D97-AF65-F5344CB8AC3E}">
        <p14:creationId xmlns:p14="http://schemas.microsoft.com/office/powerpoint/2010/main" val="1703944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11</a:t>
            </a:fld>
            <a:endParaRPr kumimoji="1" lang="ja-JP" altLang="en-US"/>
          </a:p>
        </p:txBody>
      </p:sp>
    </p:spTree>
    <p:extLst>
      <p:ext uri="{BB962C8B-B14F-4D97-AF65-F5344CB8AC3E}">
        <p14:creationId xmlns:p14="http://schemas.microsoft.com/office/powerpoint/2010/main" val="3627927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12</a:t>
            </a:fld>
            <a:endParaRPr kumimoji="1" lang="ja-JP" altLang="en-US"/>
          </a:p>
        </p:txBody>
      </p:sp>
    </p:spTree>
    <p:extLst>
      <p:ext uri="{BB962C8B-B14F-4D97-AF65-F5344CB8AC3E}">
        <p14:creationId xmlns:p14="http://schemas.microsoft.com/office/powerpoint/2010/main" val="3899529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13</a:t>
            </a:fld>
            <a:endParaRPr kumimoji="1" lang="ja-JP" altLang="en-US"/>
          </a:p>
        </p:txBody>
      </p:sp>
    </p:spTree>
    <p:extLst>
      <p:ext uri="{BB962C8B-B14F-4D97-AF65-F5344CB8AC3E}">
        <p14:creationId xmlns:p14="http://schemas.microsoft.com/office/powerpoint/2010/main" val="964187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14</a:t>
            </a:fld>
            <a:endParaRPr kumimoji="1" lang="ja-JP" altLang="en-US"/>
          </a:p>
        </p:txBody>
      </p:sp>
    </p:spTree>
    <p:extLst>
      <p:ext uri="{BB962C8B-B14F-4D97-AF65-F5344CB8AC3E}">
        <p14:creationId xmlns:p14="http://schemas.microsoft.com/office/powerpoint/2010/main" val="1481979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15</a:t>
            </a:fld>
            <a:endParaRPr kumimoji="1" lang="ja-JP" altLang="en-US"/>
          </a:p>
        </p:txBody>
      </p:sp>
    </p:spTree>
    <p:extLst>
      <p:ext uri="{BB962C8B-B14F-4D97-AF65-F5344CB8AC3E}">
        <p14:creationId xmlns:p14="http://schemas.microsoft.com/office/powerpoint/2010/main" val="591468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16</a:t>
            </a:fld>
            <a:endParaRPr kumimoji="1" lang="ja-JP" altLang="en-US"/>
          </a:p>
        </p:txBody>
      </p:sp>
    </p:spTree>
    <p:extLst>
      <p:ext uri="{BB962C8B-B14F-4D97-AF65-F5344CB8AC3E}">
        <p14:creationId xmlns:p14="http://schemas.microsoft.com/office/powerpoint/2010/main" val="2535475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17</a:t>
            </a:fld>
            <a:endParaRPr kumimoji="1" lang="ja-JP" altLang="en-US"/>
          </a:p>
        </p:txBody>
      </p:sp>
    </p:spTree>
    <p:extLst>
      <p:ext uri="{BB962C8B-B14F-4D97-AF65-F5344CB8AC3E}">
        <p14:creationId xmlns:p14="http://schemas.microsoft.com/office/powerpoint/2010/main" val="4809503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18</a:t>
            </a:fld>
            <a:endParaRPr kumimoji="1" lang="ja-JP" altLang="en-US"/>
          </a:p>
        </p:txBody>
      </p:sp>
    </p:spTree>
    <p:extLst>
      <p:ext uri="{BB962C8B-B14F-4D97-AF65-F5344CB8AC3E}">
        <p14:creationId xmlns:p14="http://schemas.microsoft.com/office/powerpoint/2010/main" val="40336249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19</a:t>
            </a:fld>
            <a:endParaRPr kumimoji="1" lang="ja-JP" altLang="en-US"/>
          </a:p>
        </p:txBody>
      </p:sp>
    </p:spTree>
    <p:extLst>
      <p:ext uri="{BB962C8B-B14F-4D97-AF65-F5344CB8AC3E}">
        <p14:creationId xmlns:p14="http://schemas.microsoft.com/office/powerpoint/2010/main" val="16416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a:t>
            </a:fld>
            <a:endParaRPr kumimoji="1" lang="ja-JP" altLang="en-US"/>
          </a:p>
        </p:txBody>
      </p:sp>
    </p:spTree>
    <p:extLst>
      <p:ext uri="{BB962C8B-B14F-4D97-AF65-F5344CB8AC3E}">
        <p14:creationId xmlns:p14="http://schemas.microsoft.com/office/powerpoint/2010/main" val="158452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20</a:t>
            </a:fld>
            <a:endParaRPr kumimoji="1" lang="ja-JP" altLang="en-US"/>
          </a:p>
        </p:txBody>
      </p:sp>
    </p:spTree>
    <p:extLst>
      <p:ext uri="{BB962C8B-B14F-4D97-AF65-F5344CB8AC3E}">
        <p14:creationId xmlns:p14="http://schemas.microsoft.com/office/powerpoint/2010/main" val="1497151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21</a:t>
            </a:fld>
            <a:endParaRPr kumimoji="1" lang="ja-JP" altLang="en-US"/>
          </a:p>
        </p:txBody>
      </p:sp>
    </p:spTree>
    <p:extLst>
      <p:ext uri="{BB962C8B-B14F-4D97-AF65-F5344CB8AC3E}">
        <p14:creationId xmlns:p14="http://schemas.microsoft.com/office/powerpoint/2010/main" val="1802548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22</a:t>
            </a:fld>
            <a:endParaRPr kumimoji="1" lang="ja-JP" altLang="en-US"/>
          </a:p>
        </p:txBody>
      </p:sp>
    </p:spTree>
    <p:extLst>
      <p:ext uri="{BB962C8B-B14F-4D97-AF65-F5344CB8AC3E}">
        <p14:creationId xmlns:p14="http://schemas.microsoft.com/office/powerpoint/2010/main" val="33888450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23</a:t>
            </a:fld>
            <a:endParaRPr kumimoji="1" lang="ja-JP" altLang="en-US"/>
          </a:p>
        </p:txBody>
      </p:sp>
    </p:spTree>
    <p:extLst>
      <p:ext uri="{BB962C8B-B14F-4D97-AF65-F5344CB8AC3E}">
        <p14:creationId xmlns:p14="http://schemas.microsoft.com/office/powerpoint/2010/main" val="34828563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24</a:t>
            </a:fld>
            <a:endParaRPr kumimoji="1" lang="ja-JP" altLang="en-US"/>
          </a:p>
        </p:txBody>
      </p:sp>
    </p:spTree>
    <p:extLst>
      <p:ext uri="{BB962C8B-B14F-4D97-AF65-F5344CB8AC3E}">
        <p14:creationId xmlns:p14="http://schemas.microsoft.com/office/powerpoint/2010/main" val="20399423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25</a:t>
            </a:fld>
            <a:endParaRPr kumimoji="1" lang="ja-JP" altLang="en-US"/>
          </a:p>
        </p:txBody>
      </p:sp>
    </p:spTree>
    <p:extLst>
      <p:ext uri="{BB962C8B-B14F-4D97-AF65-F5344CB8AC3E}">
        <p14:creationId xmlns:p14="http://schemas.microsoft.com/office/powerpoint/2010/main" val="22048051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26</a:t>
            </a:fld>
            <a:endParaRPr kumimoji="1" lang="ja-JP" altLang="en-US"/>
          </a:p>
        </p:txBody>
      </p:sp>
    </p:spTree>
    <p:extLst>
      <p:ext uri="{BB962C8B-B14F-4D97-AF65-F5344CB8AC3E}">
        <p14:creationId xmlns:p14="http://schemas.microsoft.com/office/powerpoint/2010/main" val="22689716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27</a:t>
            </a:fld>
            <a:endParaRPr kumimoji="1" lang="ja-JP" altLang="en-US"/>
          </a:p>
        </p:txBody>
      </p:sp>
    </p:spTree>
    <p:extLst>
      <p:ext uri="{BB962C8B-B14F-4D97-AF65-F5344CB8AC3E}">
        <p14:creationId xmlns:p14="http://schemas.microsoft.com/office/powerpoint/2010/main" val="3614590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28</a:t>
            </a:fld>
            <a:endParaRPr kumimoji="1" lang="ja-JP" altLang="en-US"/>
          </a:p>
        </p:txBody>
      </p:sp>
    </p:spTree>
    <p:extLst>
      <p:ext uri="{BB962C8B-B14F-4D97-AF65-F5344CB8AC3E}">
        <p14:creationId xmlns:p14="http://schemas.microsoft.com/office/powerpoint/2010/main" val="25368182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29</a:t>
            </a:fld>
            <a:endParaRPr kumimoji="1" lang="ja-JP" altLang="en-US"/>
          </a:p>
        </p:txBody>
      </p:sp>
    </p:spTree>
    <p:extLst>
      <p:ext uri="{BB962C8B-B14F-4D97-AF65-F5344CB8AC3E}">
        <p14:creationId xmlns:p14="http://schemas.microsoft.com/office/powerpoint/2010/main" val="3816003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a:t>
            </a:fld>
            <a:endParaRPr kumimoji="1" lang="ja-JP" altLang="en-US"/>
          </a:p>
        </p:txBody>
      </p:sp>
    </p:spTree>
    <p:extLst>
      <p:ext uri="{BB962C8B-B14F-4D97-AF65-F5344CB8AC3E}">
        <p14:creationId xmlns:p14="http://schemas.microsoft.com/office/powerpoint/2010/main" val="2157442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30</a:t>
            </a:fld>
            <a:endParaRPr kumimoji="1" lang="ja-JP" altLang="en-US"/>
          </a:p>
        </p:txBody>
      </p:sp>
    </p:spTree>
    <p:extLst>
      <p:ext uri="{BB962C8B-B14F-4D97-AF65-F5344CB8AC3E}">
        <p14:creationId xmlns:p14="http://schemas.microsoft.com/office/powerpoint/2010/main" val="10736254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31</a:t>
            </a:fld>
            <a:endParaRPr kumimoji="1" lang="ja-JP" altLang="en-US"/>
          </a:p>
        </p:txBody>
      </p:sp>
    </p:spTree>
    <p:extLst>
      <p:ext uri="{BB962C8B-B14F-4D97-AF65-F5344CB8AC3E}">
        <p14:creationId xmlns:p14="http://schemas.microsoft.com/office/powerpoint/2010/main" val="1195805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32</a:t>
            </a:fld>
            <a:endParaRPr kumimoji="1" lang="ja-JP" altLang="en-US"/>
          </a:p>
        </p:txBody>
      </p:sp>
    </p:spTree>
    <p:extLst>
      <p:ext uri="{BB962C8B-B14F-4D97-AF65-F5344CB8AC3E}">
        <p14:creationId xmlns:p14="http://schemas.microsoft.com/office/powerpoint/2010/main" val="23683807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33</a:t>
            </a:fld>
            <a:endParaRPr kumimoji="1" lang="ja-JP" altLang="en-US"/>
          </a:p>
        </p:txBody>
      </p:sp>
    </p:spTree>
    <p:extLst>
      <p:ext uri="{BB962C8B-B14F-4D97-AF65-F5344CB8AC3E}">
        <p14:creationId xmlns:p14="http://schemas.microsoft.com/office/powerpoint/2010/main" val="17977497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34</a:t>
            </a:fld>
            <a:endParaRPr kumimoji="1" lang="ja-JP" altLang="en-US"/>
          </a:p>
        </p:txBody>
      </p:sp>
    </p:spTree>
    <p:extLst>
      <p:ext uri="{BB962C8B-B14F-4D97-AF65-F5344CB8AC3E}">
        <p14:creationId xmlns:p14="http://schemas.microsoft.com/office/powerpoint/2010/main" val="9984640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35</a:t>
            </a:fld>
            <a:endParaRPr kumimoji="1" lang="ja-JP" altLang="en-US"/>
          </a:p>
        </p:txBody>
      </p:sp>
    </p:spTree>
    <p:extLst>
      <p:ext uri="{BB962C8B-B14F-4D97-AF65-F5344CB8AC3E}">
        <p14:creationId xmlns:p14="http://schemas.microsoft.com/office/powerpoint/2010/main" val="5600175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36</a:t>
            </a:fld>
            <a:endParaRPr kumimoji="1" lang="ja-JP" altLang="en-US"/>
          </a:p>
        </p:txBody>
      </p:sp>
    </p:spTree>
    <p:extLst>
      <p:ext uri="{BB962C8B-B14F-4D97-AF65-F5344CB8AC3E}">
        <p14:creationId xmlns:p14="http://schemas.microsoft.com/office/powerpoint/2010/main" val="360834205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37</a:t>
            </a:fld>
            <a:endParaRPr kumimoji="1" lang="ja-JP" altLang="en-US"/>
          </a:p>
        </p:txBody>
      </p:sp>
    </p:spTree>
    <p:extLst>
      <p:ext uri="{BB962C8B-B14F-4D97-AF65-F5344CB8AC3E}">
        <p14:creationId xmlns:p14="http://schemas.microsoft.com/office/powerpoint/2010/main" val="42141013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38</a:t>
            </a:fld>
            <a:endParaRPr kumimoji="1" lang="ja-JP" altLang="en-US"/>
          </a:p>
        </p:txBody>
      </p:sp>
    </p:spTree>
    <p:extLst>
      <p:ext uri="{BB962C8B-B14F-4D97-AF65-F5344CB8AC3E}">
        <p14:creationId xmlns:p14="http://schemas.microsoft.com/office/powerpoint/2010/main" val="4969183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39</a:t>
            </a:fld>
            <a:endParaRPr kumimoji="1" lang="ja-JP" altLang="en-US"/>
          </a:p>
        </p:txBody>
      </p:sp>
    </p:spTree>
    <p:extLst>
      <p:ext uri="{BB962C8B-B14F-4D97-AF65-F5344CB8AC3E}">
        <p14:creationId xmlns:p14="http://schemas.microsoft.com/office/powerpoint/2010/main" val="1591854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4</a:t>
            </a:fld>
            <a:endParaRPr kumimoji="1" lang="ja-JP" altLang="en-US"/>
          </a:p>
        </p:txBody>
      </p:sp>
    </p:spTree>
    <p:extLst>
      <p:ext uri="{BB962C8B-B14F-4D97-AF65-F5344CB8AC3E}">
        <p14:creationId xmlns:p14="http://schemas.microsoft.com/office/powerpoint/2010/main" val="252990270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40</a:t>
            </a:fld>
            <a:endParaRPr kumimoji="1" lang="ja-JP" altLang="en-US"/>
          </a:p>
        </p:txBody>
      </p:sp>
    </p:spTree>
    <p:extLst>
      <p:ext uri="{BB962C8B-B14F-4D97-AF65-F5344CB8AC3E}">
        <p14:creationId xmlns:p14="http://schemas.microsoft.com/office/powerpoint/2010/main" val="1785227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5</a:t>
            </a:fld>
            <a:endParaRPr kumimoji="1" lang="ja-JP" altLang="en-US"/>
          </a:p>
        </p:txBody>
      </p:sp>
    </p:spTree>
    <p:extLst>
      <p:ext uri="{BB962C8B-B14F-4D97-AF65-F5344CB8AC3E}">
        <p14:creationId xmlns:p14="http://schemas.microsoft.com/office/powerpoint/2010/main" val="3595470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6</a:t>
            </a:fld>
            <a:endParaRPr kumimoji="1" lang="ja-JP" altLang="en-US"/>
          </a:p>
        </p:txBody>
      </p:sp>
    </p:spTree>
    <p:extLst>
      <p:ext uri="{BB962C8B-B14F-4D97-AF65-F5344CB8AC3E}">
        <p14:creationId xmlns:p14="http://schemas.microsoft.com/office/powerpoint/2010/main" val="1560350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7</a:t>
            </a:fld>
            <a:endParaRPr kumimoji="1" lang="ja-JP" altLang="en-US"/>
          </a:p>
        </p:txBody>
      </p:sp>
    </p:spTree>
    <p:extLst>
      <p:ext uri="{BB962C8B-B14F-4D97-AF65-F5344CB8AC3E}">
        <p14:creationId xmlns:p14="http://schemas.microsoft.com/office/powerpoint/2010/main" val="2226743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8</a:t>
            </a:fld>
            <a:endParaRPr kumimoji="1" lang="ja-JP" altLang="en-US"/>
          </a:p>
        </p:txBody>
      </p:sp>
    </p:spTree>
    <p:extLst>
      <p:ext uri="{BB962C8B-B14F-4D97-AF65-F5344CB8AC3E}">
        <p14:creationId xmlns:p14="http://schemas.microsoft.com/office/powerpoint/2010/main" val="3428911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9</a:t>
            </a:fld>
            <a:endParaRPr kumimoji="1" lang="ja-JP" altLang="en-US"/>
          </a:p>
        </p:txBody>
      </p:sp>
    </p:spTree>
    <p:extLst>
      <p:ext uri="{BB962C8B-B14F-4D97-AF65-F5344CB8AC3E}">
        <p14:creationId xmlns:p14="http://schemas.microsoft.com/office/powerpoint/2010/main" val="1136488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39092B3-FCF6-4C68-A97D-6D3AF4F6C187}" type="datetime1">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8"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32092397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000900-D91A-411D-AD1C-53BBE9D601CE}" type="datetime1">
              <a:rPr kumimoji="1" lang="ja-JP" altLang="en-US" smtClean="0"/>
              <a:t>2018/6/21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175A306-45E5-48EB-85B2-9FB6C62A437C}" type="slidenum">
              <a:rPr lang="ja-JP" altLang="en-US" smtClean="0"/>
              <a:pPr/>
              <a:t>‹#›</a:t>
            </a:fld>
            <a:r>
              <a:rPr lang="en-US" altLang="ja-JP" smtClean="0"/>
              <a:t>/36</a:t>
            </a:r>
            <a:endParaRPr lang="ja-JP" altLang="en-US" dirty="0"/>
          </a:p>
        </p:txBody>
      </p:sp>
    </p:spTree>
    <p:extLst>
      <p:ext uri="{BB962C8B-B14F-4D97-AF65-F5344CB8AC3E}">
        <p14:creationId xmlns:p14="http://schemas.microsoft.com/office/powerpoint/2010/main" val="3023103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4F20B527-87A9-4475-855E-639F2EB8B58F}" type="datetime1">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9"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41654023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38837F9-65CE-4B05-B643-A2B42EB73786}" type="datetime1">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9"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36739853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D978E4-C974-47CF-BEEA-26BA792A7D34}" type="datetime1">
              <a:rPr kumimoji="1" lang="ja-JP" altLang="en-US" smtClean="0"/>
              <a:t>2018/6/21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13"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33247192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6A3F9E8-61D4-4D4C-8399-2055D700403D}" type="datetime1">
              <a:rPr kumimoji="1" lang="ja-JP" altLang="en-US" smtClean="0"/>
              <a:t>2018/6/21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14"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13008585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98B0C8A-090E-4917-9A0B-3145223F9B40}" type="datetime1">
              <a:rPr kumimoji="1" lang="ja-JP" altLang="en-US" smtClean="0"/>
              <a:t>2018/6/21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9"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205718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2D7AB0-2FB9-4E98-9145-FA4C5A88A74E}" type="datetime1">
              <a:rPr kumimoji="1" lang="ja-JP" altLang="en-US" smtClean="0"/>
              <a:t>2018/6/21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8"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26387478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4000900-D91A-411D-AD1C-53BBE9D601CE}" type="datetime1">
              <a:rPr kumimoji="1" lang="ja-JP" altLang="en-US" smtClean="0"/>
              <a:t>2018/6/21</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86600" y="20769"/>
            <a:ext cx="20574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3688863037"/>
      </p:ext>
    </p:extLst>
  </p:cSld>
  <p:clrMap bg1="lt1" tx1="dk1" bg2="lt2" tx2="dk2" accent1="accent1" accent2="accent2" accent3="accent3" accent4="accent4" accent5="accent5" accent6="accent6" hlink="hlink" folHlink="folHlink"/>
  <p:sldLayoutIdLst>
    <p:sldLayoutId id="2147483673" r:id="rId1"/>
    <p:sldLayoutId id="2147483680" r:id="rId2"/>
    <p:sldLayoutId id="2147483674" r:id="rId3"/>
    <p:sldLayoutId id="2147483675" r:id="rId4"/>
    <p:sldLayoutId id="2147483676" r:id="rId5"/>
    <p:sldLayoutId id="2147483677" r:id="rId6"/>
    <p:sldLayoutId id="2147483678" r:id="rId7"/>
    <p:sldLayoutId id="2147483679" r:id="rId8"/>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slide" Target="slide2.xml"/><Relationship Id="rId7" Type="http://schemas.openxmlformats.org/officeDocument/2006/relationships/slide" Target="slide2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13.xml"/><Relationship Id="rId5" Type="http://schemas.openxmlformats.org/officeDocument/2006/relationships/slide" Target="slide7.xml"/><Relationship Id="rId4" Type="http://schemas.openxmlformats.org/officeDocument/2006/relationships/slide" Target="slide5.xml"/><Relationship Id="rId9" Type="http://schemas.openxmlformats.org/officeDocument/2006/relationships/slide" Target="slide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slide" Target="slide37.xml"/><Relationship Id="rId7" Type="http://schemas.openxmlformats.org/officeDocument/2006/relationships/slide" Target="slide41.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slide" Target="slide40.xml"/><Relationship Id="rId5" Type="http://schemas.openxmlformats.org/officeDocument/2006/relationships/slide" Target="slide39.xml"/><Relationship Id="rId4" Type="http://schemas.openxmlformats.org/officeDocument/2006/relationships/slide" Target="slide38.xml"/></Relationships>
</file>

<file path=ppt/slides/_rels/slide15.xml.rels><?xml version="1.0" encoding="UTF-8" standalone="yes"?>
<Relationships xmlns="http://schemas.openxmlformats.org/package/2006/relationships"><Relationship Id="rId3" Type="http://schemas.openxmlformats.org/officeDocument/2006/relationships/slide" Target="slide37.xml"/><Relationship Id="rId7" Type="http://schemas.openxmlformats.org/officeDocument/2006/relationships/slide" Target="slide41.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slide" Target="slide40.xml"/><Relationship Id="rId5" Type="http://schemas.openxmlformats.org/officeDocument/2006/relationships/slide" Target="slide39.xml"/><Relationship Id="rId4" Type="http://schemas.openxmlformats.org/officeDocument/2006/relationships/slide" Target="slide3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slide" Target="slide44.xml"/><Relationship Id="rId4" Type="http://schemas.openxmlformats.org/officeDocument/2006/relationships/slide" Target="slide4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927557" y="438151"/>
            <a:ext cx="7615309" cy="2262781"/>
          </a:xfrm>
        </p:spPr>
        <p:txBody>
          <a:bodyPr>
            <a:noAutofit/>
          </a:bodyPr>
          <a:lstStyle/>
          <a:p>
            <a:pPr algn="just"/>
            <a:r>
              <a:rPr kumimoji="1" lang="en-US" altLang="ja-JP" sz="4400" dirty="0" smtClean="0">
                <a:latin typeface="Arial" panose="020B0604020202020204" pitchFamily="34" charset="0"/>
                <a:cs typeface="Arial" panose="020B0604020202020204" pitchFamily="34" charset="0"/>
              </a:rPr>
              <a:t>The Tutorial of Steps of Risk Assessment for Preventing Process Accidents</a:t>
            </a:r>
            <a:endParaRPr kumimoji="1" lang="ja-JP" altLang="en-US" sz="4400" dirty="0">
              <a:latin typeface="Arial" panose="020B0604020202020204" pitchFamily="34" charset="0"/>
              <a:cs typeface="Arial" panose="020B0604020202020204" pitchFamily="34" charset="0"/>
            </a:endParaRPr>
          </a:p>
        </p:txBody>
      </p:sp>
      <p:sp>
        <p:nvSpPr>
          <p:cNvPr id="5" name="サブタイトル 4"/>
          <p:cNvSpPr>
            <a:spLocks noGrp="1"/>
          </p:cNvSpPr>
          <p:nvPr>
            <p:ph type="subTitle" idx="1"/>
          </p:nvPr>
        </p:nvSpPr>
        <p:spPr>
          <a:xfrm>
            <a:off x="1690777" y="2700933"/>
            <a:ext cx="6852090" cy="3223618"/>
          </a:xfrm>
        </p:spPr>
        <p:txBody>
          <a:bodyPr anchor="ctr">
            <a:normAutofit lnSpcReduction="10000"/>
          </a:bodyPr>
          <a:lstStyle/>
          <a:p>
            <a:r>
              <a:rPr kumimoji="1" lang="en-US" altLang="ja-JP" sz="2000" dirty="0" smtClean="0">
                <a:latin typeface="Arial" panose="020B0604020202020204" pitchFamily="34" charset="0"/>
                <a:cs typeface="Arial" panose="020B0604020202020204" pitchFamily="34" charset="0"/>
                <a:hlinkClick r:id="rId3" action="ppaction://hlinksldjump"/>
              </a:rPr>
              <a:t>Summary of the Process </a:t>
            </a:r>
            <a:r>
              <a:rPr kumimoji="1" lang="en-US" altLang="ja-JP" sz="2000" dirty="0" smtClean="0">
                <a:latin typeface="Arial" panose="020B0604020202020204" pitchFamily="34" charset="0"/>
                <a:cs typeface="Arial" panose="020B0604020202020204" pitchFamily="34" charset="0"/>
              </a:rPr>
              <a:t>- </a:t>
            </a:r>
            <a:r>
              <a:rPr kumimoji="1" lang="en-US" altLang="ja-JP" sz="2000" dirty="0" smtClean="0">
                <a:latin typeface="Arial" panose="020B0604020202020204" pitchFamily="34" charset="0"/>
                <a:cs typeface="Arial" panose="020B0604020202020204" pitchFamily="34" charset="0"/>
                <a:hlinkClick r:id="rId4" action="ppaction://hlinksldjump"/>
              </a:rPr>
              <a:t>Target Operation</a:t>
            </a:r>
            <a:endParaRPr kumimoji="1" lang="ja-JP" altLang="en-US" sz="2000" dirty="0" smtClean="0">
              <a:latin typeface="Arial" panose="020B0604020202020204" pitchFamily="34" charset="0"/>
              <a:cs typeface="Arial" panose="020B0604020202020204" pitchFamily="34" charset="0"/>
            </a:endParaRPr>
          </a:p>
          <a:p>
            <a:pPr marL="252000" indent="-457200"/>
            <a:r>
              <a:rPr lang="en-US" altLang="ja-JP" sz="2000" dirty="0" smtClean="0">
                <a:latin typeface="Arial" panose="020B0604020202020204" pitchFamily="34" charset="0"/>
                <a:cs typeface="Arial" panose="020B0604020202020204" pitchFamily="34" charset="0"/>
              </a:rPr>
              <a:t>STEP1 </a:t>
            </a:r>
            <a:r>
              <a:rPr lang="en-US" altLang="ja-JP" sz="2000" dirty="0" smtClean="0">
                <a:latin typeface="Arial" panose="020B0604020202020204" pitchFamily="34" charset="0"/>
                <a:cs typeface="Arial" panose="020B0604020202020204" pitchFamily="34" charset="0"/>
                <a:hlinkClick r:id="rId5" action="ppaction://hlinksldjump"/>
              </a:rPr>
              <a:t>Grasp of Hazards regarding the Substances and the Process</a:t>
            </a:r>
            <a:r>
              <a:rPr lang="en-US" altLang="ja-JP" sz="2000" dirty="0" smtClean="0">
                <a:latin typeface="Arial" panose="020B0604020202020204" pitchFamily="34" charset="0"/>
                <a:cs typeface="Arial" panose="020B0604020202020204" pitchFamily="34" charset="0"/>
              </a:rPr>
              <a:t> </a:t>
            </a:r>
            <a:endParaRPr lang="ja-JP" altLang="en-US" sz="2000" dirty="0" smtClean="0">
              <a:latin typeface="Arial" panose="020B0604020202020204" pitchFamily="34" charset="0"/>
              <a:cs typeface="Arial" panose="020B0604020202020204" pitchFamily="34" charset="0"/>
            </a:endParaRPr>
          </a:p>
          <a:p>
            <a:r>
              <a:rPr kumimoji="1" lang="en-US" altLang="ja-JP" sz="2000" dirty="0" smtClean="0">
                <a:latin typeface="Arial" panose="020B0604020202020204" pitchFamily="34" charset="0"/>
                <a:cs typeface="Arial" panose="020B0604020202020204" pitchFamily="34" charset="0"/>
              </a:rPr>
              <a:t>STEP2 </a:t>
            </a:r>
            <a:r>
              <a:rPr kumimoji="1" lang="en-US" altLang="ja-JP" sz="2000" dirty="0" smtClean="0">
                <a:latin typeface="Arial" panose="020B0604020202020204" pitchFamily="34" charset="0"/>
                <a:cs typeface="Arial" panose="020B0604020202020204" pitchFamily="34" charset="0"/>
                <a:hlinkClick r:id="rId6" action="ppaction://hlinksldjump"/>
              </a:rPr>
              <a:t>Implement Risk Assessment</a:t>
            </a:r>
            <a:endParaRPr kumimoji="1" lang="ja-JP" altLang="en-US" sz="2000" dirty="0" smtClean="0">
              <a:latin typeface="Arial" panose="020B0604020202020204" pitchFamily="34" charset="0"/>
              <a:cs typeface="Arial" panose="020B0604020202020204" pitchFamily="34" charset="0"/>
            </a:endParaRPr>
          </a:p>
          <a:p>
            <a:pPr marL="432000" indent="-252000"/>
            <a:r>
              <a:rPr kumimoji="1" lang="ja-JP" altLang="en-US" sz="2000" dirty="0" smtClean="0">
                <a:latin typeface="Arial" panose="020B0604020202020204" pitchFamily="34" charset="0"/>
                <a:cs typeface="Arial" panose="020B0604020202020204" pitchFamily="34" charset="0"/>
                <a:hlinkClick r:id="rId6" action="ppaction://hlinksldjump"/>
              </a:rPr>
              <a:t>① </a:t>
            </a:r>
            <a:r>
              <a:rPr kumimoji="1" lang="en-US" altLang="ja-JP" sz="2000" dirty="0" smtClean="0">
                <a:latin typeface="Arial" panose="020B0604020202020204" pitchFamily="34" charset="0"/>
                <a:cs typeface="Arial" panose="020B0604020202020204" pitchFamily="34" charset="0"/>
                <a:hlinkClick r:id="rId6" action="ppaction://hlinksldjump"/>
              </a:rPr>
              <a:t>Identify trigger events and hazard scenarios</a:t>
            </a:r>
            <a:endParaRPr kumimoji="1" lang="ja-JP" altLang="en-US" sz="2000" dirty="0" smtClean="0">
              <a:latin typeface="Arial" panose="020B0604020202020204" pitchFamily="34" charset="0"/>
              <a:cs typeface="Arial" panose="020B0604020202020204" pitchFamily="34" charset="0"/>
            </a:endParaRPr>
          </a:p>
          <a:p>
            <a:pPr marL="432000" indent="-252000"/>
            <a:r>
              <a:rPr kumimoji="1" lang="ja-JP" altLang="en-US" sz="2000" dirty="0" smtClean="0">
                <a:latin typeface="Arial" panose="020B0604020202020204" pitchFamily="34" charset="0"/>
                <a:cs typeface="Arial" panose="020B0604020202020204" pitchFamily="34" charset="0"/>
                <a:hlinkClick r:id="rId7" action="ppaction://hlinksldjump"/>
              </a:rPr>
              <a:t>②</a:t>
            </a:r>
            <a:r>
              <a:rPr kumimoji="1" lang="en-US" altLang="ja-JP" sz="2000" dirty="0" smtClean="0">
                <a:latin typeface="Arial" panose="020B0604020202020204" pitchFamily="34" charset="0"/>
                <a:cs typeface="Arial" panose="020B0604020202020204" pitchFamily="34" charset="0"/>
                <a:hlinkClick r:id="rId7" action="ppaction://hlinksldjump"/>
              </a:rPr>
              <a:t> </a:t>
            </a:r>
            <a:r>
              <a:rPr lang="en-US" altLang="ja-JP" sz="2000" dirty="0">
                <a:latin typeface="Arial" panose="020B0604020202020204" pitchFamily="34" charset="0"/>
                <a:cs typeface="Arial" panose="020B0604020202020204" pitchFamily="34" charset="0"/>
                <a:hlinkClick r:id="rId7" action="ppaction://hlinksldjump"/>
              </a:rPr>
              <a:t>Estimation and evaluation of risk of the </a:t>
            </a:r>
            <a:r>
              <a:rPr lang="en-US" altLang="ja-JP" sz="2000" dirty="0" smtClean="0">
                <a:latin typeface="Arial" panose="020B0604020202020204" pitchFamily="34" charset="0"/>
                <a:cs typeface="Arial" panose="020B0604020202020204" pitchFamily="34" charset="0"/>
                <a:hlinkClick r:id="rId7" action="ppaction://hlinksldjump"/>
              </a:rPr>
              <a:t>scenarios</a:t>
            </a:r>
            <a:endParaRPr kumimoji="1" lang="ja-JP" altLang="en-US" sz="2000" dirty="0" smtClean="0">
              <a:latin typeface="Arial" panose="020B0604020202020204" pitchFamily="34" charset="0"/>
              <a:cs typeface="Arial" panose="020B0604020202020204" pitchFamily="34" charset="0"/>
            </a:endParaRPr>
          </a:p>
          <a:p>
            <a:pPr marL="432000" indent="-252000"/>
            <a:r>
              <a:rPr kumimoji="1" lang="ja-JP" altLang="en-US" sz="2000" dirty="0" smtClean="0">
                <a:latin typeface="Arial" panose="020B0604020202020204" pitchFamily="34" charset="0"/>
                <a:cs typeface="Arial" panose="020B0604020202020204" pitchFamily="34" charset="0"/>
                <a:hlinkClick r:id="rId8" action="ppaction://hlinksldjump"/>
              </a:rPr>
              <a:t>③ </a:t>
            </a:r>
            <a:r>
              <a:rPr lang="en-US" altLang="ja-JP" sz="2000" dirty="0">
                <a:latin typeface="Arial" panose="020B0604020202020204" pitchFamily="34" charset="0"/>
                <a:cs typeface="Arial" panose="020B0604020202020204" pitchFamily="34" charset="0"/>
                <a:hlinkClick r:id="rId8" action="ppaction://hlinksldjump"/>
              </a:rPr>
              <a:t>Consideration of  additional risk reduction </a:t>
            </a:r>
            <a:r>
              <a:rPr lang="en-US" altLang="ja-JP" sz="2000" dirty="0" smtClean="0">
                <a:latin typeface="Arial" panose="020B0604020202020204" pitchFamily="34" charset="0"/>
                <a:cs typeface="Arial" panose="020B0604020202020204" pitchFamily="34" charset="0"/>
                <a:hlinkClick r:id="rId8" action="ppaction://hlinksldjump"/>
              </a:rPr>
              <a:t>measures</a:t>
            </a:r>
            <a:endParaRPr kumimoji="1" lang="ja-JP" altLang="en-US" sz="1600" dirty="0" smtClean="0">
              <a:latin typeface="Arial" panose="020B0604020202020204" pitchFamily="34" charset="0"/>
              <a:cs typeface="Arial" panose="020B0604020202020204" pitchFamily="34" charset="0"/>
            </a:endParaRPr>
          </a:p>
          <a:p>
            <a:r>
              <a:rPr kumimoji="1" lang="en-US" altLang="ja-JP" sz="2000" dirty="0" smtClean="0">
                <a:latin typeface="Arial" panose="020B0604020202020204" pitchFamily="34" charset="0"/>
                <a:cs typeface="Arial" panose="020B0604020202020204" pitchFamily="34" charset="0"/>
              </a:rPr>
              <a:t>STEP3 </a:t>
            </a:r>
            <a:r>
              <a:rPr kumimoji="1" lang="en-US" altLang="ja-JP" sz="2000" dirty="0" smtClean="0">
                <a:latin typeface="Arial" panose="020B0604020202020204" pitchFamily="34" charset="0"/>
                <a:cs typeface="Arial" panose="020B0604020202020204" pitchFamily="34" charset="0"/>
                <a:hlinkClick r:id="rId9" action="ppaction://hlinksldjump"/>
              </a:rPr>
              <a:t>Decision of the risk reduction measure</a:t>
            </a:r>
            <a:endParaRPr kumimoji="1" lang="ja-JP" altLang="en-US" sz="2000" dirty="0">
              <a:latin typeface="Arial" panose="020B0604020202020204" pitchFamily="34" charset="0"/>
              <a:cs typeface="Arial" panose="020B0604020202020204" pitchFamily="34" charset="0"/>
            </a:endParaRPr>
          </a:p>
        </p:txBody>
      </p:sp>
      <p:sp>
        <p:nvSpPr>
          <p:cNvPr id="6" name="テキスト ボックス 5"/>
          <p:cNvSpPr txBox="1"/>
          <p:nvPr/>
        </p:nvSpPr>
        <p:spPr>
          <a:xfrm>
            <a:off x="2233566" y="6282769"/>
            <a:ext cx="4126130" cy="369332"/>
          </a:xfrm>
          <a:prstGeom prst="rect">
            <a:avLst/>
          </a:prstGeom>
          <a:solidFill>
            <a:srgbClr val="FFFF00"/>
          </a:solidFill>
          <a:ln w="19050">
            <a:solidFill>
              <a:schemeClr val="tx1"/>
            </a:solidFill>
          </a:ln>
        </p:spPr>
        <p:txBody>
          <a:bodyPr wrap="none" rtlCol="0">
            <a:spAutoFit/>
          </a:bodyPr>
          <a:lstStyle/>
          <a:p>
            <a:r>
              <a:rPr kumimoji="1" lang="en-US" altLang="ja-JP" dirty="0" smtClean="0">
                <a:latin typeface="Arial" panose="020B0604020202020204" pitchFamily="34" charset="0"/>
                <a:cs typeface="Arial" panose="020B0604020202020204" pitchFamily="34" charset="0"/>
              </a:rPr>
              <a:t>You can start from every step </a:t>
            </a:r>
            <a:r>
              <a:rPr kumimoji="1" lang="en-US" altLang="ja-JP" smtClean="0">
                <a:latin typeface="Arial" panose="020B0604020202020204" pitchFamily="34" charset="0"/>
                <a:cs typeface="Arial" panose="020B0604020202020204" pitchFamily="34" charset="0"/>
              </a:rPr>
              <a:t>by Click</a:t>
            </a:r>
            <a:endParaRPr kumimoji="1" lang="ja-JP" altLang="en-US" dirty="0">
              <a:latin typeface="Arial" panose="020B0604020202020204" pitchFamily="34" charset="0"/>
              <a:cs typeface="Arial" panose="020B0604020202020204" pitchFamily="34" charset="0"/>
            </a:endParaRPr>
          </a:p>
        </p:txBody>
      </p:sp>
      <p:sp>
        <p:nvSpPr>
          <p:cNvPr id="7" name="スライド番号プレースホルダー 6"/>
          <p:cNvSpPr>
            <a:spLocks noGrp="1"/>
          </p:cNvSpPr>
          <p:nvPr>
            <p:ph type="sldNum" sz="quarter" idx="12"/>
          </p:nvPr>
        </p:nvSpPr>
        <p:spPr/>
        <p:txBody>
          <a:bodyPr/>
          <a:lstStyle/>
          <a:p>
            <a:fld id="{EB0E6812-4CB6-42DC-830A-B0E2507B5F49}" type="slidenum">
              <a:rPr kumimoji="1" lang="ja-JP" altLang="en-US" smtClean="0"/>
              <a:t>1</a:t>
            </a:fld>
            <a:endParaRPr kumimoji="1" lang="ja-JP" altLang="en-US"/>
          </a:p>
        </p:txBody>
      </p:sp>
    </p:spTree>
    <p:extLst>
      <p:ext uri="{BB962C8B-B14F-4D97-AF65-F5344CB8AC3E}">
        <p14:creationId xmlns:p14="http://schemas.microsoft.com/office/powerpoint/2010/main" val="4257068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xit" presetSubtype="8" fill="hold" grpId="1" nodeType="afterEffect">
                                  <p:stCondLst>
                                    <p:cond delay="2000"/>
                                  </p:stCondLst>
                                  <p:childTnLst>
                                    <p:anim calcmode="lin" valueType="num">
                                      <p:cBhvr additive="base">
                                        <p:cTn id="11" dur="500"/>
                                        <p:tgtEl>
                                          <p:spTgt spid="6"/>
                                        </p:tgtEl>
                                        <p:attrNameLst>
                                          <p:attrName>ppt_x</p:attrName>
                                        </p:attrNameLst>
                                      </p:cBhvr>
                                      <p:tavLst>
                                        <p:tav tm="0">
                                          <p:val>
                                            <p:strVal val="ppt_x"/>
                                          </p:val>
                                        </p:tav>
                                        <p:tav tm="100000">
                                          <p:val>
                                            <p:strVal val="0-ppt_w/2"/>
                                          </p:val>
                                        </p:tav>
                                      </p:tavLst>
                                    </p:anim>
                                    <p:anim calcmode="lin" valueType="num">
                                      <p:cBhvr additive="base">
                                        <p:cTn id="12" dur="500"/>
                                        <p:tgtEl>
                                          <p:spTgt spid="6"/>
                                        </p:tgtEl>
                                        <p:attrNameLst>
                                          <p:attrName>ppt_y</p:attrName>
                                        </p:attrNameLst>
                                      </p:cBhvr>
                                      <p:tavLst>
                                        <p:tav tm="0">
                                          <p:val>
                                            <p:strVal val="ppt_y"/>
                                          </p:val>
                                        </p:tav>
                                        <p:tav tm="100000">
                                          <p:val>
                                            <p:strVal val="ppt_y"/>
                                          </p:val>
                                        </p:tav>
                                      </p:tavLst>
                                    </p:anim>
                                    <p:set>
                                      <p:cBhvr>
                                        <p:cTn id="13"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56643" y="1400175"/>
            <a:ext cx="6591985" cy="4259408"/>
          </a:xfrm>
        </p:spPr>
        <p:txBody>
          <a:bodyPr>
            <a:normAutofit/>
          </a:bodyPr>
          <a:lstStyle/>
          <a:p>
            <a:r>
              <a:rPr lang="en-US" altLang="ja-JP" dirty="0" smtClean="0">
                <a:latin typeface="Arial" panose="020B0604020202020204" pitchFamily="34" charset="0"/>
                <a:cs typeface="Arial" panose="020B0604020202020204" pitchFamily="34" charset="0"/>
              </a:rPr>
              <a:t>Q15. Does </a:t>
            </a:r>
            <a:r>
              <a:rPr lang="en-US" altLang="ja-JP" dirty="0">
                <a:latin typeface="Arial" panose="020B0604020202020204" pitchFamily="34" charset="0"/>
                <a:cs typeface="Arial" panose="020B0604020202020204" pitchFamily="34" charset="0"/>
              </a:rPr>
              <a:t>the plant have parts prone to corrosion?</a:t>
            </a:r>
          </a:p>
          <a:p>
            <a:r>
              <a:rPr lang="en-US" altLang="ja-JP" dirty="0" smtClean="0">
                <a:latin typeface="Arial" panose="020B0604020202020204" pitchFamily="34" charset="0"/>
                <a:cs typeface="Arial" panose="020B0604020202020204" pitchFamily="34" charset="0"/>
              </a:rPr>
              <a:t>Q16. Are </a:t>
            </a:r>
            <a:r>
              <a:rPr lang="en-US" altLang="ja-JP" dirty="0">
                <a:latin typeface="Arial" panose="020B0604020202020204" pitchFamily="34" charset="0"/>
                <a:cs typeface="Arial" panose="020B0604020202020204" pitchFamily="34" charset="0"/>
              </a:rPr>
              <a:t>there effect factors from the outside world (e.g. external corrosion due to rainwater, material degradation due to ultraviolet ray)?</a:t>
            </a:r>
          </a:p>
          <a:p>
            <a:r>
              <a:rPr lang="en-US" altLang="ja-JP" dirty="0" smtClean="0">
                <a:latin typeface="Arial" panose="020B0604020202020204" pitchFamily="34" charset="0"/>
                <a:cs typeface="Arial" panose="020B0604020202020204" pitchFamily="34" charset="0"/>
              </a:rPr>
              <a:t>Q17. Does </a:t>
            </a:r>
            <a:r>
              <a:rPr lang="en-US" altLang="ja-JP" dirty="0">
                <a:latin typeface="Arial" panose="020B0604020202020204" pitchFamily="34" charset="0"/>
                <a:cs typeface="Arial" panose="020B0604020202020204" pitchFamily="34" charset="0"/>
              </a:rPr>
              <a:t>the process plant have high-voltage/ current places</a:t>
            </a:r>
            <a:r>
              <a:rPr lang="en-US" altLang="ja-JP" dirty="0" smtClean="0">
                <a:latin typeface="Arial" panose="020B0604020202020204" pitchFamily="34" charset="0"/>
                <a:cs typeface="Arial" panose="020B0604020202020204" pitchFamily="34" charset="0"/>
              </a:rPr>
              <a:t>?</a:t>
            </a:r>
          </a:p>
        </p:txBody>
      </p:sp>
      <p:sp>
        <p:nvSpPr>
          <p:cNvPr id="7" name="テキスト ボックス 6"/>
          <p:cNvSpPr txBox="1"/>
          <p:nvPr/>
        </p:nvSpPr>
        <p:spPr>
          <a:xfrm>
            <a:off x="1146028" y="1257746"/>
            <a:ext cx="7377878" cy="4429125"/>
          </a:xfrm>
          <a:prstGeom prst="rect">
            <a:avLst/>
          </a:prstGeom>
          <a:solidFill>
            <a:srgbClr val="FFFF00"/>
          </a:solidFill>
          <a:ln w="12700">
            <a:solidFill>
              <a:schemeClr val="tx1"/>
            </a:solidFill>
          </a:ln>
        </p:spPr>
        <p:txBody>
          <a:bodyPr wrap="square" rtlCol="0" anchor="ctr">
            <a:noAutofit/>
          </a:bodyPr>
          <a:lstStyle/>
          <a:p>
            <a:pPr algn="ctr"/>
            <a:r>
              <a:rPr lang="en-US" altLang="ja-JP" sz="4800" dirty="0" smtClean="0">
                <a:latin typeface="Arial" panose="020B0604020202020204" pitchFamily="34" charset="0"/>
                <a:cs typeface="Arial" panose="020B0604020202020204" pitchFamily="34" charset="0"/>
              </a:rPr>
              <a:t>Finally</a:t>
            </a:r>
            <a:r>
              <a:rPr lang="en-US" altLang="ja-JP" sz="4800" dirty="0">
                <a:latin typeface="Arial" panose="020B0604020202020204" pitchFamily="34" charset="0"/>
                <a:cs typeface="Arial" panose="020B0604020202020204" pitchFamily="34" charset="0"/>
              </a:rPr>
              <a:t>, let's answer </a:t>
            </a:r>
            <a:r>
              <a:rPr lang="en-US" altLang="ja-JP" sz="4800" dirty="0" smtClean="0">
                <a:latin typeface="Arial" panose="020B0604020202020204" pitchFamily="34" charset="0"/>
                <a:cs typeface="Arial" panose="020B0604020202020204" pitchFamily="34" charset="0"/>
              </a:rPr>
              <a:t>to </a:t>
            </a:r>
            <a:endParaRPr kumimoji="1" lang="ja-JP" altLang="en-US" sz="4800" dirty="0" smtClean="0">
              <a:latin typeface="Arial" panose="020B0604020202020204" pitchFamily="34" charset="0"/>
              <a:cs typeface="Arial" panose="020B0604020202020204" pitchFamily="34" charset="0"/>
            </a:endParaRPr>
          </a:p>
          <a:p>
            <a:pPr algn="ctr"/>
            <a:r>
              <a:rPr lang="en-US" altLang="ja-JP" sz="4800" dirty="0" smtClean="0">
                <a:solidFill>
                  <a:srgbClr val="FF0000"/>
                </a:solidFill>
                <a:latin typeface="Arial" panose="020B0604020202020204" pitchFamily="34" charset="0"/>
                <a:cs typeface="Arial" panose="020B0604020202020204" pitchFamily="34" charset="0"/>
              </a:rPr>
              <a:t>hazards </a:t>
            </a:r>
            <a:r>
              <a:rPr lang="en-US" altLang="ja-JP" sz="4800" dirty="0">
                <a:solidFill>
                  <a:srgbClr val="FF0000"/>
                </a:solidFill>
                <a:latin typeface="Arial" panose="020B0604020202020204" pitchFamily="34" charset="0"/>
                <a:cs typeface="Arial" panose="020B0604020202020204" pitchFamily="34" charset="0"/>
              </a:rPr>
              <a:t>due to other </a:t>
            </a:r>
            <a:r>
              <a:rPr lang="en-US" altLang="ja-JP" sz="4800" dirty="0" smtClean="0">
                <a:solidFill>
                  <a:srgbClr val="FF0000"/>
                </a:solidFill>
                <a:latin typeface="Arial" panose="020B0604020202020204" pitchFamily="34" charset="0"/>
                <a:cs typeface="Arial" panose="020B0604020202020204" pitchFamily="34" charset="0"/>
              </a:rPr>
              <a:t>factors</a:t>
            </a:r>
            <a:endParaRPr kumimoji="1" lang="ja-JP" altLang="en-US" sz="4800" dirty="0">
              <a:solidFill>
                <a:srgbClr val="FF0000"/>
              </a:solidFill>
              <a:latin typeface="Arial" panose="020B0604020202020204" pitchFamily="34" charset="0"/>
              <a:cs typeface="Arial" panose="020B0604020202020204" pitchFamily="34" charset="0"/>
            </a:endParaRPr>
          </a:p>
        </p:txBody>
      </p:sp>
      <p:sp>
        <p:nvSpPr>
          <p:cNvPr id="8" name="テキスト ボックス 7"/>
          <p:cNvSpPr txBox="1"/>
          <p:nvPr/>
        </p:nvSpPr>
        <p:spPr>
          <a:xfrm>
            <a:off x="7614672" y="1400175"/>
            <a:ext cx="1529328" cy="1785104"/>
          </a:xfrm>
          <a:prstGeom prst="rect">
            <a:avLst/>
          </a:prstGeom>
          <a:noFill/>
        </p:spPr>
        <p:txBody>
          <a:bodyPr wrap="square" rtlCol="0">
            <a:spAutoFit/>
          </a:bodyPr>
          <a:lstStyle/>
          <a:p>
            <a:r>
              <a:rPr kumimoji="1" lang="en-US" altLang="ja-JP" dirty="0" smtClean="0">
                <a:latin typeface="Arial" panose="020B0604020202020204" pitchFamily="34" charset="0"/>
                <a:cs typeface="Arial" panose="020B0604020202020204" pitchFamily="34" charset="0"/>
              </a:rPr>
              <a:t>“No”</a:t>
            </a:r>
            <a:endParaRPr kumimoji="1" lang="ja-JP" altLang="en-US" dirty="0" smtClean="0">
              <a:latin typeface="Arial" panose="020B0604020202020204" pitchFamily="34" charset="0"/>
              <a:cs typeface="Arial" panose="020B0604020202020204" pitchFamily="34" charset="0"/>
            </a:endParaRPr>
          </a:p>
          <a:p>
            <a:endParaRPr lang="ja-JP" altLang="en-US" sz="1000" dirty="0">
              <a:latin typeface="Arial" panose="020B0604020202020204" pitchFamily="34" charset="0"/>
              <a:cs typeface="Arial" panose="020B0604020202020204" pitchFamily="34" charset="0"/>
            </a:endParaRPr>
          </a:p>
          <a:p>
            <a:r>
              <a:rPr kumimoji="1" lang="en-US" altLang="ja-JP" dirty="0" smtClean="0">
                <a:latin typeface="Arial" panose="020B0604020202020204" pitchFamily="34" charset="0"/>
                <a:cs typeface="Arial" panose="020B0604020202020204" pitchFamily="34" charset="0"/>
              </a:rPr>
              <a:t>“No”</a:t>
            </a:r>
            <a:endParaRPr kumimoji="1" lang="ja-JP" altLang="en-US" dirty="0" smtClean="0">
              <a:latin typeface="Arial" panose="020B0604020202020204" pitchFamily="34" charset="0"/>
              <a:cs typeface="Arial" panose="020B0604020202020204" pitchFamily="34" charset="0"/>
            </a:endParaRPr>
          </a:p>
          <a:p>
            <a:endParaRPr lang="ja-JP" altLang="en-US" dirty="0">
              <a:latin typeface="Arial" panose="020B0604020202020204" pitchFamily="34" charset="0"/>
              <a:cs typeface="Arial" panose="020B0604020202020204" pitchFamily="34" charset="0"/>
            </a:endParaRPr>
          </a:p>
          <a:p>
            <a:endParaRPr kumimoji="1" lang="ja-JP" altLang="en-US" dirty="0" smtClean="0">
              <a:latin typeface="Arial" panose="020B0604020202020204" pitchFamily="34" charset="0"/>
              <a:cs typeface="Arial" panose="020B0604020202020204" pitchFamily="34" charset="0"/>
            </a:endParaRPr>
          </a:p>
          <a:p>
            <a:endParaRPr lang="ja-JP" altLang="en-US" sz="1000" b="1" dirty="0" smtClean="0">
              <a:solidFill>
                <a:srgbClr val="FF0000"/>
              </a:solidFill>
              <a:latin typeface="Arial" panose="020B0604020202020204" pitchFamily="34" charset="0"/>
              <a:cs typeface="Arial" panose="020B0604020202020204" pitchFamily="34" charset="0"/>
            </a:endParaRPr>
          </a:p>
          <a:p>
            <a:r>
              <a:rPr lang="en-US" altLang="ja-JP" b="1" dirty="0" smtClean="0">
                <a:solidFill>
                  <a:srgbClr val="FF0000"/>
                </a:solidFill>
                <a:latin typeface="Arial" panose="020B0604020202020204" pitchFamily="34" charset="0"/>
                <a:cs typeface="Arial" panose="020B0604020202020204" pitchFamily="34" charset="0"/>
              </a:rPr>
              <a:t>”Yes”</a:t>
            </a:r>
            <a:endParaRPr lang="ja-JP" altLang="en-US" b="1" dirty="0" smtClean="0">
              <a:solidFill>
                <a:srgbClr val="FF0000"/>
              </a:solidFill>
              <a:latin typeface="Arial" panose="020B0604020202020204" pitchFamily="34" charset="0"/>
              <a:cs typeface="Arial" panose="020B0604020202020204" pitchFamily="34" charset="0"/>
            </a:endParaRPr>
          </a:p>
        </p:txBody>
      </p:sp>
      <p:sp>
        <p:nvSpPr>
          <p:cNvPr id="2" name="タイトル 1"/>
          <p:cNvSpPr>
            <a:spLocks noGrp="1"/>
          </p:cNvSpPr>
          <p:nvPr>
            <p:ph type="title"/>
          </p:nvPr>
        </p:nvSpPr>
        <p:spPr>
          <a:xfrm>
            <a:off x="1385741" y="624110"/>
            <a:ext cx="7148660" cy="804640"/>
          </a:xfrm>
        </p:spPr>
        <p:txBody>
          <a:bodyPr>
            <a:normAutofit fontScale="90000"/>
          </a:bodyPr>
          <a:lstStyle/>
          <a:p>
            <a:r>
              <a:rPr lang="en-US" altLang="ja-JP" dirty="0" smtClean="0">
                <a:latin typeface="Arial" panose="020B0604020202020204" pitchFamily="34" charset="0"/>
                <a:cs typeface="Arial" panose="020B0604020202020204" pitchFamily="34" charset="0"/>
              </a:rPr>
              <a:t>STEP1 </a:t>
            </a:r>
            <a:r>
              <a:rPr lang="en-US" altLang="ja-JP" dirty="0">
                <a:latin typeface="Arial" panose="020B0604020202020204" pitchFamily="34" charset="0"/>
                <a:cs typeface="Arial" panose="020B0604020202020204" pitchFamily="34" charset="0"/>
              </a:rPr>
              <a:t>Answering the questions(3)</a:t>
            </a:r>
            <a:endParaRPr kumimoji="1" lang="ja-JP" altLang="en-US" dirty="0"/>
          </a:p>
        </p:txBody>
      </p:sp>
      <p:sp>
        <p:nvSpPr>
          <p:cNvPr id="5" name="テキスト ボックス 4"/>
          <p:cNvSpPr txBox="1"/>
          <p:nvPr/>
        </p:nvSpPr>
        <p:spPr>
          <a:xfrm>
            <a:off x="439934" y="1257746"/>
            <a:ext cx="8260839" cy="4093428"/>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Q15. Does </a:t>
            </a:r>
            <a:r>
              <a:rPr lang="en-US" altLang="ja-JP" sz="2800" dirty="0">
                <a:latin typeface="Arial" panose="020B0604020202020204" pitchFamily="34" charset="0"/>
                <a:cs typeface="Arial" panose="020B0604020202020204" pitchFamily="34" charset="0"/>
              </a:rPr>
              <a:t>the plant have parts prone to corrosion</a:t>
            </a:r>
            <a:r>
              <a:rPr lang="en-US" altLang="ja-JP" sz="2800" dirty="0" smtClean="0">
                <a:latin typeface="Arial" panose="020B0604020202020204" pitchFamily="34" charset="0"/>
                <a:cs typeface="Arial" panose="020B0604020202020204" pitchFamily="34" charset="0"/>
              </a:rPr>
              <a:t>?</a:t>
            </a:r>
            <a:endParaRPr lang="ja-JP" altLang="en-US" sz="2800" dirty="0" smtClean="0">
              <a:latin typeface="Arial" panose="020B0604020202020204" pitchFamily="34" charset="0"/>
              <a:cs typeface="Arial" panose="020B0604020202020204" pitchFamily="34" charset="0"/>
            </a:endParaRPr>
          </a:p>
          <a:p>
            <a:endParaRPr lang="ja-JP" altLang="en-US" dirty="0"/>
          </a:p>
          <a:p>
            <a:r>
              <a:rPr lang="en-US" altLang="ja-JP" dirty="0"/>
              <a:t>There is </a:t>
            </a:r>
            <a:r>
              <a:rPr lang="en-US" altLang="ja-JP" sz="2400" dirty="0">
                <a:solidFill>
                  <a:srgbClr val="FF0000"/>
                </a:solidFill>
              </a:rPr>
              <a:t>no part</a:t>
            </a:r>
            <a:r>
              <a:rPr lang="en-US" altLang="ja-JP" dirty="0"/>
              <a:t> prone to corrosion</a:t>
            </a:r>
            <a:r>
              <a:rPr lang="en-US" altLang="ja-JP" dirty="0" smtClean="0"/>
              <a:t>. </a:t>
            </a:r>
            <a:r>
              <a:rPr lang="en-US" altLang="ja-JP" dirty="0"/>
              <a:t>Answer is </a:t>
            </a:r>
            <a:r>
              <a:rPr lang="en-US" altLang="ja-JP" sz="2400" dirty="0" smtClean="0">
                <a:solidFill>
                  <a:srgbClr val="FF0000"/>
                </a:solidFill>
              </a:rPr>
              <a:t>“No”</a:t>
            </a:r>
            <a:r>
              <a:rPr lang="en-US" altLang="ja-JP" dirty="0" smtClean="0"/>
              <a:t>.</a:t>
            </a:r>
            <a:endParaRPr lang="ja-JP" altLang="en-US" dirty="0" smtClean="0"/>
          </a:p>
          <a:p>
            <a:endParaRPr lang="ja-JP" altLang="en-US" dirty="0" smtClean="0"/>
          </a:p>
          <a:p>
            <a:r>
              <a:rPr kumimoji="1" lang="en-US" altLang="ja-JP" dirty="0" smtClean="0"/>
              <a:t>Point </a:t>
            </a:r>
            <a:r>
              <a:rPr kumimoji="1" lang="ja-JP" altLang="en-US" dirty="0" smtClean="0"/>
              <a:t>： </a:t>
            </a:r>
            <a:r>
              <a:rPr lang="en-US" altLang="ja-JP" dirty="0" smtClean="0"/>
              <a:t>Metal equipment/devices corrode due to adoption of inappropriate steel types or use in an inappropriate environment and the like, which causes leak of the content. Air, water or other substances may enter through corroded pores and react with the content. Furthermore, lowering of strength of the corroded part may lead to rupture of the equipment/device if pressure is applied to them. Corrosion is caused not only by corrosive substances, but by various factors including contact of dissimilar metals, swift flow of the content and the effect of stress on the material.</a:t>
            </a:r>
            <a:endParaRPr kumimoji="1" lang="ja-JP" altLang="en-US" dirty="0"/>
          </a:p>
        </p:txBody>
      </p:sp>
      <p:sp>
        <p:nvSpPr>
          <p:cNvPr id="9" name="テキスト ボックス 8"/>
          <p:cNvSpPr txBox="1"/>
          <p:nvPr/>
        </p:nvSpPr>
        <p:spPr>
          <a:xfrm>
            <a:off x="442798" y="1257746"/>
            <a:ext cx="8260839" cy="3877985"/>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Q16. Are </a:t>
            </a:r>
            <a:r>
              <a:rPr lang="en-US" altLang="ja-JP" sz="2800" dirty="0">
                <a:latin typeface="Arial" panose="020B0604020202020204" pitchFamily="34" charset="0"/>
                <a:cs typeface="Arial" panose="020B0604020202020204" pitchFamily="34" charset="0"/>
              </a:rPr>
              <a:t>there effect factors from the outside world (e.g. external corrosion due to rainwater, material degradation due to ultraviolet ray</a:t>
            </a:r>
            <a:r>
              <a:rPr lang="en-US" altLang="ja-JP" sz="2800" dirty="0" smtClean="0">
                <a:latin typeface="Arial" panose="020B0604020202020204" pitchFamily="34" charset="0"/>
                <a:cs typeface="Arial" panose="020B0604020202020204" pitchFamily="34" charset="0"/>
              </a:rPr>
              <a:t>)?</a:t>
            </a:r>
            <a:endParaRPr lang="ja-JP" altLang="en-US" dirty="0">
              <a:latin typeface="Arial" panose="020B0604020202020204" pitchFamily="34" charset="0"/>
              <a:cs typeface="Arial" panose="020B0604020202020204" pitchFamily="34" charset="0"/>
            </a:endParaRPr>
          </a:p>
          <a:p>
            <a:endParaRPr lang="ja-JP" altLang="en-US" dirty="0" smtClean="0"/>
          </a:p>
          <a:p>
            <a:r>
              <a:rPr lang="en-US" altLang="ja-JP" dirty="0" smtClean="0"/>
              <a:t>Since the equipment is </a:t>
            </a:r>
            <a:r>
              <a:rPr lang="en-US" altLang="ja-JP" sz="2400" dirty="0">
                <a:solidFill>
                  <a:srgbClr val="FF0000"/>
                </a:solidFill>
              </a:rPr>
              <a:t>indoors</a:t>
            </a:r>
            <a:r>
              <a:rPr lang="en-US" altLang="ja-JP" dirty="0"/>
              <a:t>, </a:t>
            </a:r>
            <a:r>
              <a:rPr lang="en-US" altLang="ja-JP" dirty="0" smtClean="0"/>
              <a:t>that is </a:t>
            </a:r>
            <a:r>
              <a:rPr lang="en-US" altLang="ja-JP" dirty="0"/>
              <a:t>not influenced from </a:t>
            </a:r>
            <a:r>
              <a:rPr lang="en-US" altLang="ja-JP" dirty="0" smtClean="0"/>
              <a:t>ambient</a:t>
            </a:r>
            <a:r>
              <a:rPr lang="en-US" altLang="ja-JP" dirty="0"/>
              <a:t>. </a:t>
            </a:r>
            <a:r>
              <a:rPr lang="en-US" altLang="ja-JP" dirty="0" smtClean="0"/>
              <a:t>Answer is </a:t>
            </a:r>
            <a:r>
              <a:rPr lang="en-US" altLang="ja-JP" sz="2400" dirty="0" smtClean="0">
                <a:solidFill>
                  <a:srgbClr val="FF0000"/>
                </a:solidFill>
              </a:rPr>
              <a:t>“No”</a:t>
            </a:r>
            <a:r>
              <a:rPr lang="en-US" altLang="ja-JP" dirty="0" smtClean="0"/>
              <a:t>.</a:t>
            </a:r>
            <a:endParaRPr lang="ja-JP" altLang="en-US" dirty="0"/>
          </a:p>
          <a:p>
            <a:endParaRPr lang="ja-JP" altLang="en-US" dirty="0"/>
          </a:p>
          <a:p>
            <a:r>
              <a:rPr kumimoji="1" lang="en-US" altLang="ja-JP" dirty="0" smtClean="0"/>
              <a:t>Point </a:t>
            </a:r>
            <a:r>
              <a:rPr kumimoji="1" lang="ja-JP" altLang="en-US" dirty="0" smtClean="0"/>
              <a:t>：</a:t>
            </a:r>
            <a:r>
              <a:rPr lang="en-US" altLang="ja-JP" dirty="0" smtClean="0"/>
              <a:t> </a:t>
            </a:r>
            <a:r>
              <a:rPr lang="en-US" altLang="ja-JP" dirty="0"/>
              <a:t>External corrosion due to rainwater and material degradation caused by ultraviolet rays are effect factors </a:t>
            </a:r>
            <a:r>
              <a:rPr lang="en-US" altLang="ja-JP" sz="2400" dirty="0">
                <a:solidFill>
                  <a:srgbClr val="FF0000"/>
                </a:solidFill>
              </a:rPr>
              <a:t>easily overlooked</a:t>
            </a:r>
            <a:r>
              <a:rPr lang="en-US" altLang="ja-JP" dirty="0"/>
              <a:t> when identifying latent hazards based on defects in operation, defects in equipment/devices, natural disasters and other external factors</a:t>
            </a:r>
            <a:r>
              <a:rPr lang="en-US" altLang="ja-JP" dirty="0" smtClean="0"/>
              <a:t>.</a:t>
            </a:r>
            <a:endParaRPr kumimoji="1" lang="ja-JP" altLang="en-US" dirty="0"/>
          </a:p>
        </p:txBody>
      </p:sp>
      <p:sp>
        <p:nvSpPr>
          <p:cNvPr id="10" name="テキスト ボックス 9"/>
          <p:cNvSpPr txBox="1"/>
          <p:nvPr/>
        </p:nvSpPr>
        <p:spPr>
          <a:xfrm>
            <a:off x="434203" y="1259314"/>
            <a:ext cx="8260839" cy="3077766"/>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Q17. Does </a:t>
            </a:r>
            <a:r>
              <a:rPr lang="en-US" altLang="ja-JP" sz="2800" dirty="0">
                <a:latin typeface="Arial" panose="020B0604020202020204" pitchFamily="34" charset="0"/>
                <a:cs typeface="Arial" panose="020B0604020202020204" pitchFamily="34" charset="0"/>
              </a:rPr>
              <a:t>the process plant have high-voltage/ current places</a:t>
            </a:r>
            <a:r>
              <a:rPr lang="en-US" altLang="ja-JP" sz="2800" dirty="0" smtClean="0">
                <a:latin typeface="Arial" panose="020B0604020202020204" pitchFamily="34" charset="0"/>
                <a:cs typeface="Arial" panose="020B0604020202020204" pitchFamily="34" charset="0"/>
              </a:rPr>
              <a:t>?</a:t>
            </a:r>
            <a:endParaRPr lang="ja-JP" altLang="en-US" dirty="0" smtClean="0">
              <a:latin typeface="Arial" panose="020B0604020202020204" pitchFamily="34" charset="0"/>
              <a:cs typeface="Arial" panose="020B0604020202020204" pitchFamily="34" charset="0"/>
            </a:endParaRPr>
          </a:p>
          <a:p>
            <a:endParaRPr lang="ja-JP" altLang="en-US" dirty="0" smtClean="0"/>
          </a:p>
          <a:p>
            <a:r>
              <a:rPr lang="en-US" altLang="ja-JP" dirty="0"/>
              <a:t>Since there is an </a:t>
            </a:r>
            <a:r>
              <a:rPr lang="en-US" altLang="ja-JP" sz="2400" dirty="0">
                <a:solidFill>
                  <a:srgbClr val="FF0000"/>
                </a:solidFill>
              </a:rPr>
              <a:t>agitator for mixing operation</a:t>
            </a:r>
            <a:r>
              <a:rPr lang="en-US" altLang="ja-JP" dirty="0"/>
              <a:t>, there is high-voltage / current place. Answer is </a:t>
            </a:r>
            <a:r>
              <a:rPr lang="en-US" altLang="ja-JP" sz="2400" dirty="0" smtClean="0">
                <a:solidFill>
                  <a:srgbClr val="FF0000"/>
                </a:solidFill>
              </a:rPr>
              <a:t>“Yes”</a:t>
            </a:r>
            <a:r>
              <a:rPr lang="en-US" altLang="ja-JP" dirty="0" smtClean="0"/>
              <a:t>.</a:t>
            </a:r>
            <a:endParaRPr lang="ja-JP" altLang="en-US" dirty="0"/>
          </a:p>
          <a:p>
            <a:endParaRPr lang="ja-JP" altLang="en-US" dirty="0"/>
          </a:p>
          <a:p>
            <a:r>
              <a:rPr kumimoji="1" lang="en-US" altLang="ja-JP" dirty="0" smtClean="0"/>
              <a:t>Point</a:t>
            </a:r>
            <a:r>
              <a:rPr kumimoji="1" lang="ja-JP" altLang="en-US" dirty="0" smtClean="0"/>
              <a:t> ： </a:t>
            </a:r>
            <a:r>
              <a:rPr lang="en-US" altLang="ja-JP" dirty="0" smtClean="0"/>
              <a:t>Electrification </a:t>
            </a:r>
            <a:r>
              <a:rPr lang="en-US" altLang="ja-JP" dirty="0"/>
              <a:t>is an obvious hazard, but short circuit and earth defects themselves can cause ignition. Joule heat can cause explosion of electric wire materials.</a:t>
            </a:r>
            <a:endParaRPr kumimoji="1" lang="ja-JP" altLang="en-US" dirty="0"/>
          </a:p>
        </p:txBody>
      </p:sp>
    </p:spTree>
    <p:extLst>
      <p:ext uri="{BB962C8B-B14F-4D97-AF65-F5344CB8AC3E}">
        <p14:creationId xmlns:p14="http://schemas.microsoft.com/office/powerpoint/2010/main" val="339058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xit" presetSubtype="2" fill="hold" grpId="1" nodeType="clickEffect">
                                  <p:stCondLst>
                                    <p:cond delay="0"/>
                                  </p:stCondLst>
                                  <p:childTnLst>
                                    <p:anim calcmode="lin" valueType="num">
                                      <p:cBhvr additive="base">
                                        <p:cTn id="21" dur="500"/>
                                        <p:tgtEl>
                                          <p:spTgt spid="5"/>
                                        </p:tgtEl>
                                        <p:attrNameLst>
                                          <p:attrName>ppt_x</p:attrName>
                                        </p:attrNameLst>
                                      </p:cBhvr>
                                      <p:tavLst>
                                        <p:tav tm="0">
                                          <p:val>
                                            <p:strVal val="ppt_x"/>
                                          </p:val>
                                        </p:tav>
                                        <p:tav tm="100000">
                                          <p:val>
                                            <p:strVal val="1+ppt_w/2"/>
                                          </p:val>
                                        </p:tav>
                                      </p:tavLst>
                                    </p:anim>
                                    <p:anim calcmode="lin" valueType="num">
                                      <p:cBhvr additive="base">
                                        <p:cTn id="22" dur="500"/>
                                        <p:tgtEl>
                                          <p:spTgt spid="5"/>
                                        </p:tgtEl>
                                        <p:attrNameLst>
                                          <p:attrName>ppt_y</p:attrName>
                                        </p:attrNameLst>
                                      </p:cBhvr>
                                      <p:tavLst>
                                        <p:tav tm="0">
                                          <p:val>
                                            <p:strVal val="ppt_y"/>
                                          </p:val>
                                        </p:tav>
                                        <p:tav tm="100000">
                                          <p:val>
                                            <p:strVal val="ppt_y"/>
                                          </p:val>
                                        </p:tav>
                                      </p:tavLst>
                                    </p:anim>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 calcmode="lin" valueType="num">
                                      <p:cBhvr additive="base">
                                        <p:cTn id="3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1+#ppt_w/2"/>
                                          </p:val>
                                        </p:tav>
                                        <p:tav tm="100000">
                                          <p:val>
                                            <p:strVal val="#ppt_x"/>
                                          </p:val>
                                        </p:tav>
                                      </p:tavLst>
                                    </p:anim>
                                    <p:anim calcmode="lin" valueType="num">
                                      <p:cBhvr additive="base">
                                        <p:cTn id="39"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9"/>
                                        </p:tgtEl>
                                        <p:attrNameLst>
                                          <p:attrName>ppt_x</p:attrName>
                                        </p:attrNameLst>
                                      </p:cBhvr>
                                      <p:tavLst>
                                        <p:tav tm="0">
                                          <p:val>
                                            <p:strVal val="ppt_x"/>
                                          </p:val>
                                        </p:tav>
                                        <p:tav tm="100000">
                                          <p:val>
                                            <p:strVal val="1+ppt_w/2"/>
                                          </p:val>
                                        </p:tav>
                                      </p:tavLst>
                                    </p:anim>
                                    <p:anim calcmode="lin" valueType="num">
                                      <p:cBhvr additive="base">
                                        <p:cTn id="44" dur="500"/>
                                        <p:tgtEl>
                                          <p:spTgt spid="9"/>
                                        </p:tgtEl>
                                        <p:attrNameLst>
                                          <p:attrName>ppt_y</p:attrName>
                                        </p:attrNameLst>
                                      </p:cBhvr>
                                      <p:tavLst>
                                        <p:tav tm="0">
                                          <p:val>
                                            <p:strVal val="ppt_y"/>
                                          </p:val>
                                        </p:tav>
                                        <p:tav tm="100000">
                                          <p:val>
                                            <p:strVal val="ppt_y"/>
                                          </p:val>
                                        </p:tav>
                                      </p:tavLst>
                                    </p:anim>
                                    <p:set>
                                      <p:cBhvr>
                                        <p:cTn id="45" dur="1" fill="hold">
                                          <p:stCondLst>
                                            <p:cond delay="499"/>
                                          </p:stCondLst>
                                        </p:cTn>
                                        <p:tgtEl>
                                          <p:spTgt spid="9"/>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nodeType="after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1" fill="hold">
                            <p:stCondLst>
                              <p:cond delay="1000"/>
                            </p:stCondLst>
                            <p:childTnLst>
                              <p:par>
                                <p:cTn id="52" presetID="2" presetClass="entr" presetSubtype="2" fill="hold" nodeType="afterEffect">
                                  <p:stCondLst>
                                    <p:cond delay="0"/>
                                  </p:stCondLst>
                                  <p:childTnLst>
                                    <p:set>
                                      <p:cBhvr>
                                        <p:cTn id="53" dur="1" fill="hold">
                                          <p:stCondLst>
                                            <p:cond delay="0"/>
                                          </p:stCondLst>
                                        </p:cTn>
                                        <p:tgtEl>
                                          <p:spTgt spid="8">
                                            <p:txEl>
                                              <p:pRg st="2" end="2"/>
                                            </p:txEl>
                                          </p:spTgt>
                                        </p:tgtEl>
                                        <p:attrNameLst>
                                          <p:attrName>style.visibility</p:attrName>
                                        </p:attrNameLst>
                                      </p:cBhvr>
                                      <p:to>
                                        <p:strVal val="visible"/>
                                      </p:to>
                                    </p:set>
                                    <p:anim calcmode="lin" valueType="num">
                                      <p:cBhvr additive="base">
                                        <p:cTn id="54" dur="500" fill="hold"/>
                                        <p:tgtEl>
                                          <p:spTgt spid="8">
                                            <p:txEl>
                                              <p:pRg st="2" end="2"/>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1+#ppt_w/2"/>
                                          </p:val>
                                        </p:tav>
                                        <p:tav tm="100000">
                                          <p:val>
                                            <p:strVal val="#ppt_x"/>
                                          </p:val>
                                        </p:tav>
                                      </p:tavLst>
                                    </p:anim>
                                    <p:anim calcmode="lin" valueType="num">
                                      <p:cBhvr additive="base">
                                        <p:cTn id="6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xit" presetSubtype="2" fill="hold" grpId="1" nodeType="clickEffect">
                                  <p:stCondLst>
                                    <p:cond delay="0"/>
                                  </p:stCondLst>
                                  <p:childTnLst>
                                    <p:anim calcmode="lin" valueType="num">
                                      <p:cBhvr additive="base">
                                        <p:cTn id="65" dur="500"/>
                                        <p:tgtEl>
                                          <p:spTgt spid="10"/>
                                        </p:tgtEl>
                                        <p:attrNameLst>
                                          <p:attrName>ppt_x</p:attrName>
                                        </p:attrNameLst>
                                      </p:cBhvr>
                                      <p:tavLst>
                                        <p:tav tm="0">
                                          <p:val>
                                            <p:strVal val="ppt_x"/>
                                          </p:val>
                                        </p:tav>
                                        <p:tav tm="100000">
                                          <p:val>
                                            <p:strVal val="1+ppt_w/2"/>
                                          </p:val>
                                        </p:tav>
                                      </p:tavLst>
                                    </p:anim>
                                    <p:anim calcmode="lin" valueType="num">
                                      <p:cBhvr additive="base">
                                        <p:cTn id="66" dur="500"/>
                                        <p:tgtEl>
                                          <p:spTgt spid="10"/>
                                        </p:tgtEl>
                                        <p:attrNameLst>
                                          <p:attrName>ppt_y</p:attrName>
                                        </p:attrNameLst>
                                      </p:cBhvr>
                                      <p:tavLst>
                                        <p:tav tm="0">
                                          <p:val>
                                            <p:strVal val="ppt_y"/>
                                          </p:val>
                                        </p:tav>
                                        <p:tav tm="100000">
                                          <p:val>
                                            <p:strVal val="ppt_y"/>
                                          </p:val>
                                        </p:tav>
                                      </p:tavLst>
                                    </p:anim>
                                    <p:set>
                                      <p:cBhvr>
                                        <p:cTn id="67" dur="1" fill="hold">
                                          <p:stCondLst>
                                            <p:cond delay="499"/>
                                          </p:stCondLst>
                                        </p:cTn>
                                        <p:tgtEl>
                                          <p:spTgt spid="10"/>
                                        </p:tgtEl>
                                        <p:attrNameLst>
                                          <p:attrName>style.visibility</p:attrName>
                                        </p:attrNameLst>
                                      </p:cBhvr>
                                      <p:to>
                                        <p:strVal val="hidden"/>
                                      </p:to>
                                    </p:set>
                                  </p:childTnLst>
                                </p:cTn>
                              </p:par>
                            </p:childTnLst>
                          </p:cTn>
                        </p:par>
                        <p:par>
                          <p:cTn id="68" fill="hold">
                            <p:stCondLst>
                              <p:cond delay="500"/>
                            </p:stCondLst>
                            <p:childTnLst>
                              <p:par>
                                <p:cTn id="69" presetID="2" presetClass="entr" presetSubtype="2" fill="hold" nodeType="after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anim calcmode="lin" valueType="num">
                                      <p:cBhvr additive="base">
                                        <p:cTn id="7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73" fill="hold">
                            <p:stCondLst>
                              <p:cond delay="1000"/>
                            </p:stCondLst>
                            <p:childTnLst>
                              <p:par>
                                <p:cTn id="74" presetID="2" presetClass="entr" presetSubtype="2" fill="hold" nodeType="afterEffect">
                                  <p:stCondLst>
                                    <p:cond delay="0"/>
                                  </p:stCondLst>
                                  <p:childTnLst>
                                    <p:set>
                                      <p:cBhvr>
                                        <p:cTn id="75" dur="1" fill="hold">
                                          <p:stCondLst>
                                            <p:cond delay="0"/>
                                          </p:stCondLst>
                                        </p:cTn>
                                        <p:tgtEl>
                                          <p:spTgt spid="8">
                                            <p:txEl>
                                              <p:pRg st="6" end="6"/>
                                            </p:txEl>
                                          </p:spTgt>
                                        </p:tgtEl>
                                        <p:attrNameLst>
                                          <p:attrName>style.visibility</p:attrName>
                                        </p:attrNameLst>
                                      </p:cBhvr>
                                      <p:to>
                                        <p:strVal val="visible"/>
                                      </p:to>
                                    </p:set>
                                    <p:anim calcmode="lin" valueType="num">
                                      <p:cBhvr additive="base">
                                        <p:cTn id="76" dur="500" fill="hold"/>
                                        <p:tgtEl>
                                          <p:spTgt spid="8">
                                            <p:txEl>
                                              <p:pRg st="6" end="6"/>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5" grpId="0" animBg="1"/>
      <p:bldP spid="5" grpId="1" animBg="1"/>
      <p:bldP spid="9" grpId="0" animBg="1"/>
      <p:bldP spid="9" grpId="1" animBg="1"/>
      <p:bldP spid="10" grpId="0" animBg="1"/>
      <p:bldP spid="1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614672" y="1417931"/>
            <a:ext cx="1529328" cy="4093428"/>
          </a:xfrm>
          <a:prstGeom prst="rect">
            <a:avLst/>
          </a:prstGeom>
          <a:noFill/>
        </p:spPr>
        <p:txBody>
          <a:bodyPr wrap="square" rtlCol="0">
            <a:spAutoFit/>
          </a:bodyPr>
          <a:lstStyle/>
          <a:p>
            <a:r>
              <a:rPr kumimoji="1" lang="en-US" altLang="ja-JP" b="1" dirty="0" smtClean="0">
                <a:solidFill>
                  <a:srgbClr val="FF0000"/>
                </a:solidFill>
              </a:rPr>
              <a:t>”Yes”</a:t>
            </a:r>
            <a:endParaRPr kumimoji="1" lang="ja-JP" altLang="en-US" b="1" dirty="0" smtClean="0">
              <a:solidFill>
                <a:srgbClr val="FF0000"/>
              </a:solidFill>
            </a:endParaRPr>
          </a:p>
          <a:p>
            <a:endParaRPr lang="ja-JP" altLang="en-US" dirty="0" smtClean="0"/>
          </a:p>
          <a:p>
            <a:endParaRPr lang="ja-JP" altLang="en-US" sz="1000" dirty="0"/>
          </a:p>
          <a:p>
            <a:r>
              <a:rPr lang="en-US" altLang="ja-JP" b="1" dirty="0" smtClean="0">
                <a:solidFill>
                  <a:srgbClr val="FF0000"/>
                </a:solidFill>
              </a:rPr>
              <a:t>”</a:t>
            </a:r>
            <a:r>
              <a:rPr lang="en-US" altLang="ja-JP" b="1" dirty="0">
                <a:solidFill>
                  <a:srgbClr val="FF0000"/>
                </a:solidFill>
              </a:rPr>
              <a:t>Yes”</a:t>
            </a:r>
            <a:endParaRPr lang="ja-JP" altLang="en-US" b="1" dirty="0">
              <a:solidFill>
                <a:srgbClr val="FF0000"/>
              </a:solidFill>
            </a:endParaRPr>
          </a:p>
          <a:p>
            <a:endParaRPr kumimoji="1" lang="ja-JP" altLang="en-US" b="1" dirty="0" smtClean="0">
              <a:solidFill>
                <a:srgbClr val="FF0000"/>
              </a:solidFill>
            </a:endParaRPr>
          </a:p>
          <a:p>
            <a:endParaRPr lang="ja-JP" altLang="en-US" b="1" dirty="0">
              <a:solidFill>
                <a:srgbClr val="FF0000"/>
              </a:solidFill>
            </a:endParaRPr>
          </a:p>
          <a:p>
            <a:endParaRPr kumimoji="1" lang="ja-JP" altLang="en-US" b="1" dirty="0" smtClean="0">
              <a:solidFill>
                <a:srgbClr val="FF0000"/>
              </a:solidFill>
            </a:endParaRPr>
          </a:p>
          <a:p>
            <a:endParaRPr lang="en-US" altLang="ja-JP" b="1" dirty="0" smtClean="0">
              <a:solidFill>
                <a:srgbClr val="FF0000"/>
              </a:solidFill>
            </a:endParaRPr>
          </a:p>
          <a:p>
            <a:r>
              <a:rPr lang="en-US" altLang="ja-JP" b="1" dirty="0" smtClean="0">
                <a:solidFill>
                  <a:srgbClr val="FF0000"/>
                </a:solidFill>
              </a:rPr>
              <a:t>”</a:t>
            </a:r>
            <a:r>
              <a:rPr lang="en-US" altLang="ja-JP" b="1" dirty="0">
                <a:solidFill>
                  <a:srgbClr val="FF0000"/>
                </a:solidFill>
              </a:rPr>
              <a:t>Yes</a:t>
            </a:r>
            <a:r>
              <a:rPr lang="en-US" altLang="ja-JP" b="1" dirty="0" smtClean="0">
                <a:solidFill>
                  <a:srgbClr val="FF0000"/>
                </a:solidFill>
              </a:rPr>
              <a:t>”</a:t>
            </a:r>
            <a:endParaRPr kumimoji="1" lang="ja-JP" altLang="en-US" b="1" dirty="0" smtClean="0">
              <a:solidFill>
                <a:srgbClr val="FF0000"/>
              </a:solidFill>
            </a:endParaRPr>
          </a:p>
          <a:p>
            <a:endParaRPr lang="ja-JP" altLang="en-US" b="1" dirty="0" smtClean="0">
              <a:solidFill>
                <a:srgbClr val="FF0000"/>
              </a:solidFill>
            </a:endParaRPr>
          </a:p>
          <a:p>
            <a:endParaRPr lang="ja-JP" altLang="en-US" b="1" dirty="0" smtClean="0">
              <a:solidFill>
                <a:srgbClr val="FF0000"/>
              </a:solidFill>
            </a:endParaRPr>
          </a:p>
          <a:p>
            <a:endParaRPr lang="ja-JP" altLang="en-US" b="1" dirty="0">
              <a:solidFill>
                <a:srgbClr val="FF0000"/>
              </a:solidFill>
            </a:endParaRPr>
          </a:p>
          <a:p>
            <a:endParaRPr lang="ja-JP" altLang="en-US" b="1" dirty="0" smtClean="0">
              <a:solidFill>
                <a:srgbClr val="FF0000"/>
              </a:solidFill>
            </a:endParaRPr>
          </a:p>
          <a:p>
            <a:endParaRPr lang="ja-JP" altLang="en-US" sz="1600" b="1" dirty="0">
              <a:solidFill>
                <a:srgbClr val="FF0000"/>
              </a:solidFill>
            </a:endParaRPr>
          </a:p>
          <a:p>
            <a:r>
              <a:rPr lang="en-US" altLang="ja-JP" b="1" dirty="0">
                <a:solidFill>
                  <a:srgbClr val="FF0000"/>
                </a:solidFill>
              </a:rPr>
              <a:t>”Yes</a:t>
            </a:r>
            <a:r>
              <a:rPr lang="en-US" altLang="ja-JP" b="1" dirty="0" smtClean="0">
                <a:solidFill>
                  <a:srgbClr val="FF0000"/>
                </a:solidFill>
              </a:rPr>
              <a:t>”</a:t>
            </a:r>
            <a:endParaRPr lang="ja-JP" altLang="en-US" b="1" dirty="0" smtClean="0">
              <a:solidFill>
                <a:srgbClr val="FF0000"/>
              </a:solidFill>
            </a:endParaRPr>
          </a:p>
        </p:txBody>
      </p:sp>
      <p:sp>
        <p:nvSpPr>
          <p:cNvPr id="3" name="コンテンツ プレースホルダー 2"/>
          <p:cNvSpPr>
            <a:spLocks noGrp="1"/>
          </p:cNvSpPr>
          <p:nvPr>
            <p:ph idx="1"/>
          </p:nvPr>
        </p:nvSpPr>
        <p:spPr>
          <a:xfrm>
            <a:off x="1335601" y="1400176"/>
            <a:ext cx="6233544" cy="5027258"/>
          </a:xfrm>
        </p:spPr>
        <p:txBody>
          <a:bodyPr>
            <a:normAutofit lnSpcReduction="10000"/>
          </a:bodyPr>
          <a:lstStyle/>
          <a:p>
            <a:r>
              <a:rPr lang="en-US" altLang="ja-JP" dirty="0" smtClean="0"/>
              <a:t>3. </a:t>
            </a:r>
            <a:r>
              <a:rPr lang="en-US" altLang="ja-JP" dirty="0"/>
              <a:t>Is the substance </a:t>
            </a:r>
            <a:r>
              <a:rPr lang="en-US" altLang="ja-JP" dirty="0">
                <a:solidFill>
                  <a:srgbClr val="FF0000"/>
                </a:solidFill>
              </a:rPr>
              <a:t>combustible or flammable</a:t>
            </a:r>
            <a:r>
              <a:rPr lang="en-US" altLang="ja-JP" dirty="0" smtClean="0"/>
              <a:t>?</a:t>
            </a:r>
            <a:endParaRPr lang="ja-JP" altLang="en-US" dirty="0" smtClean="0"/>
          </a:p>
          <a:p>
            <a:pPr lvl="1">
              <a:spcBef>
                <a:spcPts val="0"/>
              </a:spcBef>
            </a:pPr>
            <a:r>
              <a:rPr lang="en-US" altLang="ja-JP" dirty="0" smtClean="0"/>
              <a:t>Flammable </a:t>
            </a:r>
            <a:r>
              <a:rPr lang="en-US" altLang="ja-JP" dirty="0"/>
              <a:t>gas is more likely to </a:t>
            </a:r>
            <a:r>
              <a:rPr lang="en-US" altLang="ja-JP" dirty="0">
                <a:solidFill>
                  <a:srgbClr val="FF0000"/>
                </a:solidFill>
              </a:rPr>
              <a:t>cause fire/explosions</a:t>
            </a:r>
            <a:r>
              <a:rPr lang="en-US" altLang="ja-JP" dirty="0" smtClean="0"/>
              <a:t>.</a:t>
            </a:r>
            <a:endParaRPr lang="ja-JP" altLang="en-US" b="1" dirty="0" smtClean="0">
              <a:solidFill>
                <a:srgbClr val="FF0000"/>
              </a:solidFill>
            </a:endParaRPr>
          </a:p>
          <a:p>
            <a:r>
              <a:rPr lang="en-US" altLang="ja-JP" dirty="0" smtClean="0"/>
              <a:t>5. Is </a:t>
            </a:r>
            <a:r>
              <a:rPr lang="en-US" altLang="ja-JP" dirty="0"/>
              <a:t>the substance a combustible (e.g. organic, metal) powder (</a:t>
            </a:r>
            <a:r>
              <a:rPr lang="en-US" altLang="ja-JP" dirty="0">
                <a:solidFill>
                  <a:srgbClr val="FF0000"/>
                </a:solidFill>
              </a:rPr>
              <a:t>combustible dust</a:t>
            </a:r>
            <a:r>
              <a:rPr lang="en-US" altLang="ja-JP" dirty="0"/>
              <a:t>)? </a:t>
            </a:r>
            <a:endParaRPr lang="ja-JP" altLang="en-US" dirty="0" smtClean="0"/>
          </a:p>
          <a:p>
            <a:pPr lvl="1">
              <a:spcBef>
                <a:spcPts val="0"/>
              </a:spcBef>
            </a:pPr>
            <a:r>
              <a:rPr lang="en-US" altLang="ja-JP" dirty="0"/>
              <a:t>Combustible dusts </a:t>
            </a:r>
            <a:r>
              <a:rPr lang="en-US" altLang="ja-JP" dirty="0" smtClean="0"/>
              <a:t>may </a:t>
            </a:r>
            <a:r>
              <a:rPr lang="en-US" altLang="ja-JP" dirty="0"/>
              <a:t>cause explosions when they disperse in the atmosphere and are ignited. They may also fire spontaneously when piled up</a:t>
            </a:r>
            <a:r>
              <a:rPr lang="en-US" altLang="ja-JP" dirty="0" smtClean="0"/>
              <a:t>.</a:t>
            </a:r>
            <a:endParaRPr lang="ja-JP" altLang="en-US" dirty="0"/>
          </a:p>
          <a:p>
            <a:r>
              <a:rPr lang="en-US" altLang="ja-JP" dirty="0" smtClean="0"/>
              <a:t>13. Does </a:t>
            </a:r>
            <a:r>
              <a:rPr lang="en-US" altLang="ja-JP" dirty="0"/>
              <a:t>the process plant have parts that are not at ordinary temperatures and pressures (high/low temperature, </a:t>
            </a:r>
            <a:r>
              <a:rPr lang="en-US" altLang="ja-JP" dirty="0">
                <a:solidFill>
                  <a:srgbClr val="FF0000"/>
                </a:solidFill>
              </a:rPr>
              <a:t>high pressure</a:t>
            </a:r>
            <a:r>
              <a:rPr lang="en-US" altLang="ja-JP" dirty="0"/>
              <a:t>, vacuum (low pressure), repeated temperature/</a:t>
            </a:r>
            <a:r>
              <a:rPr lang="en-US" altLang="ja-JP" dirty="0">
                <a:solidFill>
                  <a:srgbClr val="FF0000"/>
                </a:solidFill>
              </a:rPr>
              <a:t>pressure</a:t>
            </a:r>
            <a:r>
              <a:rPr lang="en-US" altLang="ja-JP" dirty="0"/>
              <a:t> </a:t>
            </a:r>
            <a:r>
              <a:rPr lang="en-US" altLang="ja-JP" dirty="0">
                <a:solidFill>
                  <a:srgbClr val="FF0000"/>
                </a:solidFill>
              </a:rPr>
              <a:t>increase</a:t>
            </a:r>
            <a:r>
              <a:rPr lang="en-US" altLang="ja-JP" dirty="0"/>
              <a:t>/decrease)? </a:t>
            </a:r>
            <a:r>
              <a:rPr lang="ja-JP" altLang="en-US" dirty="0" smtClean="0"/>
              <a:t>？</a:t>
            </a:r>
            <a:endParaRPr lang="ja-JP" altLang="en-US" dirty="0"/>
          </a:p>
          <a:p>
            <a:pPr lvl="1">
              <a:spcBef>
                <a:spcPts val="0"/>
              </a:spcBef>
            </a:pPr>
            <a:r>
              <a:rPr lang="en-US" altLang="ja-JP" dirty="0"/>
              <a:t>Contents may leak by deterioration of sealed </a:t>
            </a:r>
            <a:r>
              <a:rPr lang="en-US" altLang="ja-JP" dirty="0" smtClean="0"/>
              <a:t>parts. Conversely</a:t>
            </a:r>
            <a:r>
              <a:rPr lang="en-US" altLang="ja-JP" dirty="0"/>
              <a:t>, if air or other substances enter the process, contents may react</a:t>
            </a:r>
            <a:r>
              <a:rPr lang="en-US" altLang="ja-JP" dirty="0" smtClean="0"/>
              <a:t>.</a:t>
            </a:r>
            <a:endParaRPr kumimoji="1" lang="ja-JP" altLang="en-US" dirty="0" smtClean="0"/>
          </a:p>
          <a:p>
            <a:r>
              <a:rPr lang="en-US" altLang="ja-JP" dirty="0" smtClean="0"/>
              <a:t>17. Does the process plant have high-voltage/ current places?</a:t>
            </a:r>
            <a:endParaRPr lang="ja-JP" altLang="en-US" dirty="0" smtClean="0"/>
          </a:p>
          <a:p>
            <a:pPr lvl="1">
              <a:spcBef>
                <a:spcPts val="0"/>
              </a:spcBef>
            </a:pPr>
            <a:r>
              <a:rPr lang="en-US" altLang="ja-JP" dirty="0" smtClean="0"/>
              <a:t>Short </a:t>
            </a:r>
            <a:r>
              <a:rPr lang="en-US" altLang="ja-JP" dirty="0"/>
              <a:t>circuit and earth defects themselves </a:t>
            </a:r>
            <a:r>
              <a:rPr lang="en-US" altLang="ja-JP" dirty="0" smtClean="0"/>
              <a:t>may </a:t>
            </a:r>
            <a:r>
              <a:rPr lang="en-US" altLang="ja-JP" dirty="0"/>
              <a:t>cause ignition. Joule heat </a:t>
            </a:r>
            <a:r>
              <a:rPr lang="en-US" altLang="ja-JP" dirty="0" smtClean="0"/>
              <a:t>may </a:t>
            </a:r>
            <a:r>
              <a:rPr lang="en-US" altLang="ja-JP" dirty="0"/>
              <a:t>cause explosion of electric </a:t>
            </a:r>
            <a:r>
              <a:rPr lang="en-US" altLang="ja-JP" dirty="0" smtClean="0"/>
              <a:t>wire.</a:t>
            </a:r>
            <a:endParaRPr lang="ja-JP" altLang="en-US" dirty="0" smtClean="0"/>
          </a:p>
        </p:txBody>
      </p:sp>
      <p:sp>
        <p:nvSpPr>
          <p:cNvPr id="2" name="タイトル 1"/>
          <p:cNvSpPr>
            <a:spLocks noGrp="1"/>
          </p:cNvSpPr>
          <p:nvPr>
            <p:ph type="title"/>
          </p:nvPr>
        </p:nvSpPr>
        <p:spPr>
          <a:xfrm>
            <a:off x="1335601" y="624110"/>
            <a:ext cx="7198799" cy="843743"/>
          </a:xfrm>
        </p:spPr>
        <p:txBody>
          <a:bodyPr>
            <a:normAutofit/>
          </a:bodyPr>
          <a:lstStyle/>
          <a:p>
            <a:pPr algn="ctr"/>
            <a:r>
              <a:rPr lang="en-US" altLang="ja-JP" sz="4000" dirty="0" smtClean="0"/>
              <a:t>Answer of STEP1</a:t>
            </a:r>
            <a:endParaRPr kumimoji="1" lang="ja-JP" altLang="en-US" dirty="0"/>
          </a:p>
        </p:txBody>
      </p:sp>
      <p:sp>
        <p:nvSpPr>
          <p:cNvPr id="7" name="テキスト ボックス 6"/>
          <p:cNvSpPr txBox="1"/>
          <p:nvPr/>
        </p:nvSpPr>
        <p:spPr>
          <a:xfrm>
            <a:off x="661225" y="2069026"/>
            <a:ext cx="8260839" cy="2985433"/>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smtClean="0">
                <a:latin typeface="Arial" panose="020B0604020202020204" pitchFamily="34" charset="0"/>
                <a:cs typeface="Arial" panose="020B0604020202020204" pitchFamily="34" charset="0"/>
              </a:rPr>
              <a:t>Explanation </a:t>
            </a:r>
            <a:r>
              <a:rPr lang="en-US" altLang="ja-JP" sz="2000" dirty="0">
                <a:latin typeface="Arial" panose="020B0604020202020204" pitchFamily="34" charset="0"/>
                <a:cs typeface="Arial" panose="020B0604020202020204" pitchFamily="34" charset="0"/>
              </a:rPr>
              <a:t>of Table 4, </a:t>
            </a:r>
            <a:r>
              <a:rPr lang="en-US" altLang="ja-JP" sz="2000" dirty="0" smtClean="0">
                <a:latin typeface="Arial" panose="020B0604020202020204" pitchFamily="34" charset="0"/>
                <a:cs typeface="Arial" panose="020B0604020202020204" pitchFamily="34" charset="0"/>
              </a:rPr>
              <a:t>Q.3</a:t>
            </a:r>
            <a:endParaRPr lang="en-US" altLang="ja-JP" sz="2000" dirty="0">
              <a:latin typeface="Arial" panose="020B0604020202020204" pitchFamily="34" charset="0"/>
              <a:cs typeface="Arial" panose="020B0604020202020204" pitchFamily="34" charset="0"/>
            </a:endParaRPr>
          </a:p>
          <a:p>
            <a:r>
              <a:rPr lang="en-US" altLang="ja-JP" sz="2800" dirty="0" smtClean="0"/>
              <a:t>Some </a:t>
            </a:r>
            <a:r>
              <a:rPr lang="en-US" altLang="ja-JP" sz="2800" dirty="0"/>
              <a:t>substances (gas, liquid, solid) without SDS that are not products can also </a:t>
            </a:r>
            <a:r>
              <a:rPr lang="en-US" altLang="ja-JP" sz="2800" dirty="0">
                <a:solidFill>
                  <a:srgbClr val="FF0000"/>
                </a:solidFill>
              </a:rPr>
              <a:t>cause fire/explosion</a:t>
            </a:r>
            <a:r>
              <a:rPr lang="en-US" altLang="ja-JP" sz="2800" dirty="0"/>
              <a:t> (e.g. exhaust gas from petroleum refining, organic waste liquid, combustible waste.) Among them flammable gas is very commonly used. For this reason, it is more likely to </a:t>
            </a:r>
            <a:r>
              <a:rPr lang="en-US" altLang="ja-JP" sz="2800" dirty="0">
                <a:solidFill>
                  <a:srgbClr val="FF0000"/>
                </a:solidFill>
              </a:rPr>
              <a:t>cause fire/explosions</a:t>
            </a:r>
            <a:r>
              <a:rPr lang="en-US" altLang="ja-JP" sz="2800" dirty="0"/>
              <a:t>.</a:t>
            </a:r>
            <a:endParaRPr kumimoji="1" lang="ja-JP" altLang="en-US" dirty="0"/>
          </a:p>
        </p:txBody>
      </p:sp>
      <p:sp>
        <p:nvSpPr>
          <p:cNvPr id="8" name="テキスト ボックス 7"/>
          <p:cNvSpPr txBox="1"/>
          <p:nvPr/>
        </p:nvSpPr>
        <p:spPr>
          <a:xfrm>
            <a:off x="652153" y="2591838"/>
            <a:ext cx="8260839" cy="1692771"/>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smtClean="0">
                <a:latin typeface="Arial" panose="020B0604020202020204" pitchFamily="34" charset="0"/>
                <a:cs typeface="Arial" panose="020B0604020202020204" pitchFamily="34" charset="0"/>
              </a:rPr>
              <a:t>Explanation </a:t>
            </a:r>
            <a:r>
              <a:rPr lang="en-US" altLang="ja-JP" sz="2000" dirty="0">
                <a:latin typeface="Arial" panose="020B0604020202020204" pitchFamily="34" charset="0"/>
                <a:cs typeface="Arial" panose="020B0604020202020204" pitchFamily="34" charset="0"/>
              </a:rPr>
              <a:t>of Table 4, </a:t>
            </a:r>
            <a:r>
              <a:rPr lang="en-US" altLang="ja-JP" sz="2000" dirty="0" smtClean="0">
                <a:latin typeface="Arial" panose="020B0604020202020204" pitchFamily="34" charset="0"/>
                <a:cs typeface="Arial" panose="020B0604020202020204" pitchFamily="34" charset="0"/>
              </a:rPr>
              <a:t>Q.5</a:t>
            </a:r>
            <a:endParaRPr lang="ja-JP" altLang="en-US" sz="2000" dirty="0" smtClean="0"/>
          </a:p>
          <a:p>
            <a:r>
              <a:rPr lang="en-US" altLang="ja-JP" sz="2800" dirty="0" smtClean="0">
                <a:latin typeface="Arial" panose="020B0604020202020204" pitchFamily="34" charset="0"/>
                <a:cs typeface="Arial" panose="020B0604020202020204" pitchFamily="34" charset="0"/>
              </a:rPr>
              <a:t>Combustible </a:t>
            </a:r>
            <a:r>
              <a:rPr lang="en-US" altLang="ja-JP" sz="2800" dirty="0">
                <a:latin typeface="Arial" panose="020B0604020202020204" pitchFamily="34" charset="0"/>
                <a:cs typeface="Arial" panose="020B0604020202020204" pitchFamily="34" charset="0"/>
              </a:rPr>
              <a:t>dusts can cause </a:t>
            </a:r>
            <a:r>
              <a:rPr lang="en-US" altLang="ja-JP" sz="2800" dirty="0">
                <a:solidFill>
                  <a:srgbClr val="FF0000"/>
                </a:solidFill>
                <a:latin typeface="Arial" panose="020B0604020202020204" pitchFamily="34" charset="0"/>
                <a:cs typeface="Arial" panose="020B0604020202020204" pitchFamily="34" charset="0"/>
              </a:rPr>
              <a:t>explosions when they disperse in the atmosphere and are ignited</a:t>
            </a:r>
            <a:r>
              <a:rPr lang="en-US" altLang="ja-JP" sz="2800" dirty="0">
                <a:latin typeface="Arial" panose="020B0604020202020204" pitchFamily="34" charset="0"/>
                <a:cs typeface="Arial" panose="020B0604020202020204" pitchFamily="34" charset="0"/>
              </a:rPr>
              <a:t>. They may also </a:t>
            </a:r>
            <a:r>
              <a:rPr lang="en-US" altLang="ja-JP" sz="2800" dirty="0">
                <a:solidFill>
                  <a:srgbClr val="FF0000"/>
                </a:solidFill>
                <a:latin typeface="Arial" panose="020B0604020202020204" pitchFamily="34" charset="0"/>
                <a:cs typeface="Arial" panose="020B0604020202020204" pitchFamily="34" charset="0"/>
              </a:rPr>
              <a:t>fire spontaneously when piled up</a:t>
            </a:r>
            <a:r>
              <a:rPr lang="en-US" altLang="ja-JP" sz="2800" dirty="0" smtClean="0">
                <a:latin typeface="Arial" panose="020B0604020202020204" pitchFamily="34" charset="0"/>
                <a:cs typeface="Arial" panose="020B0604020202020204" pitchFamily="34" charset="0"/>
              </a:rPr>
              <a:t>.</a:t>
            </a:r>
            <a:endParaRPr kumimoji="1" lang="ja-JP" altLang="en-US" dirty="0"/>
          </a:p>
        </p:txBody>
      </p:sp>
      <p:sp>
        <p:nvSpPr>
          <p:cNvPr id="9" name="テキスト ボックス 8"/>
          <p:cNvSpPr txBox="1"/>
          <p:nvPr/>
        </p:nvSpPr>
        <p:spPr>
          <a:xfrm>
            <a:off x="661228" y="4322017"/>
            <a:ext cx="8260839" cy="2339102"/>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smtClean="0">
                <a:latin typeface="Arial" panose="020B0604020202020204" pitchFamily="34" charset="0"/>
                <a:cs typeface="Arial" panose="020B0604020202020204" pitchFamily="34" charset="0"/>
              </a:rPr>
              <a:t>Explanation </a:t>
            </a:r>
            <a:r>
              <a:rPr lang="en-US" altLang="ja-JP" sz="2000" dirty="0">
                <a:latin typeface="Arial" panose="020B0604020202020204" pitchFamily="34" charset="0"/>
                <a:cs typeface="Arial" panose="020B0604020202020204" pitchFamily="34" charset="0"/>
              </a:rPr>
              <a:t>of Table 4, </a:t>
            </a:r>
            <a:r>
              <a:rPr lang="en-US" altLang="ja-JP" sz="2000" dirty="0" smtClean="0">
                <a:latin typeface="Arial" panose="020B0604020202020204" pitchFamily="34" charset="0"/>
                <a:cs typeface="Arial" panose="020B0604020202020204" pitchFamily="34" charset="0"/>
              </a:rPr>
              <a:t>Q.13</a:t>
            </a:r>
            <a:endParaRPr lang="en-US" altLang="ja-JP" sz="2000" dirty="0">
              <a:latin typeface="Arial" panose="020B0604020202020204" pitchFamily="34" charset="0"/>
              <a:cs typeface="Arial" panose="020B0604020202020204" pitchFamily="34" charset="0"/>
            </a:endParaRPr>
          </a:p>
          <a:p>
            <a:pPr>
              <a:lnSpc>
                <a:spcPct val="90000"/>
              </a:lnSpc>
            </a:pPr>
            <a:r>
              <a:rPr lang="en-US" altLang="ja-JP" sz="2800" dirty="0" smtClean="0"/>
              <a:t>Parts </a:t>
            </a:r>
            <a:r>
              <a:rPr lang="en-US" altLang="ja-JP" sz="2800" dirty="0"/>
              <a:t>that are not at ordinary temperatures and pressures can lead to a </a:t>
            </a:r>
            <a:r>
              <a:rPr lang="en-US" altLang="ja-JP" sz="2800" dirty="0">
                <a:solidFill>
                  <a:srgbClr val="FF0000"/>
                </a:solidFill>
              </a:rPr>
              <a:t>leak of contents</a:t>
            </a:r>
            <a:r>
              <a:rPr lang="en-US" altLang="ja-JP" sz="2800" dirty="0"/>
              <a:t> due to deterioration of sealed parts. Conversely, air or other substances </a:t>
            </a:r>
            <a:r>
              <a:rPr lang="en-US" altLang="ja-JP" sz="2800" dirty="0">
                <a:solidFill>
                  <a:srgbClr val="FF0000"/>
                </a:solidFill>
              </a:rPr>
              <a:t>can enter the process and react with the contents</a:t>
            </a:r>
            <a:r>
              <a:rPr lang="en-US" altLang="ja-JP" sz="2800" dirty="0"/>
              <a:t>.</a:t>
            </a:r>
            <a:endParaRPr kumimoji="1" lang="ja-JP" altLang="en-US" dirty="0"/>
          </a:p>
        </p:txBody>
      </p:sp>
      <p:sp>
        <p:nvSpPr>
          <p:cNvPr id="11" name="テキスト ボックス 10"/>
          <p:cNvSpPr txBox="1"/>
          <p:nvPr/>
        </p:nvSpPr>
        <p:spPr>
          <a:xfrm>
            <a:off x="1580072" y="6292386"/>
            <a:ext cx="5309467" cy="400110"/>
          </a:xfrm>
          <a:prstGeom prst="rect">
            <a:avLst/>
          </a:prstGeom>
          <a:noFill/>
        </p:spPr>
        <p:txBody>
          <a:bodyPr wrap="none" rtlCol="0">
            <a:spAutoFit/>
          </a:bodyPr>
          <a:lstStyle/>
          <a:p>
            <a:r>
              <a:rPr lang="en-US" altLang="ja-JP" sz="2000" dirty="0" smtClean="0"/>
              <a:t>All </a:t>
            </a:r>
            <a:r>
              <a:rPr lang="en-US" altLang="ja-JP" sz="2000" dirty="0"/>
              <a:t>of the answer of other questions are </a:t>
            </a:r>
            <a:r>
              <a:rPr lang="en-US" altLang="ja-JP" sz="2000" dirty="0" smtClean="0"/>
              <a:t>“No”. </a:t>
            </a:r>
            <a:endParaRPr kumimoji="1" lang="ja-JP" altLang="en-US" dirty="0"/>
          </a:p>
        </p:txBody>
      </p:sp>
      <p:sp>
        <p:nvSpPr>
          <p:cNvPr id="12" name="テキスト ボックス 11"/>
          <p:cNvSpPr txBox="1"/>
          <p:nvPr/>
        </p:nvSpPr>
        <p:spPr>
          <a:xfrm>
            <a:off x="661211" y="2895947"/>
            <a:ext cx="8260839" cy="2123658"/>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latin typeface="Arial" panose="020B0604020202020204" pitchFamily="34" charset="0"/>
                <a:cs typeface="Arial" panose="020B0604020202020204" pitchFamily="34" charset="0"/>
              </a:rPr>
              <a:t>Explanation of Table 4, </a:t>
            </a:r>
            <a:r>
              <a:rPr lang="en-US" altLang="ja-JP" sz="2000" dirty="0" smtClean="0">
                <a:latin typeface="Arial" panose="020B0604020202020204" pitchFamily="34" charset="0"/>
                <a:cs typeface="Arial" panose="020B0604020202020204" pitchFamily="34" charset="0"/>
              </a:rPr>
              <a:t>Q.17</a:t>
            </a:r>
            <a:endParaRPr lang="en-US" altLang="ja-JP" sz="2000" dirty="0">
              <a:latin typeface="Arial" panose="020B0604020202020204" pitchFamily="34" charset="0"/>
              <a:cs typeface="Arial" panose="020B0604020202020204" pitchFamily="34" charset="0"/>
            </a:endParaRPr>
          </a:p>
          <a:p>
            <a:r>
              <a:rPr lang="en-US" altLang="ja-JP" sz="2800" dirty="0"/>
              <a:t>Electrification is an obvious hazard, but short circuit and earth defects themselves </a:t>
            </a:r>
            <a:r>
              <a:rPr lang="en-US" altLang="ja-JP" sz="2800" dirty="0">
                <a:solidFill>
                  <a:srgbClr val="FF0000"/>
                </a:solidFill>
              </a:rPr>
              <a:t>can cause ignition</a:t>
            </a:r>
            <a:r>
              <a:rPr lang="en-US" altLang="ja-JP" sz="2800" dirty="0"/>
              <a:t>. Joule heat </a:t>
            </a:r>
            <a:r>
              <a:rPr lang="en-US" altLang="ja-JP" sz="2800" dirty="0">
                <a:solidFill>
                  <a:srgbClr val="FF0000"/>
                </a:solidFill>
              </a:rPr>
              <a:t>can cause explosion </a:t>
            </a:r>
            <a:r>
              <a:rPr lang="en-US" altLang="ja-JP" sz="2800" dirty="0"/>
              <a:t>of electric wire materials</a:t>
            </a:r>
            <a:r>
              <a:rPr lang="en-US" altLang="ja-JP" sz="2800" dirty="0" smtClean="0"/>
              <a:t>.</a:t>
            </a:r>
            <a:endParaRPr kumimoji="1" lang="ja-JP" altLang="en-US" dirty="0"/>
          </a:p>
        </p:txBody>
      </p:sp>
    </p:spTree>
    <p:extLst>
      <p:ext uri="{BB962C8B-B14F-4D97-AF65-F5344CB8AC3E}">
        <p14:creationId xmlns:p14="http://schemas.microsoft.com/office/powerpoint/2010/main" val="352998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2" fill="hold" nodeType="after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2" fill="hold" nodeType="after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additive="base">
                                        <p:cTn id="22" dur="5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2" presetClass="entr" presetSubtype="2"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3500"/>
                            </p:stCondLst>
                            <p:childTnLst>
                              <p:par>
                                <p:cTn id="30" presetID="2" presetClass="entr" presetSubtype="2" fill="hold" nodeType="after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 calcmode="lin" valueType="num">
                                      <p:cBhvr additive="base">
                                        <p:cTn id="32" dur="500" fill="hold"/>
                                        <p:tgtEl>
                                          <p:spTgt spid="6">
                                            <p:txEl>
                                              <p:pRg st="8" end="8"/>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6">
                                            <p:txEl>
                                              <p:pRg st="8" end="8"/>
                                            </p:txEl>
                                          </p:spTgt>
                                        </p:tgtEl>
                                        <p:attrNameLst>
                                          <p:attrName>ppt_y</p:attrName>
                                        </p:attrNameLst>
                                      </p:cBhvr>
                                      <p:tavLst>
                                        <p:tav tm="0">
                                          <p:val>
                                            <p:strVal val="#ppt_y"/>
                                          </p:val>
                                        </p:tav>
                                        <p:tav tm="100000">
                                          <p:val>
                                            <p:strVal val="#ppt_y"/>
                                          </p:val>
                                        </p:tav>
                                      </p:tavLst>
                                    </p:anim>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2" presetClass="entr" presetSubtype="2" fill="hold" nodeType="afterEffect">
                                  <p:stCondLst>
                                    <p:cond delay="0"/>
                                  </p:stCondLst>
                                  <p:childTnLst>
                                    <p:set>
                                      <p:cBhvr>
                                        <p:cTn id="41" dur="1" fill="hold">
                                          <p:stCondLst>
                                            <p:cond delay="0"/>
                                          </p:stCondLst>
                                        </p:cTn>
                                        <p:tgtEl>
                                          <p:spTgt spid="6">
                                            <p:txEl>
                                              <p:pRg st="14" end="14"/>
                                            </p:txEl>
                                          </p:spTgt>
                                        </p:tgtEl>
                                        <p:attrNameLst>
                                          <p:attrName>style.visibility</p:attrName>
                                        </p:attrNameLst>
                                      </p:cBhvr>
                                      <p:to>
                                        <p:strVal val="visible"/>
                                      </p:to>
                                    </p:set>
                                    <p:anim calcmode="lin" valueType="num">
                                      <p:cBhvr additive="base">
                                        <p:cTn id="42" dur="500" fill="hold"/>
                                        <p:tgtEl>
                                          <p:spTgt spid="6">
                                            <p:txEl>
                                              <p:pRg st="14" end="14"/>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6">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additive="base">
                                        <p:cTn id="48" dur="500" fill="hold"/>
                                        <p:tgtEl>
                                          <p:spTgt spid="7"/>
                                        </p:tgtEl>
                                        <p:attrNameLst>
                                          <p:attrName>ppt_x</p:attrName>
                                        </p:attrNameLst>
                                      </p:cBhvr>
                                      <p:tavLst>
                                        <p:tav tm="0">
                                          <p:val>
                                            <p:strVal val="1+#ppt_w/2"/>
                                          </p:val>
                                        </p:tav>
                                        <p:tav tm="100000">
                                          <p:val>
                                            <p:strVal val="#ppt_x"/>
                                          </p:val>
                                        </p:tav>
                                      </p:tavLst>
                                    </p:anim>
                                    <p:anim calcmode="lin" valueType="num">
                                      <p:cBhvr additive="base">
                                        <p:cTn id="49"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xit" presetSubtype="2" fill="hold" grpId="1" nodeType="clickEffect">
                                  <p:stCondLst>
                                    <p:cond delay="0"/>
                                  </p:stCondLst>
                                  <p:childTnLst>
                                    <p:anim calcmode="lin" valueType="num">
                                      <p:cBhvr additive="base">
                                        <p:cTn id="53" dur="500"/>
                                        <p:tgtEl>
                                          <p:spTgt spid="7"/>
                                        </p:tgtEl>
                                        <p:attrNameLst>
                                          <p:attrName>ppt_x</p:attrName>
                                        </p:attrNameLst>
                                      </p:cBhvr>
                                      <p:tavLst>
                                        <p:tav tm="0">
                                          <p:val>
                                            <p:strVal val="ppt_x"/>
                                          </p:val>
                                        </p:tav>
                                        <p:tav tm="100000">
                                          <p:val>
                                            <p:strVal val="1+ppt_w/2"/>
                                          </p:val>
                                        </p:tav>
                                      </p:tavLst>
                                    </p:anim>
                                    <p:anim calcmode="lin" valueType="num">
                                      <p:cBhvr additive="base">
                                        <p:cTn id="54" dur="500"/>
                                        <p:tgtEl>
                                          <p:spTgt spid="7"/>
                                        </p:tgtEl>
                                        <p:attrNameLst>
                                          <p:attrName>ppt_y</p:attrName>
                                        </p:attrNameLst>
                                      </p:cBhvr>
                                      <p:tavLst>
                                        <p:tav tm="0">
                                          <p:val>
                                            <p:strVal val="ppt_y"/>
                                          </p:val>
                                        </p:tav>
                                        <p:tav tm="100000">
                                          <p:val>
                                            <p:strVal val="ppt_y"/>
                                          </p:val>
                                        </p:tav>
                                      </p:tavLst>
                                    </p:anim>
                                    <p:set>
                                      <p:cBhvr>
                                        <p:cTn id="55" dur="1" fill="hold">
                                          <p:stCondLst>
                                            <p:cond delay="499"/>
                                          </p:stCondLst>
                                        </p:cTn>
                                        <p:tgtEl>
                                          <p:spTgt spid="7"/>
                                        </p:tgtEl>
                                        <p:attrNameLst>
                                          <p:attrName>style.visibility</p:attrName>
                                        </p:attrNameLst>
                                      </p:cBhvr>
                                      <p:to>
                                        <p:strVal val="hidden"/>
                                      </p:to>
                                    </p:set>
                                  </p:childTnLst>
                                </p:cTn>
                              </p:par>
                            </p:childTnLst>
                          </p:cTn>
                        </p:par>
                        <p:par>
                          <p:cTn id="56" fill="hold">
                            <p:stCondLst>
                              <p:cond delay="500"/>
                            </p:stCondLst>
                            <p:childTnLst>
                              <p:par>
                                <p:cTn id="57" presetID="2" presetClass="entr" presetSubtype="2" fill="hold" nodeType="after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anim calcmode="lin" valueType="num">
                                      <p:cBhvr additive="base">
                                        <p:cTn id="5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8"/>
                                        </p:tgtEl>
                                        <p:attrNameLst>
                                          <p:attrName>style.visibility</p:attrName>
                                        </p:attrNameLst>
                                      </p:cBhvr>
                                      <p:to>
                                        <p:strVal val="visible"/>
                                      </p:to>
                                    </p:set>
                                    <p:anim calcmode="lin" valueType="num">
                                      <p:cBhvr additive="base">
                                        <p:cTn id="65" dur="500" fill="hold"/>
                                        <p:tgtEl>
                                          <p:spTgt spid="8"/>
                                        </p:tgtEl>
                                        <p:attrNameLst>
                                          <p:attrName>ppt_x</p:attrName>
                                        </p:attrNameLst>
                                      </p:cBhvr>
                                      <p:tavLst>
                                        <p:tav tm="0">
                                          <p:val>
                                            <p:strVal val="1+#ppt_w/2"/>
                                          </p:val>
                                        </p:tav>
                                        <p:tav tm="100000">
                                          <p:val>
                                            <p:strVal val="#ppt_x"/>
                                          </p:val>
                                        </p:tav>
                                      </p:tavLst>
                                    </p:anim>
                                    <p:anim calcmode="lin" valueType="num">
                                      <p:cBhvr additive="base">
                                        <p:cTn id="6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xit" presetSubtype="2" fill="hold" grpId="1" nodeType="clickEffect">
                                  <p:stCondLst>
                                    <p:cond delay="0"/>
                                  </p:stCondLst>
                                  <p:childTnLst>
                                    <p:anim calcmode="lin" valueType="num">
                                      <p:cBhvr additive="base">
                                        <p:cTn id="70" dur="500"/>
                                        <p:tgtEl>
                                          <p:spTgt spid="8"/>
                                        </p:tgtEl>
                                        <p:attrNameLst>
                                          <p:attrName>ppt_x</p:attrName>
                                        </p:attrNameLst>
                                      </p:cBhvr>
                                      <p:tavLst>
                                        <p:tav tm="0">
                                          <p:val>
                                            <p:strVal val="ppt_x"/>
                                          </p:val>
                                        </p:tav>
                                        <p:tav tm="100000">
                                          <p:val>
                                            <p:strVal val="1+ppt_w/2"/>
                                          </p:val>
                                        </p:tav>
                                      </p:tavLst>
                                    </p:anim>
                                    <p:anim calcmode="lin" valueType="num">
                                      <p:cBhvr additive="base">
                                        <p:cTn id="71" dur="500"/>
                                        <p:tgtEl>
                                          <p:spTgt spid="8"/>
                                        </p:tgtEl>
                                        <p:attrNameLst>
                                          <p:attrName>ppt_y</p:attrName>
                                        </p:attrNameLst>
                                      </p:cBhvr>
                                      <p:tavLst>
                                        <p:tav tm="0">
                                          <p:val>
                                            <p:strVal val="ppt_y"/>
                                          </p:val>
                                        </p:tav>
                                        <p:tav tm="100000">
                                          <p:val>
                                            <p:strVal val="ppt_y"/>
                                          </p:val>
                                        </p:tav>
                                      </p:tavLst>
                                    </p:anim>
                                    <p:set>
                                      <p:cBhvr>
                                        <p:cTn id="72" dur="1" fill="hold">
                                          <p:stCondLst>
                                            <p:cond delay="499"/>
                                          </p:stCondLst>
                                        </p:cTn>
                                        <p:tgtEl>
                                          <p:spTgt spid="8"/>
                                        </p:tgtEl>
                                        <p:attrNameLst>
                                          <p:attrName>style.visibility</p:attrName>
                                        </p:attrNameLst>
                                      </p:cBhvr>
                                      <p:to>
                                        <p:strVal val="hidden"/>
                                      </p:to>
                                    </p:set>
                                  </p:childTnLst>
                                </p:cTn>
                              </p:par>
                            </p:childTnLst>
                          </p:cTn>
                        </p:par>
                        <p:par>
                          <p:cTn id="73" fill="hold">
                            <p:stCondLst>
                              <p:cond delay="500"/>
                            </p:stCondLst>
                            <p:childTnLst>
                              <p:par>
                                <p:cTn id="74" presetID="2" presetClass="entr" presetSubtype="2" fill="hold" nodeType="after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 calcmode="lin" valueType="num">
                                      <p:cBhvr additive="base">
                                        <p:cTn id="76"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2" fill="hold" grpId="0" nodeType="clickEffect">
                                  <p:stCondLst>
                                    <p:cond delay="0"/>
                                  </p:stCondLst>
                                  <p:childTnLst>
                                    <p:set>
                                      <p:cBhvr>
                                        <p:cTn id="81" dur="1" fill="hold">
                                          <p:stCondLst>
                                            <p:cond delay="0"/>
                                          </p:stCondLst>
                                        </p:cTn>
                                        <p:tgtEl>
                                          <p:spTgt spid="9"/>
                                        </p:tgtEl>
                                        <p:attrNameLst>
                                          <p:attrName>style.visibility</p:attrName>
                                        </p:attrNameLst>
                                      </p:cBhvr>
                                      <p:to>
                                        <p:strVal val="visible"/>
                                      </p:to>
                                    </p:set>
                                    <p:anim calcmode="lin" valueType="num">
                                      <p:cBhvr additive="base">
                                        <p:cTn id="82" dur="500" fill="hold"/>
                                        <p:tgtEl>
                                          <p:spTgt spid="9"/>
                                        </p:tgtEl>
                                        <p:attrNameLst>
                                          <p:attrName>ppt_x</p:attrName>
                                        </p:attrNameLst>
                                      </p:cBhvr>
                                      <p:tavLst>
                                        <p:tav tm="0">
                                          <p:val>
                                            <p:strVal val="1+#ppt_w/2"/>
                                          </p:val>
                                        </p:tav>
                                        <p:tav tm="100000">
                                          <p:val>
                                            <p:strVal val="#ppt_x"/>
                                          </p:val>
                                        </p:tav>
                                      </p:tavLst>
                                    </p:anim>
                                    <p:anim calcmode="lin" valueType="num">
                                      <p:cBhvr additive="base">
                                        <p:cTn id="83"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xit" presetSubtype="2" fill="hold" grpId="1" nodeType="clickEffect">
                                  <p:stCondLst>
                                    <p:cond delay="0"/>
                                  </p:stCondLst>
                                  <p:childTnLst>
                                    <p:anim calcmode="lin" valueType="num">
                                      <p:cBhvr additive="base">
                                        <p:cTn id="87" dur="500"/>
                                        <p:tgtEl>
                                          <p:spTgt spid="9"/>
                                        </p:tgtEl>
                                        <p:attrNameLst>
                                          <p:attrName>ppt_x</p:attrName>
                                        </p:attrNameLst>
                                      </p:cBhvr>
                                      <p:tavLst>
                                        <p:tav tm="0">
                                          <p:val>
                                            <p:strVal val="ppt_x"/>
                                          </p:val>
                                        </p:tav>
                                        <p:tav tm="100000">
                                          <p:val>
                                            <p:strVal val="1+ppt_w/2"/>
                                          </p:val>
                                        </p:tav>
                                      </p:tavLst>
                                    </p:anim>
                                    <p:anim calcmode="lin" valueType="num">
                                      <p:cBhvr additive="base">
                                        <p:cTn id="88" dur="500"/>
                                        <p:tgtEl>
                                          <p:spTgt spid="9"/>
                                        </p:tgtEl>
                                        <p:attrNameLst>
                                          <p:attrName>ppt_y</p:attrName>
                                        </p:attrNameLst>
                                      </p:cBhvr>
                                      <p:tavLst>
                                        <p:tav tm="0">
                                          <p:val>
                                            <p:strVal val="ppt_y"/>
                                          </p:val>
                                        </p:tav>
                                        <p:tav tm="100000">
                                          <p:val>
                                            <p:strVal val="ppt_y"/>
                                          </p:val>
                                        </p:tav>
                                      </p:tavLst>
                                    </p:anim>
                                    <p:set>
                                      <p:cBhvr>
                                        <p:cTn id="89" dur="1" fill="hold">
                                          <p:stCondLst>
                                            <p:cond delay="499"/>
                                          </p:stCondLst>
                                        </p:cTn>
                                        <p:tgtEl>
                                          <p:spTgt spid="9"/>
                                        </p:tgtEl>
                                        <p:attrNameLst>
                                          <p:attrName>style.visibility</p:attrName>
                                        </p:attrNameLst>
                                      </p:cBhvr>
                                      <p:to>
                                        <p:strVal val="hidden"/>
                                      </p:to>
                                    </p:set>
                                  </p:childTnLst>
                                </p:cTn>
                              </p:par>
                            </p:childTnLst>
                          </p:cTn>
                        </p:par>
                        <p:par>
                          <p:cTn id="90" fill="hold">
                            <p:stCondLst>
                              <p:cond delay="500"/>
                            </p:stCondLst>
                            <p:childTnLst>
                              <p:par>
                                <p:cTn id="91" presetID="2" presetClass="entr" presetSubtype="2" fill="hold" nodeType="afterEffect">
                                  <p:stCondLst>
                                    <p:cond delay="0"/>
                                  </p:stCondLst>
                                  <p:childTnLst>
                                    <p:set>
                                      <p:cBhvr>
                                        <p:cTn id="92" dur="1" fill="hold">
                                          <p:stCondLst>
                                            <p:cond delay="0"/>
                                          </p:stCondLst>
                                        </p:cTn>
                                        <p:tgtEl>
                                          <p:spTgt spid="3">
                                            <p:txEl>
                                              <p:pRg st="5" end="5"/>
                                            </p:txEl>
                                          </p:spTgt>
                                        </p:tgtEl>
                                        <p:attrNameLst>
                                          <p:attrName>style.visibility</p:attrName>
                                        </p:attrNameLst>
                                      </p:cBhvr>
                                      <p:to>
                                        <p:strVal val="visible"/>
                                      </p:to>
                                    </p:set>
                                    <p:anim calcmode="lin" valueType="num">
                                      <p:cBhvr additive="base">
                                        <p:cTn id="9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2" fill="hold" grpId="0" nodeType="clickEffect">
                                  <p:stCondLst>
                                    <p:cond delay="0"/>
                                  </p:stCondLst>
                                  <p:childTnLst>
                                    <p:set>
                                      <p:cBhvr>
                                        <p:cTn id="98" dur="1" fill="hold">
                                          <p:stCondLst>
                                            <p:cond delay="0"/>
                                          </p:stCondLst>
                                        </p:cTn>
                                        <p:tgtEl>
                                          <p:spTgt spid="12"/>
                                        </p:tgtEl>
                                        <p:attrNameLst>
                                          <p:attrName>style.visibility</p:attrName>
                                        </p:attrNameLst>
                                      </p:cBhvr>
                                      <p:to>
                                        <p:strVal val="visible"/>
                                      </p:to>
                                    </p:set>
                                    <p:anim calcmode="lin" valueType="num">
                                      <p:cBhvr additive="base">
                                        <p:cTn id="99" dur="500" fill="hold"/>
                                        <p:tgtEl>
                                          <p:spTgt spid="12"/>
                                        </p:tgtEl>
                                        <p:attrNameLst>
                                          <p:attrName>ppt_x</p:attrName>
                                        </p:attrNameLst>
                                      </p:cBhvr>
                                      <p:tavLst>
                                        <p:tav tm="0">
                                          <p:val>
                                            <p:strVal val="1+#ppt_w/2"/>
                                          </p:val>
                                        </p:tav>
                                        <p:tav tm="100000">
                                          <p:val>
                                            <p:strVal val="#ppt_x"/>
                                          </p:val>
                                        </p:tav>
                                      </p:tavLst>
                                    </p:anim>
                                    <p:anim calcmode="lin" valueType="num">
                                      <p:cBhvr additive="base">
                                        <p:cTn id="10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xit" presetSubtype="2" fill="hold" grpId="1" nodeType="clickEffect">
                                  <p:stCondLst>
                                    <p:cond delay="0"/>
                                  </p:stCondLst>
                                  <p:childTnLst>
                                    <p:anim calcmode="lin" valueType="num">
                                      <p:cBhvr additive="base">
                                        <p:cTn id="104" dur="500"/>
                                        <p:tgtEl>
                                          <p:spTgt spid="12"/>
                                        </p:tgtEl>
                                        <p:attrNameLst>
                                          <p:attrName>ppt_x</p:attrName>
                                        </p:attrNameLst>
                                      </p:cBhvr>
                                      <p:tavLst>
                                        <p:tav tm="0">
                                          <p:val>
                                            <p:strVal val="ppt_x"/>
                                          </p:val>
                                        </p:tav>
                                        <p:tav tm="100000">
                                          <p:val>
                                            <p:strVal val="1+ppt_w/2"/>
                                          </p:val>
                                        </p:tav>
                                      </p:tavLst>
                                    </p:anim>
                                    <p:anim calcmode="lin" valueType="num">
                                      <p:cBhvr additive="base">
                                        <p:cTn id="105" dur="500"/>
                                        <p:tgtEl>
                                          <p:spTgt spid="12"/>
                                        </p:tgtEl>
                                        <p:attrNameLst>
                                          <p:attrName>ppt_y</p:attrName>
                                        </p:attrNameLst>
                                      </p:cBhvr>
                                      <p:tavLst>
                                        <p:tav tm="0">
                                          <p:val>
                                            <p:strVal val="ppt_y"/>
                                          </p:val>
                                        </p:tav>
                                        <p:tav tm="100000">
                                          <p:val>
                                            <p:strVal val="ppt_y"/>
                                          </p:val>
                                        </p:tav>
                                      </p:tavLst>
                                    </p:anim>
                                    <p:set>
                                      <p:cBhvr>
                                        <p:cTn id="106" dur="1" fill="hold">
                                          <p:stCondLst>
                                            <p:cond delay="499"/>
                                          </p:stCondLst>
                                        </p:cTn>
                                        <p:tgtEl>
                                          <p:spTgt spid="12"/>
                                        </p:tgtEl>
                                        <p:attrNameLst>
                                          <p:attrName>style.visibility</p:attrName>
                                        </p:attrNameLst>
                                      </p:cBhvr>
                                      <p:to>
                                        <p:strVal val="hidden"/>
                                      </p:to>
                                    </p:set>
                                  </p:childTnLst>
                                </p:cTn>
                              </p:par>
                            </p:childTnLst>
                          </p:cTn>
                        </p:par>
                        <p:par>
                          <p:cTn id="107" fill="hold">
                            <p:stCondLst>
                              <p:cond delay="500"/>
                            </p:stCondLst>
                            <p:childTnLst>
                              <p:par>
                                <p:cTn id="108" presetID="2" presetClass="entr" presetSubtype="2" fill="hold" nodeType="afterEffect">
                                  <p:stCondLst>
                                    <p:cond delay="0"/>
                                  </p:stCondLst>
                                  <p:childTnLst>
                                    <p:set>
                                      <p:cBhvr>
                                        <p:cTn id="109" dur="1" fill="hold">
                                          <p:stCondLst>
                                            <p:cond delay="0"/>
                                          </p:stCondLst>
                                        </p:cTn>
                                        <p:tgtEl>
                                          <p:spTgt spid="3">
                                            <p:txEl>
                                              <p:pRg st="7" end="7"/>
                                            </p:txEl>
                                          </p:spTgt>
                                        </p:tgtEl>
                                        <p:attrNameLst>
                                          <p:attrName>style.visibility</p:attrName>
                                        </p:attrNameLst>
                                      </p:cBhvr>
                                      <p:to>
                                        <p:strVal val="visible"/>
                                      </p:to>
                                    </p:set>
                                    <p:anim calcmode="lin" valueType="num">
                                      <p:cBhvr additive="base">
                                        <p:cTn id="110"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11"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112" fill="hold">
                            <p:stCondLst>
                              <p:cond delay="1000"/>
                            </p:stCondLst>
                            <p:childTnLst>
                              <p:par>
                                <p:cTn id="113" presetID="2" presetClass="entr" presetSubtype="2" fill="hold" nodeType="afterEffect">
                                  <p:stCondLst>
                                    <p:cond delay="1000"/>
                                  </p:stCondLst>
                                  <p:childTnLst>
                                    <p:set>
                                      <p:cBhvr>
                                        <p:cTn id="114" dur="1" fill="hold">
                                          <p:stCondLst>
                                            <p:cond delay="0"/>
                                          </p:stCondLst>
                                        </p:cTn>
                                        <p:tgtEl>
                                          <p:spTgt spid="11">
                                            <p:txEl>
                                              <p:pRg st="0" end="0"/>
                                            </p:txEl>
                                          </p:spTgt>
                                        </p:tgtEl>
                                        <p:attrNameLst>
                                          <p:attrName>style.visibility</p:attrName>
                                        </p:attrNameLst>
                                      </p:cBhvr>
                                      <p:to>
                                        <p:strVal val="visible"/>
                                      </p:to>
                                    </p:set>
                                    <p:anim calcmode="lin" valueType="num">
                                      <p:cBhvr additive="base">
                                        <p:cTn id="115"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2" grpId="0" animBg="1"/>
      <p:bldP spid="1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2043" y="586403"/>
            <a:ext cx="6589199" cy="629655"/>
          </a:xfrm>
        </p:spPr>
        <p:txBody>
          <a:bodyPr>
            <a:normAutofit/>
          </a:bodyPr>
          <a:lstStyle/>
          <a:p>
            <a:pPr algn="ctr"/>
            <a:r>
              <a:rPr lang="en-US" altLang="ja-JP" sz="2800" dirty="0" smtClean="0"/>
              <a:t>The </a:t>
            </a:r>
            <a:r>
              <a:rPr lang="en-US" altLang="ja-JP" sz="2800" dirty="0"/>
              <a:t>record to the implementation </a:t>
            </a:r>
            <a:r>
              <a:rPr lang="en-US" altLang="ja-JP" sz="2800" dirty="0" smtClean="0"/>
              <a:t>sheet</a:t>
            </a:r>
            <a:endParaRPr kumimoji="1" lang="ja-JP" altLang="en-US" sz="2800" dirty="0"/>
          </a:p>
        </p:txBody>
      </p:sp>
      <p:graphicFrame>
        <p:nvGraphicFramePr>
          <p:cNvPr id="4" name="表 3"/>
          <p:cNvGraphicFramePr>
            <a:graphicFrameLocks noGrp="1"/>
          </p:cNvGraphicFramePr>
          <p:nvPr>
            <p:extLst>
              <p:ext uri="{D42A27DB-BD31-4B8C-83A1-F6EECF244321}">
                <p14:modId xmlns:p14="http://schemas.microsoft.com/office/powerpoint/2010/main" val="911647962"/>
              </p:ext>
            </p:extLst>
          </p:nvPr>
        </p:nvGraphicFramePr>
        <p:xfrm>
          <a:off x="1282043" y="2061704"/>
          <a:ext cx="6585605" cy="1408761"/>
        </p:xfrm>
        <a:graphic>
          <a:graphicData uri="http://schemas.openxmlformats.org/drawingml/2006/table">
            <a:tbl>
              <a:tblPr>
                <a:tableStyleId>{5C22544A-7EE6-4342-B048-85BDC9FD1C3A}</a:tableStyleId>
              </a:tblPr>
              <a:tblGrid>
                <a:gridCol w="1376816"/>
                <a:gridCol w="4112085"/>
                <a:gridCol w="1096704"/>
              </a:tblGrid>
              <a:tr h="456051">
                <a:tc gridSpan="3">
                  <a:txBody>
                    <a:bodyPr/>
                    <a:lstStyle/>
                    <a:p>
                      <a:pPr algn="l" fontAlgn="b"/>
                      <a:r>
                        <a:rPr lang="en-US" altLang="ja-JP" sz="1800" u="none" strike="noStrike" dirty="0" smtClean="0">
                          <a:effectLst/>
                        </a:rPr>
                        <a:t>STEP1 </a:t>
                      </a:r>
                      <a:r>
                        <a:rPr lang="en-US" altLang="ja-JP" sz="1600" u="none" strike="noStrike" dirty="0" smtClean="0">
                          <a:effectLst/>
                        </a:rPr>
                        <a:t>Grasp of hazards regarding the substances and the process</a:t>
                      </a:r>
                      <a:r>
                        <a:rPr lang="en-US" altLang="ja-JP" sz="1800" u="none" strike="noStrike" dirty="0" smtClean="0">
                          <a:effectLst/>
                        </a:rPr>
                        <a:t> </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52710">
                <a:tc>
                  <a:txBody>
                    <a:bodyPr/>
                    <a:lstStyle/>
                    <a:p>
                      <a:pPr marL="36000" algn="l" fontAlgn="ctr"/>
                      <a:r>
                        <a:rPr lang="en-US" altLang="ja-JP" sz="1100" u="none" strike="noStrike" dirty="0" smtClean="0">
                          <a:effectLst/>
                        </a:rPr>
                        <a:t>Result of grasping hazards regarding the substances and the process</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100" u="none" strike="noStrike" dirty="0" smtClean="0">
                          <a:effectLst/>
                        </a:rPr>
                        <a:t>Items for which “Yes” is circled</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テキスト ボックス 6"/>
          <p:cNvSpPr txBox="1"/>
          <p:nvPr/>
        </p:nvSpPr>
        <p:spPr>
          <a:xfrm>
            <a:off x="2661206" y="2652850"/>
            <a:ext cx="4091233" cy="738664"/>
          </a:xfrm>
          <a:prstGeom prst="rect">
            <a:avLst/>
          </a:prstGeom>
          <a:noFill/>
        </p:spPr>
        <p:txBody>
          <a:bodyPr wrap="square" rtlCol="0">
            <a:spAutoFit/>
          </a:bodyPr>
          <a:lstStyle/>
          <a:p>
            <a:pPr fontAlgn="t"/>
            <a:r>
              <a:rPr lang="en-US" altLang="ja-JP" sz="1400" dirty="0" smtClean="0"/>
              <a:t>3 C</a:t>
            </a:r>
            <a:r>
              <a:rPr lang="en-US" altLang="ja-JP" sz="1400" dirty="0"/>
              <a:t>ombustible/Flammable, 5 </a:t>
            </a:r>
            <a:r>
              <a:rPr lang="en-US" altLang="ja-JP" sz="1400" dirty="0" smtClean="0"/>
              <a:t>Combustible </a:t>
            </a:r>
            <a:r>
              <a:rPr lang="en-US" altLang="ja-JP" sz="1400" dirty="0"/>
              <a:t>dust, 13 </a:t>
            </a:r>
            <a:r>
              <a:rPr lang="en-US" altLang="ja-JP" sz="1400" dirty="0" smtClean="0"/>
              <a:t>High </a:t>
            </a:r>
            <a:r>
              <a:rPr lang="en-US" altLang="ja-JP" sz="1400" dirty="0"/>
              <a:t>pressure, </a:t>
            </a:r>
            <a:r>
              <a:rPr lang="en-US" altLang="ja-JP" sz="1400" dirty="0" smtClean="0"/>
              <a:t>Repeated </a:t>
            </a:r>
            <a:r>
              <a:rPr lang="en-US" altLang="ja-JP" sz="1400" dirty="0"/>
              <a:t>pressure increase</a:t>
            </a:r>
            <a:r>
              <a:rPr lang="en-US" altLang="ja-JP" sz="1400" dirty="0" smtClean="0"/>
              <a:t>/ decrease </a:t>
            </a:r>
            <a:r>
              <a:rPr lang="en-US" altLang="ja-JP" sz="1400" dirty="0"/>
              <a:t>17 </a:t>
            </a:r>
            <a:r>
              <a:rPr lang="en-US" altLang="ja-JP" sz="1400" dirty="0" smtClean="0"/>
              <a:t>High-voltage/current</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8" name="コンテンツ プレースホルダー 3"/>
          <p:cNvSpPr>
            <a:spLocks noGrp="1"/>
          </p:cNvSpPr>
          <p:nvPr>
            <p:ph idx="1"/>
          </p:nvPr>
        </p:nvSpPr>
        <p:spPr>
          <a:xfrm>
            <a:off x="1027525" y="3736153"/>
            <a:ext cx="7786540" cy="2919168"/>
          </a:xfrm>
        </p:spPr>
        <p:txBody>
          <a:bodyPr>
            <a:normAutofit/>
          </a:bodyPr>
          <a:lstStyle/>
          <a:p>
            <a:r>
              <a:rPr kumimoji="1" lang="en-US" altLang="ja-JP" dirty="0" smtClean="0"/>
              <a:t>Point : </a:t>
            </a:r>
            <a:r>
              <a:rPr lang="en-US" altLang="ja-JP" dirty="0" smtClean="0"/>
              <a:t>It </a:t>
            </a:r>
            <a:r>
              <a:rPr lang="en-US" altLang="ja-JP" dirty="0"/>
              <a:t>is desirable to use accident </a:t>
            </a:r>
            <a:r>
              <a:rPr lang="en-US" altLang="ja-JP" dirty="0" smtClean="0"/>
              <a:t>data </a:t>
            </a:r>
            <a:r>
              <a:rPr lang="en-US" altLang="ja-JP" dirty="0"/>
              <a:t>base and other sources also to investigate hazards of process accident occurrence at plant processes that are using similar substances or processes</a:t>
            </a:r>
            <a:r>
              <a:rPr lang="en-US" altLang="ja-JP" dirty="0" smtClean="0"/>
              <a:t>. </a:t>
            </a:r>
            <a:r>
              <a:rPr lang="en-US" altLang="ja-JP" dirty="0"/>
              <a:t>It is desirable to investigate the hazards of substances and process in detail based on worker's experience</a:t>
            </a:r>
            <a:r>
              <a:rPr lang="en-US" altLang="ja-JP" dirty="0" smtClean="0"/>
              <a:t>.</a:t>
            </a:r>
            <a:endParaRPr kumimoji="1" lang="ja-JP" altLang="en-US" dirty="0" smtClean="0"/>
          </a:p>
          <a:p>
            <a:r>
              <a:rPr lang="en-US" altLang="ja-JP" dirty="0" smtClean="0"/>
              <a:t>The </a:t>
            </a:r>
            <a:r>
              <a:rPr lang="en-US" altLang="ja-JP" dirty="0"/>
              <a:t>process accident which may occur according to the hazards of the target substance and  process is assumed by referring to description and cases of Table 4 and examples of possible effects of accident of Table 8</a:t>
            </a:r>
            <a:r>
              <a:rPr lang="en-US" altLang="ja-JP" dirty="0" smtClean="0"/>
              <a:t>.</a:t>
            </a:r>
            <a:endParaRPr lang="ja-JP" altLang="en-US" dirty="0" smtClean="0"/>
          </a:p>
        </p:txBody>
      </p:sp>
      <p:graphicFrame>
        <p:nvGraphicFramePr>
          <p:cNvPr id="3" name="表 2"/>
          <p:cNvGraphicFramePr>
            <a:graphicFrameLocks noGrp="1"/>
          </p:cNvGraphicFramePr>
          <p:nvPr>
            <p:extLst>
              <p:ext uri="{D42A27DB-BD31-4B8C-83A1-F6EECF244321}">
                <p14:modId xmlns:p14="http://schemas.microsoft.com/office/powerpoint/2010/main" val="3475463161"/>
              </p:ext>
            </p:extLst>
          </p:nvPr>
        </p:nvGraphicFramePr>
        <p:xfrm>
          <a:off x="4002657" y="1452104"/>
          <a:ext cx="3864991" cy="609600"/>
        </p:xfrm>
        <a:graphic>
          <a:graphicData uri="http://schemas.openxmlformats.org/drawingml/2006/table">
            <a:tbl>
              <a:tblPr firstRow="1" bandRow="1">
                <a:tableStyleId>{5C22544A-7EE6-4342-B048-85BDC9FD1C3A}</a:tableStyleId>
              </a:tblPr>
              <a:tblGrid>
                <a:gridCol w="2415396"/>
                <a:gridCol w="1449595"/>
              </a:tblGrid>
              <a:tr h="281690">
                <a:tc>
                  <a:txBody>
                    <a:bodyPr/>
                    <a:lstStyle/>
                    <a:p>
                      <a:pPr algn="ctr"/>
                      <a:r>
                        <a:rPr kumimoji="1" lang="en-US" altLang="ja-JP" sz="1400" b="0" dirty="0" smtClean="0">
                          <a:solidFill>
                            <a:schemeClr val="tx1"/>
                          </a:solidFill>
                        </a:rPr>
                        <a:t>Implemented on</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smtClean="0">
                          <a:solidFill>
                            <a:schemeClr val="tx1"/>
                          </a:solidFill>
                        </a:rPr>
                        <a:t>YYMMDD</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1690">
                <a:tc>
                  <a:txBody>
                    <a:bodyPr/>
                    <a:lstStyle/>
                    <a:p>
                      <a:pPr algn="ctr"/>
                      <a:r>
                        <a:rPr kumimoji="1" lang="en-US" altLang="ja-JP" sz="1400" dirty="0" smtClean="0">
                          <a:solidFill>
                            <a:schemeClr val="tx1"/>
                          </a:solidFill>
                        </a:rPr>
                        <a:t>Implemented (entered) by</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74868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0"/>
                                        <p:tgtEl>
                                          <p:spTgt spid="7"/>
                                        </p:tgtEl>
                                      </p:cBhvr>
                                    </p:animEffect>
                                    <p:anim calcmode="lin" valueType="num">
                                      <p:cBhvr>
                                        <p:cTn id="8" dur="3000" fill="hold"/>
                                        <p:tgtEl>
                                          <p:spTgt spid="7"/>
                                        </p:tgtEl>
                                        <p:attrNameLst>
                                          <p:attrName>ppt_x</p:attrName>
                                        </p:attrNameLst>
                                      </p:cBhvr>
                                      <p:tavLst>
                                        <p:tav tm="0">
                                          <p:val>
                                            <p:strVal val="#ppt_x"/>
                                          </p:val>
                                        </p:tav>
                                        <p:tav tm="100000">
                                          <p:val>
                                            <p:strVal val="#ppt_x"/>
                                          </p:val>
                                        </p:tav>
                                      </p:tavLst>
                                    </p:anim>
                                    <p:anim calcmode="lin" valueType="num">
                                      <p:cBhvr>
                                        <p:cTn id="9" dur="3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additive="base">
                                        <p:cTn id="14"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 calcmode="lin" valueType="num">
                                      <p:cBhvr additive="base">
                                        <p:cTn id="20"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48033" y="624110"/>
            <a:ext cx="7186367" cy="1509490"/>
          </a:xfrm>
        </p:spPr>
        <p:txBody>
          <a:bodyPr>
            <a:normAutofit fontScale="90000"/>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800" dirty="0" smtClean="0"/>
              <a:t>①</a:t>
            </a:r>
            <a:r>
              <a:rPr lang="en-US" altLang="ja-JP" sz="2800" dirty="0"/>
              <a:t>Identify trigger events and hazard </a:t>
            </a:r>
            <a:r>
              <a:rPr lang="en-US" altLang="ja-JP" sz="2800" dirty="0" smtClean="0"/>
              <a:t>scenarios</a:t>
            </a:r>
            <a:endParaRPr kumimoji="1" lang="ja-JP" altLang="en-US" dirty="0"/>
          </a:p>
        </p:txBody>
      </p:sp>
      <p:sp>
        <p:nvSpPr>
          <p:cNvPr id="4" name="コンテンツ プレースホルダー 3"/>
          <p:cNvSpPr>
            <a:spLocks noGrp="1"/>
          </p:cNvSpPr>
          <p:nvPr>
            <p:ph idx="1"/>
          </p:nvPr>
        </p:nvSpPr>
        <p:spPr>
          <a:xfrm>
            <a:off x="1348033" y="2284902"/>
            <a:ext cx="7582293" cy="4050384"/>
          </a:xfrm>
        </p:spPr>
        <p:txBody>
          <a:bodyPr>
            <a:normAutofit/>
          </a:bodyPr>
          <a:lstStyle/>
          <a:p>
            <a:r>
              <a:rPr kumimoji="1" lang="ja-JP" altLang="en-US" dirty="0" smtClean="0"/>
              <a:t>（１）</a:t>
            </a:r>
            <a:r>
              <a:rPr lang="en-US" altLang="ja-JP" dirty="0"/>
              <a:t>Confirm the purpose of </a:t>
            </a:r>
            <a:r>
              <a:rPr lang="en-US" altLang="ja-JP" sz="2400" dirty="0" smtClean="0">
                <a:solidFill>
                  <a:srgbClr val="FF0000"/>
                </a:solidFill>
              </a:rPr>
              <a:t>works / operations</a:t>
            </a:r>
            <a:r>
              <a:rPr lang="en-US" altLang="ja-JP" dirty="0" smtClean="0"/>
              <a:t> </a:t>
            </a:r>
            <a:r>
              <a:rPr lang="en-US" altLang="ja-JP" dirty="0"/>
              <a:t>or </a:t>
            </a:r>
            <a:r>
              <a:rPr lang="en-US" altLang="ja-JP" dirty="0" smtClean="0"/>
              <a:t>equipment / devices </a:t>
            </a:r>
            <a:r>
              <a:rPr lang="en-US" altLang="ja-JP" dirty="0"/>
              <a:t>covered by Risk Assessment</a:t>
            </a:r>
            <a:r>
              <a:rPr lang="en-US" altLang="ja-JP" dirty="0" smtClean="0"/>
              <a:t>.</a:t>
            </a:r>
            <a:endParaRPr kumimoji="1" lang="ja-JP" altLang="en-US" dirty="0" smtClean="0"/>
          </a:p>
          <a:p>
            <a:r>
              <a:rPr lang="en-US" altLang="ja-JP" dirty="0" smtClean="0"/>
              <a:t>Let's choose </a:t>
            </a:r>
            <a:r>
              <a:rPr lang="en-US" altLang="ja-JP" sz="2400" dirty="0" smtClean="0">
                <a:solidFill>
                  <a:srgbClr val="FF0000"/>
                </a:solidFill>
              </a:rPr>
              <a:t>2.Operation (Loading</a:t>
            </a:r>
            <a:r>
              <a:rPr lang="en-US" altLang="ja-JP" sz="2400" dirty="0">
                <a:solidFill>
                  <a:srgbClr val="FF0000"/>
                </a:solidFill>
              </a:rPr>
              <a:t>) : “Air line V109 : </a:t>
            </a:r>
            <a:r>
              <a:rPr lang="en-US" altLang="ja-JP" sz="2400" dirty="0" smtClean="0">
                <a:solidFill>
                  <a:srgbClr val="FF0000"/>
                </a:solidFill>
              </a:rPr>
              <a:t>Shut”</a:t>
            </a:r>
            <a:r>
              <a:rPr lang="en-US" altLang="ja-JP" dirty="0" smtClean="0"/>
              <a:t> from </a:t>
            </a:r>
            <a:r>
              <a:rPr lang="en-US" altLang="ja-JP" dirty="0"/>
              <a:t>operations</a:t>
            </a:r>
            <a:r>
              <a:rPr lang="en-US" altLang="ja-JP" dirty="0" smtClean="0"/>
              <a:t>.</a:t>
            </a:r>
            <a:endParaRPr lang="ja-JP" altLang="en-US" dirty="0" smtClean="0"/>
          </a:p>
          <a:p>
            <a:r>
              <a:rPr lang="en-US" altLang="ja-JP" dirty="0"/>
              <a:t>The purpose of this operation is </a:t>
            </a:r>
            <a:r>
              <a:rPr lang="en-US" altLang="ja-JP" sz="2400" dirty="0" smtClean="0">
                <a:solidFill>
                  <a:srgbClr val="FF0000"/>
                </a:solidFill>
              </a:rPr>
              <a:t>“Dust </a:t>
            </a:r>
            <a:r>
              <a:rPr lang="en-US" altLang="ja-JP" sz="2400" dirty="0">
                <a:solidFill>
                  <a:srgbClr val="FF0000"/>
                </a:solidFill>
              </a:rPr>
              <a:t>explosion is prevented by the inert-gas replacement in the tank."</a:t>
            </a:r>
            <a:r>
              <a:rPr lang="en-US" altLang="ja-JP" sz="2400" dirty="0"/>
              <a:t> </a:t>
            </a:r>
            <a:endParaRPr lang="en-US" altLang="ja-JP" dirty="0"/>
          </a:p>
          <a:p>
            <a:r>
              <a:rPr lang="en-US" altLang="ja-JP" dirty="0"/>
              <a:t>The selected operation and its purpose are recorded </a:t>
            </a:r>
            <a:r>
              <a:rPr lang="en-US" altLang="ja-JP" dirty="0" smtClean="0"/>
              <a:t>to </a:t>
            </a:r>
            <a:r>
              <a:rPr lang="en-US" altLang="ja-JP" dirty="0"/>
              <a:t>the implementation sheet. </a:t>
            </a:r>
            <a:endParaRPr lang="ja-JP" altLang="en-US" dirty="0" smtClean="0"/>
          </a:p>
        </p:txBody>
      </p:sp>
    </p:spTree>
    <p:extLst>
      <p:ext uri="{BB962C8B-B14F-4D97-AF65-F5344CB8AC3E}">
        <p14:creationId xmlns:p14="http://schemas.microsoft.com/office/powerpoint/2010/main" val="106060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888016893"/>
              </p:ext>
            </p:extLst>
          </p:nvPr>
        </p:nvGraphicFramePr>
        <p:xfrm>
          <a:off x="1279943" y="1652364"/>
          <a:ext cx="6591299" cy="2134078"/>
        </p:xfrm>
        <a:graphic>
          <a:graphicData uri="http://schemas.openxmlformats.org/drawingml/2006/table">
            <a:tbl>
              <a:tblPr>
                <a:tableStyleId>{5C22544A-7EE6-4342-B048-85BDC9FD1C3A}</a:tableStyleId>
              </a:tblPr>
              <a:tblGrid>
                <a:gridCol w="1381583"/>
                <a:gridCol w="4113750"/>
                <a:gridCol w="1095966"/>
              </a:tblGrid>
              <a:tr h="319152">
                <a:tc gridSpan="3">
                  <a:txBody>
                    <a:bodyPr/>
                    <a:lstStyle/>
                    <a:p>
                      <a:pPr algn="l" fontAlgn="b"/>
                      <a:r>
                        <a:rPr lang="en-US" altLang="ja-JP" sz="1800" u="none" strike="noStrike" dirty="0" smtClean="0">
                          <a:effectLst/>
                        </a:rPr>
                        <a:t>STEP2 Implementation of risk assessment</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57457">
                <a:tc rowSpan="2">
                  <a:txBody>
                    <a:bodyPr/>
                    <a:lstStyle/>
                    <a:p>
                      <a:pPr marL="36000" algn="l" fontAlgn="ctr"/>
                      <a:r>
                        <a:rPr lang="en-US" altLang="ja-JP" sz="1800" u="none" strike="noStrike" dirty="0" smtClean="0">
                          <a:effectLst/>
                        </a:rPr>
                        <a:t>Operation, equipment/devices and their purpose</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l" fontAlgn="t"/>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rowSpan="2">
                  <a:txBody>
                    <a:bodyPr/>
                    <a:lstStyle/>
                    <a:p>
                      <a:pPr algn="ctr" fontAlgn="b"/>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r h="857469">
                <a:tc vMerge="1">
                  <a:txBody>
                    <a:bodyPr/>
                    <a:lstStyle/>
                    <a:p>
                      <a:endParaRPr kumimoji="1" lang="ja-JP" altLang="en-US"/>
                    </a:p>
                  </a:txBody>
                  <a:tcPr/>
                </a:tc>
                <a:tc>
                  <a:txBody>
                    <a:bodyPr/>
                    <a:lstStyle/>
                    <a:p>
                      <a:pPr algn="l" fontAlgn="t"/>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vMerge="1">
                  <a:txBody>
                    <a:bodyPr/>
                    <a:lstStyle/>
                    <a:p>
                      <a:endParaRPr kumimoji="1" lang="ja-JP" altLang="en-US"/>
                    </a:p>
                  </a:txBody>
                  <a:tcPr/>
                </a:tc>
              </a:tr>
            </a:tbl>
          </a:graphicData>
        </a:graphic>
      </p:graphicFrame>
      <p:sp>
        <p:nvSpPr>
          <p:cNvPr id="5" name="タイトル 1"/>
          <p:cNvSpPr txBox="1">
            <a:spLocks/>
          </p:cNvSpPr>
          <p:nvPr/>
        </p:nvSpPr>
        <p:spPr>
          <a:xfrm>
            <a:off x="1338682" y="586403"/>
            <a:ext cx="7059168" cy="712688"/>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2800" dirty="0"/>
              <a:t>The record to the implementation sheet</a:t>
            </a:r>
            <a:endParaRPr lang="ja-JP" altLang="en-US" sz="2800" dirty="0">
              <a:latin typeface="+mn-lt"/>
            </a:endParaRPr>
          </a:p>
        </p:txBody>
      </p:sp>
      <p:sp>
        <p:nvSpPr>
          <p:cNvPr id="6" name="テキスト ボックス 5"/>
          <p:cNvSpPr txBox="1"/>
          <p:nvPr/>
        </p:nvSpPr>
        <p:spPr>
          <a:xfrm>
            <a:off x="2667788" y="2043537"/>
            <a:ext cx="4069512" cy="1754326"/>
          </a:xfrm>
          <a:prstGeom prst="rect">
            <a:avLst/>
          </a:prstGeom>
          <a:noFill/>
        </p:spPr>
        <p:txBody>
          <a:bodyPr wrap="square" rtlCol="0">
            <a:spAutoFit/>
          </a:bodyPr>
          <a:lstStyle/>
          <a:p>
            <a:r>
              <a:rPr lang="ja-JP" altLang="en-US" dirty="0" smtClean="0"/>
              <a:t>（</a:t>
            </a:r>
            <a:r>
              <a:rPr lang="en-US" altLang="ja-JP" dirty="0" smtClean="0"/>
              <a:t>Operation</a:t>
            </a:r>
            <a:r>
              <a:rPr lang="ja-JP" altLang="en-US" dirty="0" smtClean="0"/>
              <a:t>）</a:t>
            </a:r>
            <a:r>
              <a:rPr lang="ja-JP" altLang="en-US" dirty="0"/>
              <a:t>２</a:t>
            </a:r>
            <a:r>
              <a:rPr lang="ja-JP" altLang="en-US" dirty="0" smtClean="0"/>
              <a:t>．</a:t>
            </a:r>
            <a:r>
              <a:rPr lang="en-US" altLang="ja-JP" dirty="0" smtClean="0"/>
              <a:t>Operation</a:t>
            </a:r>
            <a:r>
              <a:rPr lang="ja-JP" altLang="en-US" dirty="0" smtClean="0"/>
              <a:t>（</a:t>
            </a:r>
            <a:r>
              <a:rPr lang="en-US" altLang="ja-JP" dirty="0" smtClean="0"/>
              <a:t>Loading / Mixing / Unloading</a:t>
            </a:r>
            <a:r>
              <a:rPr lang="ja-JP" altLang="en-US" dirty="0" smtClean="0"/>
              <a:t>）：</a:t>
            </a:r>
            <a:r>
              <a:rPr lang="en-US" altLang="ja-JP" dirty="0" smtClean="0"/>
              <a:t>Shut the V109 of Air line</a:t>
            </a:r>
            <a:endParaRPr lang="ja-JP" altLang="en-US" dirty="0" smtClean="0"/>
          </a:p>
          <a:p>
            <a:r>
              <a:rPr lang="ja-JP" altLang="en-US" dirty="0" smtClean="0"/>
              <a:t>（</a:t>
            </a:r>
            <a:r>
              <a:rPr lang="en-US" altLang="ja-JP" dirty="0" smtClean="0"/>
              <a:t>Purpose</a:t>
            </a:r>
            <a:r>
              <a:rPr lang="ja-JP" altLang="en-US" dirty="0" smtClean="0"/>
              <a:t>） </a:t>
            </a:r>
            <a:r>
              <a:rPr lang="en-US" altLang="ja-JP" dirty="0" smtClean="0"/>
              <a:t>Dust </a:t>
            </a:r>
            <a:r>
              <a:rPr lang="en-US" altLang="ja-JP" dirty="0"/>
              <a:t>explosion is prevented by the inert-gas </a:t>
            </a:r>
            <a:r>
              <a:rPr lang="en-US" altLang="ja-JP" dirty="0" smtClean="0"/>
              <a:t>replacement in the tank. </a:t>
            </a:r>
            <a:endParaRPr kumimoji="1" lang="ja-JP" altLang="en-US" dirty="0"/>
          </a:p>
        </p:txBody>
      </p:sp>
      <p:sp>
        <p:nvSpPr>
          <p:cNvPr id="7" name="コンテンツ プレースホルダー 3"/>
          <p:cNvSpPr txBox="1">
            <a:spLocks/>
          </p:cNvSpPr>
          <p:nvPr/>
        </p:nvSpPr>
        <p:spPr>
          <a:xfrm>
            <a:off x="1206631" y="4216923"/>
            <a:ext cx="7767686" cy="252324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en-US" altLang="ja-JP" sz="1600" dirty="0" smtClean="0"/>
              <a:t>Point : Trigger events </a:t>
            </a:r>
            <a:r>
              <a:rPr lang="en-US" altLang="ja-JP" sz="1600" dirty="0"/>
              <a:t>must be found </a:t>
            </a:r>
            <a:r>
              <a:rPr lang="en-US" altLang="ja-JP" sz="1600" dirty="0">
                <a:solidFill>
                  <a:srgbClr val="FF0000"/>
                </a:solidFill>
              </a:rPr>
              <a:t>without a prejudice</a:t>
            </a:r>
            <a:r>
              <a:rPr lang="en-US" altLang="ja-JP" sz="1600" dirty="0"/>
              <a:t>, although the operation which is likely to cause an accident tends to be chosen. Here, the events which causes failure or </a:t>
            </a:r>
            <a:r>
              <a:rPr lang="en-US" altLang="ja-JP" sz="1600" dirty="0" smtClean="0"/>
              <a:t>miss-operation </a:t>
            </a:r>
            <a:r>
              <a:rPr lang="en-US" altLang="ja-JP" sz="1600" dirty="0"/>
              <a:t>are chosen. Let's check whether there is any event </a:t>
            </a:r>
            <a:r>
              <a:rPr lang="en-US" altLang="ja-JP" sz="1600" dirty="0">
                <a:solidFill>
                  <a:srgbClr val="FF0000"/>
                </a:solidFill>
              </a:rPr>
              <a:t>which causes the same failure or </a:t>
            </a:r>
            <a:r>
              <a:rPr lang="en-US" altLang="ja-JP" sz="1600" dirty="0" smtClean="0">
                <a:solidFill>
                  <a:srgbClr val="FF0000"/>
                </a:solidFill>
              </a:rPr>
              <a:t>miss-operation </a:t>
            </a:r>
            <a:r>
              <a:rPr lang="en-US" altLang="ja-JP" sz="1600" dirty="0">
                <a:solidFill>
                  <a:srgbClr val="FF0000"/>
                </a:solidFill>
              </a:rPr>
              <a:t>as the past</a:t>
            </a:r>
            <a:r>
              <a:rPr lang="en-US" altLang="ja-JP" sz="1600" dirty="0"/>
              <a:t>. The probability of fault is investigated with reference to Table 5-7</a:t>
            </a:r>
            <a:r>
              <a:rPr lang="en-US" altLang="ja-JP" sz="1600" dirty="0" smtClean="0"/>
              <a:t>.</a:t>
            </a:r>
          </a:p>
          <a:p>
            <a:r>
              <a:rPr lang="en-US" altLang="ja-JP" sz="1600" dirty="0" smtClean="0"/>
              <a:t>If </a:t>
            </a:r>
            <a:r>
              <a:rPr lang="en-US" altLang="ja-JP" sz="1600" dirty="0"/>
              <a:t>the purposes differ even if it is the same </a:t>
            </a:r>
            <a:r>
              <a:rPr lang="en-US" altLang="ja-JP" sz="1600" dirty="0" smtClean="0"/>
              <a:t>work/operation/equipment/devices</a:t>
            </a:r>
            <a:r>
              <a:rPr lang="en-US" altLang="ja-JP" sz="1600" dirty="0"/>
              <a:t>,  risk assessment must be carried out about each</a:t>
            </a:r>
            <a:r>
              <a:rPr lang="en-US" altLang="ja-JP" sz="1600" dirty="0" smtClean="0"/>
              <a:t>.</a:t>
            </a:r>
            <a:endParaRPr lang="ja-JP" altLang="en-US" sz="1600" dirty="0"/>
          </a:p>
        </p:txBody>
      </p:sp>
      <p:sp>
        <p:nvSpPr>
          <p:cNvPr id="8" name="テキスト ボックス 7"/>
          <p:cNvSpPr txBox="1"/>
          <p:nvPr/>
        </p:nvSpPr>
        <p:spPr>
          <a:xfrm>
            <a:off x="785247" y="4139715"/>
            <a:ext cx="8081949" cy="2554545"/>
          </a:xfrm>
          <a:prstGeom prst="rect">
            <a:avLst/>
          </a:prstGeom>
          <a:solidFill>
            <a:srgbClr val="FFFF00"/>
          </a:solidFill>
          <a:ln w="12700">
            <a:solidFill>
              <a:schemeClr val="tx1"/>
            </a:solidFill>
          </a:ln>
        </p:spPr>
        <p:txBody>
          <a:bodyPr wrap="square" rtlCol="0">
            <a:spAutoFit/>
          </a:bodyPr>
          <a:lstStyle/>
          <a:p>
            <a:pPr marL="1008000" indent="-1008000"/>
            <a:r>
              <a:rPr kumimoji="1" lang="en-US" altLang="ja-JP" sz="2000" dirty="0" smtClean="0"/>
              <a:t>Table 5</a:t>
            </a:r>
            <a:r>
              <a:rPr kumimoji="1" lang="ja-JP" altLang="en-US" sz="2000" dirty="0" smtClean="0"/>
              <a:t>　</a:t>
            </a:r>
            <a:r>
              <a:rPr lang="en-US" altLang="ja-JP" sz="2000" dirty="0" smtClean="0">
                <a:hlinkClick r:id="rId3" action="ppaction://hlinksldjump"/>
              </a:rPr>
              <a:t>Examples </a:t>
            </a:r>
            <a:r>
              <a:rPr lang="en-US" altLang="ja-JP" sz="2000" dirty="0">
                <a:hlinkClick r:id="rId3" action="ppaction://hlinksldjump"/>
              </a:rPr>
              <a:t>of discrepancies for investigation of defects related to </a:t>
            </a:r>
            <a:r>
              <a:rPr lang="en-US" altLang="ja-JP" sz="2000" dirty="0" smtClean="0">
                <a:hlinkClick r:id="rId3" action="ppaction://hlinksldjump"/>
              </a:rPr>
              <a:t>works/operations</a:t>
            </a:r>
            <a:endParaRPr kumimoji="1" lang="ja-JP" altLang="en-US" sz="2000" dirty="0" smtClean="0"/>
          </a:p>
          <a:p>
            <a:r>
              <a:rPr kumimoji="1" lang="en-US" altLang="ja-JP" sz="2000" dirty="0" smtClean="0"/>
              <a:t>Table 6</a:t>
            </a:r>
            <a:r>
              <a:rPr kumimoji="1" lang="ja-JP" altLang="en-US" sz="2000" dirty="0" smtClean="0"/>
              <a:t>　</a:t>
            </a:r>
            <a:r>
              <a:rPr lang="en-US" altLang="ja-JP" sz="2000" dirty="0" smtClean="0"/>
              <a:t>Examples </a:t>
            </a:r>
            <a:r>
              <a:rPr lang="en-US" altLang="ja-JP" sz="2000" dirty="0"/>
              <a:t>of defects related to </a:t>
            </a:r>
            <a:r>
              <a:rPr lang="en-US" altLang="ja-JP" sz="2000" dirty="0" smtClean="0"/>
              <a:t>equipment/devices</a:t>
            </a:r>
            <a:endParaRPr kumimoji="1" lang="ja-JP" altLang="en-US" sz="2000" dirty="0" smtClean="0"/>
          </a:p>
          <a:p>
            <a:r>
              <a:rPr kumimoji="1" lang="ja-JP" altLang="en-US" sz="2000" dirty="0" smtClean="0"/>
              <a:t>　　（</a:t>
            </a:r>
            <a:r>
              <a:rPr kumimoji="1" lang="en-US" altLang="ja-JP" sz="2000" dirty="0" smtClean="0"/>
              <a:t>a</a:t>
            </a:r>
            <a:r>
              <a:rPr kumimoji="1" lang="ja-JP" altLang="en-US" sz="2000" dirty="0" smtClean="0"/>
              <a:t>）</a:t>
            </a:r>
            <a:r>
              <a:rPr lang="en-US" altLang="ja-JP" sz="2000" dirty="0" smtClean="0">
                <a:hlinkClick r:id="rId4" action="ppaction://hlinksldjump"/>
              </a:rPr>
              <a:t>Damage </a:t>
            </a:r>
            <a:r>
              <a:rPr lang="en-US" altLang="ja-JP" sz="2000" dirty="0">
                <a:hlinkClick r:id="rId4" action="ppaction://hlinksldjump"/>
              </a:rPr>
              <a:t>to vessels/piping </a:t>
            </a:r>
            <a:r>
              <a:rPr lang="en-US" altLang="ja-JP" sz="2000" dirty="0" smtClean="0">
                <a:hlinkClick r:id="rId4" action="ppaction://hlinksldjump"/>
              </a:rPr>
              <a:t>systems</a:t>
            </a:r>
            <a:endParaRPr lang="en-US" altLang="ja-JP" sz="2000" dirty="0" smtClean="0"/>
          </a:p>
          <a:p>
            <a:r>
              <a:rPr kumimoji="1" lang="ja-JP" altLang="en-US" sz="2000" dirty="0" smtClean="0"/>
              <a:t>　　（</a:t>
            </a:r>
            <a:r>
              <a:rPr kumimoji="1" lang="en-US" altLang="ja-JP" sz="2000" dirty="0" smtClean="0"/>
              <a:t>b</a:t>
            </a:r>
            <a:r>
              <a:rPr kumimoji="1" lang="ja-JP" altLang="en-US" sz="2000" dirty="0" smtClean="0"/>
              <a:t>）</a:t>
            </a:r>
            <a:r>
              <a:rPr lang="en-US" altLang="ja-JP" sz="2000" dirty="0" smtClean="0">
                <a:hlinkClick r:id="rId5" action="ppaction://hlinksldjump"/>
              </a:rPr>
              <a:t>Equipment failure</a:t>
            </a:r>
            <a:endParaRPr kumimoji="1" lang="ja-JP" altLang="en-US" sz="2000" dirty="0" smtClean="0"/>
          </a:p>
          <a:p>
            <a:r>
              <a:rPr kumimoji="1" lang="ja-JP" altLang="en-US" sz="2000" dirty="0" smtClean="0"/>
              <a:t>　　（</a:t>
            </a:r>
            <a:r>
              <a:rPr kumimoji="1" lang="en-US" altLang="ja-JP" sz="2000" dirty="0" smtClean="0"/>
              <a:t>c</a:t>
            </a:r>
            <a:r>
              <a:rPr kumimoji="1" lang="ja-JP" altLang="en-US" sz="2000" dirty="0" smtClean="0"/>
              <a:t>）</a:t>
            </a:r>
            <a:r>
              <a:rPr lang="en-US" altLang="ja-JP" sz="2000" dirty="0" smtClean="0">
                <a:hlinkClick r:id="rId6" action="ppaction://hlinksldjump"/>
              </a:rPr>
              <a:t>Loss </a:t>
            </a:r>
            <a:r>
              <a:rPr lang="en-US" altLang="ja-JP" sz="2000" dirty="0">
                <a:hlinkClick r:id="rId6" action="ppaction://hlinksldjump"/>
              </a:rPr>
              <a:t>of </a:t>
            </a:r>
            <a:r>
              <a:rPr lang="en-US" altLang="ja-JP" sz="2000" dirty="0" smtClean="0">
                <a:hlinkClick r:id="rId6" action="ppaction://hlinksldjump"/>
              </a:rPr>
              <a:t>utility</a:t>
            </a:r>
            <a:endParaRPr kumimoji="1" lang="ja-JP" altLang="en-US" sz="2000" dirty="0" smtClean="0"/>
          </a:p>
          <a:p>
            <a:r>
              <a:rPr kumimoji="1" lang="en-US" altLang="ja-JP" sz="2000" dirty="0" smtClean="0"/>
              <a:t>Table 7</a:t>
            </a:r>
            <a:r>
              <a:rPr kumimoji="1" lang="ja-JP" altLang="en-US" sz="2000" dirty="0" smtClean="0"/>
              <a:t>　</a:t>
            </a:r>
            <a:r>
              <a:rPr lang="en-US" altLang="ja-JP" sz="2000" dirty="0" smtClean="0">
                <a:hlinkClick r:id="rId7" action="ppaction://hlinksldjump"/>
              </a:rPr>
              <a:t>Examples </a:t>
            </a:r>
            <a:r>
              <a:rPr lang="en-US" altLang="ja-JP" sz="2000" dirty="0">
                <a:hlinkClick r:id="rId7" action="ppaction://hlinksldjump"/>
              </a:rPr>
              <a:t>of external </a:t>
            </a:r>
            <a:r>
              <a:rPr lang="en-US" altLang="ja-JP" sz="2000" dirty="0" smtClean="0">
                <a:hlinkClick r:id="rId7" action="ppaction://hlinksldjump"/>
              </a:rPr>
              <a:t>factors</a:t>
            </a:r>
            <a:endParaRPr lang="en-US" altLang="ja-JP" sz="2000" dirty="0" smtClean="0"/>
          </a:p>
          <a:p>
            <a:pPr algn="ctr"/>
            <a:r>
              <a:rPr lang="en-US" altLang="ja-JP" sz="2000" dirty="0" smtClean="0"/>
              <a:t>Each </a:t>
            </a:r>
            <a:r>
              <a:rPr lang="en-US" altLang="ja-JP" sz="2000" dirty="0"/>
              <a:t>table is shown by Crick</a:t>
            </a:r>
            <a:r>
              <a:rPr lang="en-US" altLang="ja-JP" sz="2000" dirty="0" smtClean="0"/>
              <a:t>.</a:t>
            </a:r>
            <a:endParaRPr kumimoji="1" lang="ja-JP" altLang="en-US" sz="2000" dirty="0"/>
          </a:p>
        </p:txBody>
      </p:sp>
    </p:spTree>
    <p:extLst>
      <p:ext uri="{BB962C8B-B14F-4D97-AF65-F5344CB8AC3E}">
        <p14:creationId xmlns:p14="http://schemas.microsoft.com/office/powerpoint/2010/main" val="298148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2" presetClass="entr" presetSubtype="2" fill="hold" grpId="0"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8"/>
                                        </p:tgtEl>
                                      </p:cBhvr>
                                    </p:animEffect>
                                    <p:set>
                                      <p:cBhvr>
                                        <p:cTn id="24" dur="1" fill="hold">
                                          <p:stCondLst>
                                            <p:cond delay="499"/>
                                          </p:stCondLst>
                                        </p:cTn>
                                        <p:tgtEl>
                                          <p:spTgt spid="8"/>
                                        </p:tgtEl>
                                        <p:attrNameLst>
                                          <p:attrName>style.visibility</p:attrName>
                                        </p:attrNameLst>
                                      </p:cBhvr>
                                      <p:to>
                                        <p:strVal val="hidden"/>
                                      </p:to>
                                    </p:set>
                                  </p:childTnLst>
                                </p:cTn>
                              </p:par>
                            </p:childTnLst>
                          </p:cTn>
                        </p:par>
                        <p:par>
                          <p:cTn id="25" fill="hold">
                            <p:stCondLst>
                              <p:cond delay="500"/>
                            </p:stCondLst>
                            <p:childTnLst>
                              <p:par>
                                <p:cTn id="26" presetID="2" presetClass="entr" presetSubtype="2" fill="hold" grpId="0" nodeType="after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 calcmode="lin" valueType="num">
                                      <p:cBhvr additive="base">
                                        <p:cTn id="28"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uiExpand="1" build="p"/>
      <p:bldP spid="8" grpId="0" animBg="1"/>
      <p:bldP spid="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6887" y="624110"/>
            <a:ext cx="7167513" cy="1509490"/>
          </a:xfrm>
        </p:spPr>
        <p:txBody>
          <a:bodyPr>
            <a:normAutofit fontScale="90000"/>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800" dirty="0" smtClean="0"/>
              <a:t>①</a:t>
            </a:r>
            <a:r>
              <a:rPr lang="en-US" altLang="ja-JP" sz="2800" dirty="0"/>
              <a:t> Identify trigger events and </a:t>
            </a:r>
            <a:r>
              <a:rPr lang="en-US" altLang="ja-JP" sz="2800" dirty="0" smtClean="0"/>
              <a:t>scenarios</a:t>
            </a:r>
            <a:endParaRPr kumimoji="1" lang="ja-JP" altLang="en-US" dirty="0"/>
          </a:p>
        </p:txBody>
      </p:sp>
      <p:sp>
        <p:nvSpPr>
          <p:cNvPr id="4" name="コンテンツ プレースホルダー 3"/>
          <p:cNvSpPr>
            <a:spLocks noGrp="1"/>
          </p:cNvSpPr>
          <p:nvPr>
            <p:ph idx="1"/>
          </p:nvPr>
        </p:nvSpPr>
        <p:spPr>
          <a:xfrm>
            <a:off x="1112364" y="2133600"/>
            <a:ext cx="7808536" cy="4050384"/>
          </a:xfrm>
        </p:spPr>
        <p:txBody>
          <a:bodyPr>
            <a:normAutofit/>
          </a:bodyPr>
          <a:lstStyle/>
          <a:p>
            <a:r>
              <a:rPr kumimoji="1" lang="ja-JP" altLang="en-US" sz="2000" dirty="0" smtClean="0"/>
              <a:t>（２）</a:t>
            </a:r>
            <a:r>
              <a:rPr lang="en-US" altLang="ja-JP" sz="2000" dirty="0"/>
              <a:t> Identify the following 3 types as events that can actualize latent danger. Implement (</a:t>
            </a:r>
            <a:r>
              <a:rPr lang="en-US" altLang="ja-JP" sz="2000" dirty="0" err="1"/>
              <a:t>i</a:t>
            </a:r>
            <a:r>
              <a:rPr lang="en-US" altLang="ja-JP" sz="2000" dirty="0"/>
              <a:t>) to (iii) in any </a:t>
            </a:r>
            <a:r>
              <a:rPr lang="en-US" altLang="ja-JP" sz="2000" dirty="0" smtClean="0"/>
              <a:t>order.</a:t>
            </a:r>
            <a:endParaRPr kumimoji="1" lang="ja-JP" altLang="en-US" sz="2000" dirty="0" smtClean="0"/>
          </a:p>
          <a:p>
            <a:pPr lvl="1"/>
            <a:r>
              <a:rPr kumimoji="1" lang="ja-JP" altLang="en-US" sz="1800" dirty="0" smtClean="0"/>
              <a:t>（</a:t>
            </a:r>
            <a:r>
              <a:rPr kumimoji="1" lang="en-US" altLang="ja-JP" sz="1800" dirty="0" err="1" smtClean="0"/>
              <a:t>i</a:t>
            </a:r>
            <a:r>
              <a:rPr kumimoji="1" lang="ja-JP" altLang="en-US" sz="1800" dirty="0" smtClean="0"/>
              <a:t>）</a:t>
            </a:r>
            <a:r>
              <a:rPr lang="en-US" altLang="ja-JP" sz="1800" dirty="0"/>
              <a:t> Defects of the works/operations </a:t>
            </a:r>
            <a:r>
              <a:rPr kumimoji="1" lang="ja-JP" altLang="en-US" sz="1800" dirty="0" smtClean="0"/>
              <a:t>→　</a:t>
            </a:r>
            <a:r>
              <a:rPr kumimoji="1" lang="en-US" altLang="ja-JP" sz="1800" dirty="0" smtClean="0">
                <a:hlinkClick r:id="rId3" action="ppaction://hlinksldjump" tooltip="表５を表示します"/>
              </a:rPr>
              <a:t>Table 5</a:t>
            </a:r>
            <a:endParaRPr kumimoji="1" lang="ja-JP" altLang="en-US" sz="1800" dirty="0" smtClean="0"/>
          </a:p>
          <a:p>
            <a:pPr lvl="1"/>
            <a:r>
              <a:rPr kumimoji="1" lang="ja-JP" altLang="en-US" sz="1800" dirty="0" smtClean="0"/>
              <a:t>（</a:t>
            </a:r>
            <a:r>
              <a:rPr kumimoji="1" lang="en-US" altLang="ja-JP" sz="1800" dirty="0" smtClean="0"/>
              <a:t>ii</a:t>
            </a:r>
            <a:r>
              <a:rPr kumimoji="1" lang="ja-JP" altLang="en-US" sz="1800" dirty="0" smtClean="0"/>
              <a:t>） </a:t>
            </a:r>
            <a:r>
              <a:rPr kumimoji="1" lang="en-US" altLang="ja-JP" sz="1800" dirty="0" smtClean="0"/>
              <a:t>D</a:t>
            </a:r>
            <a:r>
              <a:rPr lang="en-US" altLang="ja-JP" sz="1800" dirty="0" smtClean="0"/>
              <a:t>efects </a:t>
            </a:r>
            <a:r>
              <a:rPr lang="en-US" altLang="ja-JP" sz="1800" dirty="0"/>
              <a:t>of the </a:t>
            </a:r>
            <a:r>
              <a:rPr lang="en-US" altLang="ja-JP" sz="1800" dirty="0" smtClean="0"/>
              <a:t>equipment/devices </a:t>
            </a:r>
            <a:r>
              <a:rPr kumimoji="1" lang="ja-JP" altLang="en-US" sz="1800" dirty="0" smtClean="0"/>
              <a:t>→　</a:t>
            </a:r>
            <a:r>
              <a:rPr kumimoji="1" lang="en-US" altLang="ja-JP" sz="1800" dirty="0" smtClean="0"/>
              <a:t>Table 6 </a:t>
            </a:r>
            <a:r>
              <a:rPr kumimoji="1" lang="en-US" altLang="ja-JP" sz="1800" dirty="0" smtClean="0">
                <a:hlinkClick r:id="rId4" action="ppaction://hlinksldjump"/>
              </a:rPr>
              <a:t>(a)</a:t>
            </a:r>
            <a:r>
              <a:rPr kumimoji="1" lang="en-US" altLang="ja-JP" sz="1800" dirty="0" smtClean="0"/>
              <a:t> </a:t>
            </a:r>
            <a:r>
              <a:rPr kumimoji="1" lang="en-US" altLang="ja-JP" sz="1800" dirty="0" smtClean="0">
                <a:hlinkClick r:id="rId5" action="ppaction://hlinksldjump" tooltip="表6(b)を表示します "/>
              </a:rPr>
              <a:t>(b)</a:t>
            </a:r>
            <a:r>
              <a:rPr kumimoji="1" lang="en-US" altLang="ja-JP" sz="1800" dirty="0" smtClean="0"/>
              <a:t> </a:t>
            </a:r>
            <a:r>
              <a:rPr kumimoji="1" lang="en-US" altLang="ja-JP" sz="1800" dirty="0" smtClean="0">
                <a:hlinkClick r:id="rId6" action="ppaction://hlinksldjump" tooltip="表6(c)を表示します"/>
              </a:rPr>
              <a:t>(c)</a:t>
            </a:r>
            <a:endParaRPr kumimoji="1" lang="ja-JP" altLang="en-US" sz="1800" dirty="0" smtClean="0"/>
          </a:p>
          <a:p>
            <a:pPr lvl="1"/>
            <a:r>
              <a:rPr kumimoji="1" lang="ja-JP" altLang="en-US" sz="1800" dirty="0" smtClean="0"/>
              <a:t>（</a:t>
            </a:r>
            <a:r>
              <a:rPr kumimoji="1" lang="en-US" altLang="ja-JP" sz="1800" dirty="0" smtClean="0"/>
              <a:t>iii</a:t>
            </a:r>
            <a:r>
              <a:rPr kumimoji="1" lang="ja-JP" altLang="en-US" sz="1800" dirty="0" smtClean="0"/>
              <a:t>）</a:t>
            </a:r>
            <a:r>
              <a:rPr kumimoji="1" lang="en-US" altLang="ja-JP" sz="1800" dirty="0" smtClean="0"/>
              <a:t>E</a:t>
            </a:r>
            <a:r>
              <a:rPr lang="en-US" altLang="ja-JP" sz="1800" dirty="0" smtClean="0"/>
              <a:t>xternal factors </a:t>
            </a:r>
            <a:r>
              <a:rPr kumimoji="1" lang="ja-JP" altLang="en-US" sz="1800" dirty="0" smtClean="0"/>
              <a:t>→　</a:t>
            </a:r>
            <a:r>
              <a:rPr kumimoji="1" lang="en-US" altLang="ja-JP" sz="1800" dirty="0" smtClean="0">
                <a:hlinkClick r:id="rId7" action="ppaction://hlinksldjump" tooltip="表7を表示します"/>
              </a:rPr>
              <a:t>Table 7</a:t>
            </a:r>
            <a:endParaRPr kumimoji="1" lang="ja-JP" altLang="en-US" sz="1800" dirty="0" smtClean="0"/>
          </a:p>
          <a:p>
            <a:r>
              <a:rPr lang="en-US" altLang="ja-JP" sz="2000" dirty="0"/>
              <a:t>Here, let's consider (</a:t>
            </a:r>
            <a:r>
              <a:rPr lang="en-US" altLang="ja-JP" sz="2000" dirty="0" err="1"/>
              <a:t>i</a:t>
            </a:r>
            <a:r>
              <a:rPr lang="en-US" altLang="ja-JP" sz="2000" dirty="0"/>
              <a:t>) first</a:t>
            </a:r>
            <a:r>
              <a:rPr lang="en-US" altLang="ja-JP" sz="2000" dirty="0" smtClean="0"/>
              <a:t>. </a:t>
            </a:r>
            <a:r>
              <a:rPr lang="en-US" altLang="ja-JP" sz="2400" dirty="0" smtClean="0">
                <a:solidFill>
                  <a:srgbClr val="FF0000"/>
                </a:solidFill>
              </a:rPr>
              <a:t>“The </a:t>
            </a:r>
            <a:r>
              <a:rPr lang="en-US" altLang="ja-JP" sz="2400" dirty="0">
                <a:solidFill>
                  <a:srgbClr val="FF0000"/>
                </a:solidFill>
              </a:rPr>
              <a:t>air line V109 is opened by </a:t>
            </a:r>
            <a:r>
              <a:rPr lang="en-US" altLang="ja-JP" sz="2400" dirty="0" smtClean="0">
                <a:solidFill>
                  <a:srgbClr val="FF0000"/>
                </a:solidFill>
              </a:rPr>
              <a:t>mistake”</a:t>
            </a:r>
            <a:r>
              <a:rPr lang="en-US" altLang="ja-JP" sz="2000" dirty="0" smtClean="0"/>
              <a:t> </a:t>
            </a:r>
            <a:r>
              <a:rPr lang="en-US" altLang="ja-JP" sz="2000" dirty="0"/>
              <a:t>is identified as </a:t>
            </a:r>
            <a:r>
              <a:rPr lang="en-US" altLang="ja-JP" sz="2000" dirty="0" smtClean="0"/>
              <a:t>the trigger </a:t>
            </a:r>
            <a:r>
              <a:rPr lang="en-US" altLang="ja-JP" sz="2000" dirty="0"/>
              <a:t>event. </a:t>
            </a:r>
          </a:p>
          <a:p>
            <a:r>
              <a:rPr lang="en-US" altLang="ja-JP" sz="2000" dirty="0" smtClean="0"/>
              <a:t>Since </a:t>
            </a:r>
            <a:r>
              <a:rPr lang="en-US" altLang="ja-JP" sz="2000" dirty="0"/>
              <a:t>the </a:t>
            </a:r>
            <a:r>
              <a:rPr lang="en-US" altLang="ja-JP" sz="2000" dirty="0" smtClean="0"/>
              <a:t>V109 </a:t>
            </a:r>
            <a:r>
              <a:rPr lang="en-US" altLang="ja-JP" sz="2000" dirty="0"/>
              <a:t>shut by the preparatory was opened, this corresponds to "Unnecessary </a:t>
            </a:r>
            <a:r>
              <a:rPr lang="en-US" altLang="ja-JP" sz="2000" dirty="0" smtClean="0"/>
              <a:t>works / operations </a:t>
            </a:r>
            <a:r>
              <a:rPr lang="en-US" altLang="ja-JP" sz="2000" dirty="0"/>
              <a:t>are executed (Table 5)". </a:t>
            </a:r>
            <a:endParaRPr lang="ja-JP" altLang="en-US" sz="2000" dirty="0" smtClean="0"/>
          </a:p>
        </p:txBody>
      </p:sp>
      <p:sp>
        <p:nvSpPr>
          <p:cNvPr id="6" name="テキスト ボックス 5"/>
          <p:cNvSpPr txBox="1"/>
          <p:nvPr/>
        </p:nvSpPr>
        <p:spPr>
          <a:xfrm>
            <a:off x="906980" y="2233352"/>
            <a:ext cx="7555037" cy="2554545"/>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In Risk Assessment, it is important to exhaustively identify events that might actualize latent danger (trigger events) and scenarios leading to a process accident. Examine possible defects of all works/operations, equipment and devices. This does not mean that you need to identify all trigger events and consider and implement risk reduction measures </a:t>
            </a:r>
            <a:r>
              <a:rPr lang="en-US" altLang="ja-JP" sz="2000" dirty="0">
                <a:solidFill>
                  <a:srgbClr val="FF0000"/>
                </a:solidFill>
              </a:rPr>
              <a:t>all at one time</a:t>
            </a:r>
            <a:r>
              <a:rPr lang="en-US" altLang="ja-JP" sz="2000" dirty="0" smtClean="0"/>
              <a:t>.</a:t>
            </a:r>
          </a:p>
          <a:p>
            <a:r>
              <a:rPr lang="en-US" altLang="ja-JP" sz="2000" dirty="0" smtClean="0"/>
              <a:t>You </a:t>
            </a:r>
            <a:r>
              <a:rPr lang="en-US" altLang="ja-JP" sz="2000" dirty="0"/>
              <a:t>may narrow down the scope of risk assessment in each case and implement measures in a few parts</a:t>
            </a:r>
            <a:r>
              <a:rPr lang="en-US" altLang="ja-JP" sz="2000" dirty="0" smtClean="0"/>
              <a:t>.</a:t>
            </a:r>
            <a:endParaRPr kumimoji="1" lang="ja-JP" altLang="en-US" dirty="0"/>
          </a:p>
        </p:txBody>
      </p:sp>
    </p:spTree>
    <p:extLst>
      <p:ext uri="{BB962C8B-B14F-4D97-AF65-F5344CB8AC3E}">
        <p14:creationId xmlns:p14="http://schemas.microsoft.com/office/powerpoint/2010/main" val="396389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1+#ppt_w/2"/>
                                          </p:val>
                                        </p:tav>
                                        <p:tav tm="100000">
                                          <p:val>
                                            <p:strVal val="#ppt_x"/>
                                          </p:val>
                                        </p:tav>
                                      </p:tavLst>
                                    </p:anim>
                                    <p:anim calcmode="lin" valueType="num">
                                      <p:cBhvr additive="base">
                                        <p:cTn id="3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2" fill="hold" grpId="1" nodeType="clickEffect">
                                  <p:stCondLst>
                                    <p:cond delay="0"/>
                                  </p:stCondLst>
                                  <p:childTnLst>
                                    <p:anim calcmode="lin" valueType="num">
                                      <p:cBhvr additive="base">
                                        <p:cTn id="42" dur="500"/>
                                        <p:tgtEl>
                                          <p:spTgt spid="6"/>
                                        </p:tgtEl>
                                        <p:attrNameLst>
                                          <p:attrName>ppt_x</p:attrName>
                                        </p:attrNameLst>
                                      </p:cBhvr>
                                      <p:tavLst>
                                        <p:tav tm="0">
                                          <p:val>
                                            <p:strVal val="ppt_x"/>
                                          </p:val>
                                        </p:tav>
                                        <p:tav tm="100000">
                                          <p:val>
                                            <p:strVal val="1+ppt_w/2"/>
                                          </p:val>
                                        </p:tav>
                                      </p:tavLst>
                                    </p:anim>
                                    <p:anim calcmode="lin" valueType="num">
                                      <p:cBhvr additive="base">
                                        <p:cTn id="43" dur="500"/>
                                        <p:tgtEl>
                                          <p:spTgt spid="6"/>
                                        </p:tgtEl>
                                        <p:attrNameLst>
                                          <p:attrName>ppt_y</p:attrName>
                                        </p:attrNameLst>
                                      </p:cBhvr>
                                      <p:tavLst>
                                        <p:tav tm="0">
                                          <p:val>
                                            <p:strVal val="ppt_y"/>
                                          </p:val>
                                        </p:tav>
                                        <p:tav tm="100000">
                                          <p:val>
                                            <p:strVal val="ppt_y"/>
                                          </p:val>
                                        </p:tav>
                                      </p:tavLst>
                                    </p:anim>
                                    <p:set>
                                      <p:cBhvr>
                                        <p:cTn id="44"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animBg="1"/>
      <p:bldP spid="6"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68756197"/>
              </p:ext>
            </p:extLst>
          </p:nvPr>
        </p:nvGraphicFramePr>
        <p:xfrm>
          <a:off x="1279943" y="1652364"/>
          <a:ext cx="6591300" cy="3048478"/>
        </p:xfrm>
        <a:graphic>
          <a:graphicData uri="http://schemas.openxmlformats.org/drawingml/2006/table">
            <a:tbl>
              <a:tblPr>
                <a:tableStyleId>{5C22544A-7EE6-4342-B048-85BDC9FD1C3A}</a:tableStyleId>
              </a:tblPr>
              <a:tblGrid>
                <a:gridCol w="284906"/>
                <a:gridCol w="1096678"/>
                <a:gridCol w="4113750"/>
                <a:gridCol w="1095966"/>
              </a:tblGrid>
              <a:tr h="319152">
                <a:tc gridSpan="4">
                  <a:txBody>
                    <a:bodyPr/>
                    <a:lstStyle/>
                    <a:p>
                      <a:pPr algn="l" fontAlgn="b"/>
                      <a:r>
                        <a:rPr lang="en-US" altLang="ja-JP" sz="1800" u="none" strike="noStrike" dirty="0" smtClean="0">
                          <a:effectLst/>
                        </a:rPr>
                        <a:t>STEP2 Implementation of risk assessment</a:t>
                      </a:r>
                      <a:endParaRPr lang="ja-JP" altLang="en-US" sz="1800" b="1" i="0" u="none" strike="noStrike" dirty="0">
                        <a:solidFill>
                          <a:srgbClr val="000000"/>
                        </a:solidFill>
                        <a:effectLst/>
                        <a:latin typeface="ＭＳ Ｐゴシック" panose="020B0600070205080204" pitchFamily="50" charset="-128"/>
                        <a:ea typeface="+mn-ea"/>
                      </a:endParaRP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57457">
                <a:tc rowSpan="2" gridSpan="2">
                  <a:txBody>
                    <a:bodyPr/>
                    <a:lstStyle/>
                    <a:p>
                      <a:pPr marL="36000" algn="l" fontAlgn="ctr"/>
                      <a:r>
                        <a:rPr lang="en-US" altLang="ja-JP" sz="1800" u="none" strike="noStrike" dirty="0" smtClean="0">
                          <a:effectLst/>
                          <a:latin typeface="+mn-lt"/>
                        </a:rPr>
                        <a:t>Operation, equipment/devices and their purpose</a:t>
                      </a:r>
                      <a:endParaRPr lang="ja-JP" altLang="en-US" sz="1800" b="0" i="0" u="none" strike="noStrike" dirty="0">
                        <a:solidFill>
                          <a:srgbClr val="000000"/>
                        </a:solidFill>
                        <a:effectLst/>
                        <a:latin typeface="+mn-lt"/>
                        <a:ea typeface="+mn-ea"/>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a:txBody>
                    <a:bodyPr/>
                    <a:lstStyle/>
                    <a:p>
                      <a:r>
                        <a:rPr lang="ja-JP" altLang="en-US" dirty="0" smtClean="0"/>
                        <a:t>（</a:t>
                      </a:r>
                      <a:r>
                        <a:rPr lang="en-US" altLang="ja-JP" dirty="0" smtClean="0"/>
                        <a:t>Operation</a:t>
                      </a:r>
                      <a:r>
                        <a:rPr lang="ja-JP" altLang="en-US" dirty="0" smtClean="0"/>
                        <a:t>）２．</a:t>
                      </a:r>
                      <a:r>
                        <a:rPr lang="en-US" altLang="ja-JP" dirty="0" smtClean="0"/>
                        <a:t>Operation</a:t>
                      </a:r>
                      <a:r>
                        <a:rPr lang="ja-JP" altLang="en-US" dirty="0" smtClean="0"/>
                        <a:t>（</a:t>
                      </a:r>
                      <a:r>
                        <a:rPr lang="en-US" altLang="ja-JP" dirty="0" smtClean="0"/>
                        <a:t>Loading / Mixing / Unloading</a:t>
                      </a:r>
                      <a:r>
                        <a:rPr lang="ja-JP" altLang="en-US" dirty="0" smtClean="0"/>
                        <a:t>）：</a:t>
                      </a:r>
                      <a:r>
                        <a:rPr lang="en-US" altLang="ja-JP" dirty="0" smtClean="0"/>
                        <a:t>Shut the V109 of Air line</a:t>
                      </a:r>
                      <a:endParaRPr lang="ja-JP" altLang="en-US" dirty="0" smtClean="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rowSpan="2">
                  <a:txBody>
                    <a:bodyPr/>
                    <a:lstStyle/>
                    <a:p>
                      <a:pPr algn="ctr" fontAlgn="b"/>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57469">
                <a:tc gridSpan="2" vMerge="1">
                  <a:txBody>
                    <a:bodyPr/>
                    <a:lstStyle/>
                    <a:p>
                      <a:endParaRPr kumimoji="1" lang="ja-JP" altLang="en-US"/>
                    </a:p>
                  </a:txBody>
                  <a:tcPr/>
                </a:tc>
                <a:tc hMerge="1" vMerge="1">
                  <a:txBody>
                    <a:bodyPr/>
                    <a:lstStyle/>
                    <a:p>
                      <a:endParaRPr kumimoji="1" lang="ja-JP" altLang="en-US"/>
                    </a:p>
                  </a:txBody>
                  <a:tcPr/>
                </a:tc>
                <a:tc>
                  <a:txBody>
                    <a:bodyPr/>
                    <a:lstStyle/>
                    <a:p>
                      <a:r>
                        <a:rPr lang="ja-JP" altLang="en-US" dirty="0" smtClean="0"/>
                        <a:t>（</a:t>
                      </a:r>
                      <a:r>
                        <a:rPr lang="en-US" altLang="ja-JP" dirty="0" smtClean="0"/>
                        <a:t>Purpose</a:t>
                      </a:r>
                      <a:r>
                        <a:rPr lang="ja-JP" altLang="en-US" dirty="0" smtClean="0"/>
                        <a:t>）</a:t>
                      </a:r>
                      <a:r>
                        <a:rPr lang="en-US" altLang="ja-JP" dirty="0" smtClean="0"/>
                        <a:t>A dust explosion is prevented by the inert-gas replacement in the tank. </a:t>
                      </a:r>
                      <a:endParaRPr kumimoji="1" lang="ja-JP" altLang="en-US"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r>
              <a:tr h="857469">
                <a:tc>
                  <a:txBody>
                    <a:bodyPr/>
                    <a:lstStyle/>
                    <a:p>
                      <a:pPr marL="36000" algn="ctr" fontAlgn="ctr"/>
                      <a:r>
                        <a:rPr lang="ja-JP" altLang="en-US" sz="1400" b="0" i="0" u="none" strike="noStrike" dirty="0" smtClean="0">
                          <a:solidFill>
                            <a:srgbClr val="000000"/>
                          </a:solidFill>
                          <a:effectLst/>
                          <a:latin typeface="+mn-lt"/>
                          <a:ea typeface="+mn-ea"/>
                        </a:rPr>
                        <a:t>①</a:t>
                      </a:r>
                      <a:r>
                        <a:rPr lang="en-US" altLang="ja-JP" sz="1400" b="0" i="0" u="none" strike="noStrike" dirty="0" smtClean="0">
                          <a:solidFill>
                            <a:srgbClr val="000000"/>
                          </a:solidFill>
                          <a:effectLst/>
                          <a:latin typeface="+mn-lt"/>
                          <a:ea typeface="+mn-ea"/>
                        </a:rPr>
                        <a:t>Trigger</a:t>
                      </a:r>
                      <a:endParaRPr lang="ja-JP" altLang="en-US" sz="1400" b="0" i="0" u="none" strike="noStrike" dirty="0">
                        <a:solidFill>
                          <a:srgbClr val="000000"/>
                        </a:solidFill>
                        <a:effectLst/>
                        <a:latin typeface="+mn-lt"/>
                        <a:ea typeface="+mn-ea"/>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marL="36000" algn="l" fontAlgn="ctr"/>
                      <a:r>
                        <a:rPr lang="en-US" altLang="ja-JP" sz="1200" b="0" i="0" u="none" strike="noStrike" dirty="0" smtClean="0">
                          <a:solidFill>
                            <a:srgbClr val="000000"/>
                          </a:solidFill>
                          <a:effectLst/>
                          <a:latin typeface="+mn-lt"/>
                          <a:ea typeface="+mn-ea"/>
                        </a:rPr>
                        <a:t>Trigger events (early events)</a:t>
                      </a:r>
                      <a:endParaRPr lang="ja-JP" altLang="en-US" sz="1200" b="0" i="0" u="none" strike="noStrike" dirty="0">
                        <a:solidFill>
                          <a:srgbClr val="000000"/>
                        </a:solidFill>
                        <a:effectLst/>
                        <a:latin typeface="+mn-lt"/>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algn="l" fontAlgn="t"/>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marL="36000" algn="l" fontAlgn="ctr"/>
                      <a:r>
                        <a:rPr kumimoji="1" lang="en-US" altLang="ja-JP" sz="1400" kern="1200" dirty="0" smtClean="0">
                          <a:solidFill>
                            <a:schemeClr val="dk1"/>
                          </a:solidFill>
                          <a:effectLst/>
                          <a:latin typeface="+mn-lt"/>
                          <a:ea typeface="+mn-ea"/>
                          <a:cs typeface="+mn-cs"/>
                        </a:rPr>
                        <a:t>(Reference: Tables 5 to 7)</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2800" dirty="0"/>
              <a:t>The record to the implementation sheet</a:t>
            </a:r>
            <a:endParaRPr lang="ja-JP" altLang="en-US" sz="2800" dirty="0"/>
          </a:p>
        </p:txBody>
      </p:sp>
      <p:sp>
        <p:nvSpPr>
          <p:cNvPr id="6" name="テキスト ボックス 5"/>
          <p:cNvSpPr txBox="1"/>
          <p:nvPr/>
        </p:nvSpPr>
        <p:spPr>
          <a:xfrm>
            <a:off x="2606823" y="4026418"/>
            <a:ext cx="4174367" cy="369332"/>
          </a:xfrm>
          <a:prstGeom prst="rect">
            <a:avLst/>
          </a:prstGeom>
          <a:noFill/>
        </p:spPr>
        <p:txBody>
          <a:bodyPr wrap="square" rtlCol="0">
            <a:spAutoFit/>
          </a:bodyPr>
          <a:lstStyle/>
          <a:p>
            <a:pPr marL="36000" lvl="0" defTabSz="457200" fontAlgn="t">
              <a:defRPr/>
            </a:pPr>
            <a:r>
              <a:rPr lang="en-US" altLang="ja-JP" dirty="0">
                <a:solidFill>
                  <a:schemeClr val="dk1"/>
                </a:solidFill>
              </a:rPr>
              <a:t>The air line V109 is opened by mistake</a:t>
            </a:r>
            <a:endParaRPr lang="ja-JP" altLang="en-US" sz="1600" dirty="0">
              <a:solidFill>
                <a:srgbClr val="00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11081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6887" y="624110"/>
            <a:ext cx="7167513" cy="1623790"/>
          </a:xfrm>
        </p:spPr>
        <p:txBody>
          <a:bodyPr>
            <a:normAutofit fontScale="90000"/>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700" dirty="0" smtClean="0"/>
              <a:t>①</a:t>
            </a:r>
            <a:r>
              <a:rPr lang="en-US" altLang="ja-JP" sz="2700" dirty="0"/>
              <a:t>Identify trigger events and </a:t>
            </a:r>
            <a:r>
              <a:rPr lang="en-US" altLang="ja-JP" sz="2700" dirty="0" smtClean="0"/>
              <a:t>scenarios</a:t>
            </a:r>
            <a:endParaRPr kumimoji="1" lang="ja-JP" altLang="en-US" sz="2700" dirty="0"/>
          </a:p>
        </p:txBody>
      </p:sp>
      <p:sp>
        <p:nvSpPr>
          <p:cNvPr id="3" name="コンテンツ プレースホルダー 3"/>
          <p:cNvSpPr>
            <a:spLocks noGrp="1"/>
          </p:cNvSpPr>
          <p:nvPr>
            <p:ph idx="1"/>
          </p:nvPr>
        </p:nvSpPr>
        <p:spPr>
          <a:xfrm>
            <a:off x="1084083" y="2133600"/>
            <a:ext cx="7751975" cy="4050384"/>
          </a:xfrm>
        </p:spPr>
        <p:txBody>
          <a:bodyPr>
            <a:normAutofit/>
          </a:bodyPr>
          <a:lstStyle/>
          <a:p>
            <a:r>
              <a:rPr kumimoji="1" lang="ja-JP" altLang="en-US" dirty="0" smtClean="0"/>
              <a:t>（３）</a:t>
            </a:r>
            <a:r>
              <a:rPr lang="en-US" altLang="ja-JP" dirty="0"/>
              <a:t> Compile the process from trigger event to a process accident into </a:t>
            </a:r>
            <a:r>
              <a:rPr lang="en-US" altLang="ja-JP" dirty="0" smtClean="0"/>
              <a:t>scenarios.</a:t>
            </a:r>
            <a:endParaRPr kumimoji="1" lang="ja-JP" altLang="en-US" dirty="0" smtClean="0"/>
          </a:p>
          <a:p>
            <a:r>
              <a:rPr lang="en-US" altLang="ja-JP" dirty="0"/>
              <a:t>Since air always flows into T100 by open of V109, </a:t>
            </a:r>
            <a:r>
              <a:rPr lang="ja-JP" altLang="en-US" sz="2400" dirty="0" smtClean="0">
                <a:solidFill>
                  <a:srgbClr val="FF0000"/>
                </a:solidFill>
              </a:rPr>
              <a:t>③</a:t>
            </a:r>
            <a:r>
              <a:rPr lang="en-US" altLang="ja-JP" sz="2400" dirty="0" smtClean="0">
                <a:solidFill>
                  <a:srgbClr val="FF0000"/>
                </a:solidFill>
              </a:rPr>
              <a:t>nitrogen </a:t>
            </a:r>
            <a:r>
              <a:rPr lang="en-US" altLang="ja-JP" sz="2400" dirty="0">
                <a:solidFill>
                  <a:srgbClr val="FF0000"/>
                </a:solidFill>
              </a:rPr>
              <a:t>replacement is insufficient</a:t>
            </a:r>
            <a:r>
              <a:rPr lang="en-US" altLang="ja-JP" dirty="0" smtClean="0"/>
              <a:t>.</a:t>
            </a:r>
            <a:endParaRPr lang="ja-JP" altLang="en-US" dirty="0" smtClean="0"/>
          </a:p>
          <a:p>
            <a:r>
              <a:rPr lang="en-US" altLang="ja-JP" dirty="0"/>
              <a:t>That is, the oxygen concentration in T100 may exceed </a:t>
            </a:r>
            <a:r>
              <a:rPr lang="en-US" altLang="ja-JP" dirty="0" smtClean="0"/>
              <a:t>limiting oxygen concentration (LOC).</a:t>
            </a:r>
            <a:endParaRPr lang="ja-JP" altLang="en-US" dirty="0" smtClean="0"/>
          </a:p>
          <a:p>
            <a:r>
              <a:rPr lang="en-US" altLang="ja-JP" dirty="0"/>
              <a:t>Then, during </a:t>
            </a:r>
            <a:r>
              <a:rPr lang="ja-JP" altLang="en-US" dirty="0" smtClean="0"/>
              <a:t>⑤</a:t>
            </a:r>
            <a:r>
              <a:rPr lang="en-US" altLang="ja-JP" dirty="0" smtClean="0"/>
              <a:t>unloading</a:t>
            </a:r>
            <a:r>
              <a:rPr lang="en-US" altLang="ja-JP" dirty="0"/>
              <a:t>, powder is dispersed by airflow in T100 and </a:t>
            </a:r>
            <a:r>
              <a:rPr lang="en-US" altLang="ja-JP" sz="2400" dirty="0">
                <a:solidFill>
                  <a:srgbClr val="FF0000"/>
                </a:solidFill>
              </a:rPr>
              <a:t>dust </a:t>
            </a:r>
            <a:r>
              <a:rPr lang="en-US" altLang="ja-JP" sz="2400" dirty="0" smtClean="0">
                <a:solidFill>
                  <a:srgbClr val="FF0000"/>
                </a:solidFill>
              </a:rPr>
              <a:t>cloud is </a:t>
            </a:r>
            <a:r>
              <a:rPr lang="en-US" altLang="ja-JP" sz="2400" dirty="0">
                <a:solidFill>
                  <a:srgbClr val="FF0000"/>
                </a:solidFill>
              </a:rPr>
              <a:t>formed</a:t>
            </a:r>
            <a:r>
              <a:rPr lang="en-US" altLang="ja-JP" dirty="0" smtClean="0"/>
              <a:t>.</a:t>
            </a:r>
          </a:p>
          <a:p>
            <a:r>
              <a:rPr lang="en-US" altLang="ja-JP" dirty="0"/>
              <a:t>If static electricity is charged by the agitate, </a:t>
            </a:r>
            <a:r>
              <a:rPr lang="en-US" altLang="ja-JP" sz="2400" dirty="0">
                <a:solidFill>
                  <a:srgbClr val="FF0000"/>
                </a:solidFill>
              </a:rPr>
              <a:t>static electricity may discharge</a:t>
            </a:r>
            <a:r>
              <a:rPr lang="en-US" altLang="ja-JP" dirty="0"/>
              <a:t>. After that, </a:t>
            </a:r>
            <a:r>
              <a:rPr lang="en-US" altLang="ja-JP" sz="2400" dirty="0">
                <a:solidFill>
                  <a:srgbClr val="FF0000"/>
                </a:solidFill>
              </a:rPr>
              <a:t>dust explosion</a:t>
            </a:r>
            <a:r>
              <a:rPr lang="en-US" altLang="ja-JP" sz="2400" dirty="0"/>
              <a:t> </a:t>
            </a:r>
            <a:r>
              <a:rPr lang="en-US" altLang="ja-JP" dirty="0"/>
              <a:t>will occur</a:t>
            </a:r>
            <a:r>
              <a:rPr lang="en-US" altLang="ja-JP" dirty="0" smtClean="0"/>
              <a:t>.</a:t>
            </a:r>
            <a:endParaRPr kumimoji="1" lang="ja-JP" altLang="en-US" dirty="0" smtClean="0"/>
          </a:p>
        </p:txBody>
      </p:sp>
      <p:sp>
        <p:nvSpPr>
          <p:cNvPr id="4" name="テキスト ボックス 3"/>
          <p:cNvSpPr txBox="1"/>
          <p:nvPr/>
        </p:nvSpPr>
        <p:spPr>
          <a:xfrm>
            <a:off x="1187841" y="2809188"/>
            <a:ext cx="7555037" cy="2246769"/>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You will find that the substance </a:t>
            </a:r>
            <a:r>
              <a:rPr lang="en-US" altLang="ja-JP" sz="2000" dirty="0">
                <a:solidFill>
                  <a:srgbClr val="FF0000"/>
                </a:solidFill>
              </a:rPr>
              <a:t>“can cause fire/explosion”</a:t>
            </a:r>
            <a:r>
              <a:rPr lang="en-US" altLang="ja-JP" sz="2000" dirty="0"/>
              <a:t>, because the </a:t>
            </a:r>
            <a:r>
              <a:rPr lang="en-US" altLang="ja-JP" sz="2000" dirty="0" smtClean="0"/>
              <a:t>answers </a:t>
            </a:r>
            <a:r>
              <a:rPr lang="en-US" altLang="ja-JP" sz="2000" dirty="0"/>
              <a:t>to Q.3 “Combustible or flammable property” and Q.5 “Combustible  powder” </a:t>
            </a:r>
            <a:r>
              <a:rPr lang="en-US" altLang="ja-JP" sz="2000" dirty="0" smtClean="0"/>
              <a:t>are </a:t>
            </a:r>
            <a:r>
              <a:rPr lang="en-US" altLang="ja-JP" sz="2000" dirty="0">
                <a:solidFill>
                  <a:srgbClr val="FF0000"/>
                </a:solidFill>
              </a:rPr>
              <a:t>“Yes</a:t>
            </a:r>
            <a:r>
              <a:rPr lang="en-US" altLang="ja-JP" sz="2000" dirty="0" smtClean="0">
                <a:solidFill>
                  <a:srgbClr val="FF0000"/>
                </a:solidFill>
              </a:rPr>
              <a:t>”</a:t>
            </a:r>
            <a:r>
              <a:rPr lang="en-US" altLang="ja-JP" sz="2000" dirty="0" smtClean="0"/>
              <a:t>.</a:t>
            </a:r>
            <a:endParaRPr lang="ja-JP" altLang="en-US" sz="2000" dirty="0" smtClean="0"/>
          </a:p>
          <a:p>
            <a:r>
              <a:rPr lang="en-US" altLang="ja-JP" sz="2000" dirty="0"/>
              <a:t>Since the </a:t>
            </a:r>
            <a:r>
              <a:rPr lang="en-US" altLang="ja-JP" sz="2000" dirty="0">
                <a:solidFill>
                  <a:srgbClr val="FF0000"/>
                </a:solidFill>
              </a:rPr>
              <a:t>"combustible"</a:t>
            </a:r>
            <a:r>
              <a:rPr lang="en-US" altLang="ja-JP" sz="2000" dirty="0"/>
              <a:t> of the three element of combustion is filled, if remaining two are filled, </a:t>
            </a:r>
            <a:r>
              <a:rPr lang="en-US" altLang="ja-JP" sz="2000" dirty="0" smtClean="0"/>
              <a:t>fire/explosion </a:t>
            </a:r>
            <a:r>
              <a:rPr lang="en-US" altLang="ja-JP" sz="2000" dirty="0"/>
              <a:t>may occur. </a:t>
            </a:r>
            <a:endParaRPr lang="en-US" altLang="ja-JP" sz="2000" dirty="0" smtClean="0"/>
          </a:p>
          <a:p>
            <a:r>
              <a:rPr lang="en-US" altLang="ja-JP" sz="2000" dirty="0" smtClean="0"/>
              <a:t>Let's </a:t>
            </a:r>
            <a:r>
              <a:rPr lang="en-US" altLang="ja-JP" sz="2000" dirty="0"/>
              <a:t>consider hazard scenarios which fills the remaining </a:t>
            </a:r>
            <a:r>
              <a:rPr lang="en-US" altLang="ja-JP" sz="2000" dirty="0">
                <a:solidFill>
                  <a:srgbClr val="FF0000"/>
                </a:solidFill>
              </a:rPr>
              <a:t>"air"</a:t>
            </a:r>
            <a:r>
              <a:rPr lang="en-US" altLang="ja-JP" sz="2000" dirty="0"/>
              <a:t> and </a:t>
            </a:r>
            <a:r>
              <a:rPr lang="en-US" altLang="ja-JP" sz="2000" dirty="0">
                <a:solidFill>
                  <a:srgbClr val="FF0000"/>
                </a:solidFill>
              </a:rPr>
              <a:t>"ignition source</a:t>
            </a:r>
            <a:r>
              <a:rPr lang="en-US" altLang="ja-JP" sz="2000" dirty="0" smtClean="0">
                <a:solidFill>
                  <a:srgbClr val="FF0000"/>
                </a:solidFill>
              </a:rPr>
              <a:t>"</a:t>
            </a:r>
            <a:r>
              <a:rPr lang="en-US" altLang="ja-JP" sz="2000" dirty="0" smtClean="0"/>
              <a:t>.</a:t>
            </a:r>
            <a:endParaRPr kumimoji="1" lang="ja-JP" altLang="en-US" dirty="0"/>
          </a:p>
        </p:txBody>
      </p:sp>
      <p:sp>
        <p:nvSpPr>
          <p:cNvPr id="5" name="テキスト ボックス 4"/>
          <p:cNvSpPr txBox="1"/>
          <p:nvPr/>
        </p:nvSpPr>
        <p:spPr>
          <a:xfrm>
            <a:off x="1181926" y="5136331"/>
            <a:ext cx="7555037" cy="707886"/>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By open of </a:t>
            </a:r>
            <a:r>
              <a:rPr lang="en-US" altLang="ja-JP" sz="2000" dirty="0" smtClean="0"/>
              <a:t>valve 109, </a:t>
            </a:r>
            <a:r>
              <a:rPr lang="en-US" altLang="ja-JP" sz="2000" dirty="0"/>
              <a:t>the element of </a:t>
            </a:r>
            <a:r>
              <a:rPr lang="en-US" altLang="ja-JP" sz="2000" dirty="0">
                <a:solidFill>
                  <a:srgbClr val="FF0000"/>
                </a:solidFill>
              </a:rPr>
              <a:t>"air" </a:t>
            </a:r>
            <a:r>
              <a:rPr lang="en-US" altLang="ja-JP" sz="2000" dirty="0"/>
              <a:t>is filled, and </a:t>
            </a:r>
            <a:r>
              <a:rPr lang="en-US" altLang="ja-JP" sz="2000" dirty="0" smtClean="0">
                <a:solidFill>
                  <a:srgbClr val="FF0000"/>
                </a:solidFill>
              </a:rPr>
              <a:t>"dust cloud" </a:t>
            </a:r>
            <a:r>
              <a:rPr lang="en-US" altLang="ja-JP" sz="2000" dirty="0"/>
              <a:t>is formed</a:t>
            </a:r>
            <a:r>
              <a:rPr lang="en-US" altLang="ja-JP" sz="2000" dirty="0" smtClean="0"/>
              <a:t>.</a:t>
            </a:r>
            <a:endParaRPr kumimoji="1" lang="ja-JP" altLang="en-US" dirty="0"/>
          </a:p>
        </p:txBody>
      </p:sp>
      <p:sp>
        <p:nvSpPr>
          <p:cNvPr id="6" name="テキスト ボックス 5"/>
          <p:cNvSpPr txBox="1"/>
          <p:nvPr/>
        </p:nvSpPr>
        <p:spPr>
          <a:xfrm>
            <a:off x="1191891" y="5050713"/>
            <a:ext cx="7555038" cy="1015663"/>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Generally plastics are prone to be electrically charged. </a:t>
            </a:r>
            <a:r>
              <a:rPr lang="en-US" altLang="ja-JP" sz="2000" dirty="0" smtClean="0"/>
              <a:t>Collision </a:t>
            </a:r>
            <a:r>
              <a:rPr lang="en-US" altLang="ja-JP" sz="2000" dirty="0"/>
              <a:t>of powder caused by agitation lead to static buildup, and can provide </a:t>
            </a:r>
            <a:r>
              <a:rPr lang="en-US" altLang="ja-JP" sz="2000" dirty="0">
                <a:solidFill>
                  <a:srgbClr val="FF0000"/>
                </a:solidFill>
              </a:rPr>
              <a:t>ignition source</a:t>
            </a:r>
            <a:r>
              <a:rPr lang="en-US" altLang="ja-JP" sz="2000" dirty="0" smtClean="0"/>
              <a:t>.</a:t>
            </a:r>
            <a:endParaRPr kumimoji="1" lang="ja-JP" altLang="en-US" dirty="0"/>
          </a:p>
        </p:txBody>
      </p:sp>
      <p:sp>
        <p:nvSpPr>
          <p:cNvPr id="7" name="テキスト ボックス 6"/>
          <p:cNvSpPr txBox="1"/>
          <p:nvPr/>
        </p:nvSpPr>
        <p:spPr>
          <a:xfrm>
            <a:off x="1081815" y="3717735"/>
            <a:ext cx="7899650" cy="1815882"/>
          </a:xfrm>
          <a:prstGeom prst="rect">
            <a:avLst/>
          </a:prstGeom>
          <a:solidFill>
            <a:srgbClr val="FFFF00"/>
          </a:solidFill>
          <a:ln>
            <a:solidFill>
              <a:schemeClr val="tx1"/>
            </a:solidFill>
          </a:ln>
        </p:spPr>
        <p:txBody>
          <a:bodyPr wrap="square" rtlCol="0">
            <a:spAutoFit/>
          </a:bodyPr>
          <a:lstStyle/>
          <a:p>
            <a:r>
              <a:rPr lang="en-US" altLang="ja-JP" sz="2400" dirty="0" smtClean="0"/>
              <a:t>Since </a:t>
            </a:r>
            <a:r>
              <a:rPr lang="en-US" altLang="ja-JP" sz="2400" dirty="0"/>
              <a:t>combustible, air and ignition source exist together, process abnormality called </a:t>
            </a:r>
            <a:r>
              <a:rPr lang="en-US" altLang="ja-JP" sz="3200" dirty="0">
                <a:solidFill>
                  <a:srgbClr val="FF0000"/>
                </a:solidFill>
              </a:rPr>
              <a:t>powder combustion</a:t>
            </a:r>
            <a:r>
              <a:rPr lang="en-US" altLang="ja-JP" sz="2400" dirty="0">
                <a:solidFill>
                  <a:srgbClr val="FF0000"/>
                </a:solidFill>
              </a:rPr>
              <a:t> </a:t>
            </a:r>
            <a:r>
              <a:rPr lang="en-US" altLang="ja-JP" sz="2400" dirty="0"/>
              <a:t>occur. And </a:t>
            </a:r>
            <a:r>
              <a:rPr lang="en-US" altLang="ja-JP" sz="3200" dirty="0" smtClean="0">
                <a:solidFill>
                  <a:srgbClr val="FF0000"/>
                </a:solidFill>
              </a:rPr>
              <a:t>dust </a:t>
            </a:r>
            <a:r>
              <a:rPr lang="en-US" altLang="ja-JP" sz="3200" dirty="0">
                <a:solidFill>
                  <a:srgbClr val="FF0000"/>
                </a:solidFill>
              </a:rPr>
              <a:t>explosion</a:t>
            </a:r>
            <a:r>
              <a:rPr lang="en-US" altLang="ja-JP" sz="3200" dirty="0"/>
              <a:t> </a:t>
            </a:r>
            <a:r>
              <a:rPr lang="en-US" altLang="ja-JP" sz="2400" dirty="0"/>
              <a:t>occurs. Thus, the hazard scenario was identified</a:t>
            </a:r>
            <a:r>
              <a:rPr lang="en-US" altLang="ja-JP" sz="2400" dirty="0" smtClean="0"/>
              <a:t>.</a:t>
            </a:r>
            <a:endParaRPr kumimoji="1" lang="ja-JP" altLang="en-US" sz="2000" dirty="0"/>
          </a:p>
        </p:txBody>
      </p:sp>
    </p:spTree>
    <p:extLst>
      <p:ext uri="{BB962C8B-B14F-4D97-AF65-F5344CB8AC3E}">
        <p14:creationId xmlns:p14="http://schemas.microsoft.com/office/powerpoint/2010/main" val="155557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10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2" fill="hold" grpId="1" nodeType="clickEffect">
                                  <p:stCondLst>
                                    <p:cond delay="0"/>
                                  </p:stCondLst>
                                  <p:childTnLst>
                                    <p:anim calcmode="lin" valueType="num">
                                      <p:cBhvr additive="base">
                                        <p:cTn id="17" dur="500"/>
                                        <p:tgtEl>
                                          <p:spTgt spid="4"/>
                                        </p:tgtEl>
                                        <p:attrNameLst>
                                          <p:attrName>ppt_x</p:attrName>
                                        </p:attrNameLst>
                                      </p:cBhvr>
                                      <p:tavLst>
                                        <p:tav tm="0">
                                          <p:val>
                                            <p:strVal val="ppt_x"/>
                                          </p:val>
                                        </p:tav>
                                        <p:tav tm="100000">
                                          <p:val>
                                            <p:strVal val="1+ppt_w/2"/>
                                          </p:val>
                                        </p:tav>
                                      </p:tavLst>
                                    </p:anim>
                                    <p:anim calcmode="lin" valueType="num">
                                      <p:cBhvr additive="base">
                                        <p:cTn id="18" dur="500"/>
                                        <p:tgtEl>
                                          <p:spTgt spid="4"/>
                                        </p:tgtEl>
                                        <p:attrNameLst>
                                          <p:attrName>ppt_y</p:attrName>
                                        </p:attrNameLst>
                                      </p:cBhvr>
                                      <p:tavLst>
                                        <p:tav tm="0">
                                          <p:val>
                                            <p:strVal val="ppt_y"/>
                                          </p:val>
                                        </p:tav>
                                        <p:tav tm="100000">
                                          <p:val>
                                            <p:strVal val="ppt_y"/>
                                          </p:val>
                                        </p:tav>
                                      </p:tavLst>
                                    </p:anim>
                                    <p:set>
                                      <p:cBhvr>
                                        <p:cTn id="19" dur="1" fill="hold">
                                          <p:stCondLst>
                                            <p:cond delay="499"/>
                                          </p:stCondLst>
                                        </p:cTn>
                                        <p:tgtEl>
                                          <p:spTgt spid="4"/>
                                        </p:tgtEl>
                                        <p:attrNameLst>
                                          <p:attrName>style.visibility</p:attrName>
                                        </p:attrNameLst>
                                      </p:cBhvr>
                                      <p:to>
                                        <p:strVal val="hidden"/>
                                      </p:to>
                                    </p:se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2" presetClass="entr" presetSubtype="2"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30" fill="hold">
                            <p:stCondLst>
                              <p:cond delay="1500"/>
                            </p:stCondLst>
                            <p:childTnLst>
                              <p:par>
                                <p:cTn id="31" presetID="2" presetClass="entr" presetSubtype="2" fill="hold" grpId="0" nodeType="after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5" fill="hold">
                            <p:stCondLst>
                              <p:cond delay="2000"/>
                            </p:stCondLst>
                            <p:childTnLst>
                              <p:par>
                                <p:cTn id="36" presetID="2" presetClass="entr" presetSubtype="2"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1+#ppt_w/2"/>
                                          </p:val>
                                        </p:tav>
                                        <p:tav tm="100000">
                                          <p:val>
                                            <p:strVal val="#ppt_x"/>
                                          </p:val>
                                        </p:tav>
                                      </p:tavLst>
                                    </p:anim>
                                    <p:anim calcmode="lin" valueType="num">
                                      <p:cBhvr additive="base">
                                        <p:cTn id="3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5"/>
                                        </p:tgtEl>
                                        <p:attrNameLst>
                                          <p:attrName>ppt_x</p:attrName>
                                        </p:attrNameLst>
                                      </p:cBhvr>
                                      <p:tavLst>
                                        <p:tav tm="0">
                                          <p:val>
                                            <p:strVal val="ppt_x"/>
                                          </p:val>
                                        </p:tav>
                                        <p:tav tm="100000">
                                          <p:val>
                                            <p:strVal val="1+ppt_w/2"/>
                                          </p:val>
                                        </p:tav>
                                      </p:tavLst>
                                    </p:anim>
                                    <p:anim calcmode="lin" valueType="num">
                                      <p:cBhvr additive="base">
                                        <p:cTn id="44" dur="500"/>
                                        <p:tgtEl>
                                          <p:spTgt spid="5"/>
                                        </p:tgtEl>
                                        <p:attrNameLst>
                                          <p:attrName>ppt_y</p:attrName>
                                        </p:attrNameLst>
                                      </p:cBhvr>
                                      <p:tavLst>
                                        <p:tav tm="0">
                                          <p:val>
                                            <p:strVal val="ppt_y"/>
                                          </p:val>
                                        </p:tav>
                                        <p:tav tm="100000">
                                          <p:val>
                                            <p:strVal val="ppt_y"/>
                                          </p:val>
                                        </p:tav>
                                      </p:tavLst>
                                    </p:anim>
                                    <p:set>
                                      <p:cBhvr>
                                        <p:cTn id="45" dur="1" fill="hold">
                                          <p:stCondLst>
                                            <p:cond delay="499"/>
                                          </p:stCondLst>
                                        </p:cTn>
                                        <p:tgtEl>
                                          <p:spTgt spid="5"/>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grpId="0"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1+#ppt_w/2"/>
                                          </p:val>
                                        </p:tav>
                                        <p:tav tm="100000">
                                          <p:val>
                                            <p:strVal val="#ppt_x"/>
                                          </p:val>
                                        </p:tav>
                                      </p:tavLst>
                                    </p:anim>
                                    <p:anim calcmode="lin" valueType="num">
                                      <p:cBhvr additive="base">
                                        <p:cTn id="5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2" fill="hold" grpId="1" nodeType="clickEffect">
                                  <p:stCondLst>
                                    <p:cond delay="0"/>
                                  </p:stCondLst>
                                  <p:childTnLst>
                                    <p:anim calcmode="lin" valueType="num">
                                      <p:cBhvr additive="base">
                                        <p:cTn id="54" dur="500"/>
                                        <p:tgtEl>
                                          <p:spTgt spid="6"/>
                                        </p:tgtEl>
                                        <p:attrNameLst>
                                          <p:attrName>ppt_x</p:attrName>
                                        </p:attrNameLst>
                                      </p:cBhvr>
                                      <p:tavLst>
                                        <p:tav tm="0">
                                          <p:val>
                                            <p:strVal val="ppt_x"/>
                                          </p:val>
                                        </p:tav>
                                        <p:tav tm="100000">
                                          <p:val>
                                            <p:strVal val="1+ppt_w/2"/>
                                          </p:val>
                                        </p:tav>
                                      </p:tavLst>
                                    </p:anim>
                                    <p:anim calcmode="lin" valueType="num">
                                      <p:cBhvr additive="base">
                                        <p:cTn id="55" dur="500"/>
                                        <p:tgtEl>
                                          <p:spTgt spid="6"/>
                                        </p:tgtEl>
                                        <p:attrNameLst>
                                          <p:attrName>ppt_y</p:attrName>
                                        </p:attrNameLst>
                                      </p:cBhvr>
                                      <p:tavLst>
                                        <p:tav tm="0">
                                          <p:val>
                                            <p:strVal val="ppt_y"/>
                                          </p:val>
                                        </p:tav>
                                        <p:tav tm="100000">
                                          <p:val>
                                            <p:strVal val="ppt_y"/>
                                          </p:val>
                                        </p:tav>
                                      </p:tavLst>
                                    </p:anim>
                                    <p:set>
                                      <p:cBhvr>
                                        <p:cTn id="56" dur="1" fill="hold">
                                          <p:stCondLst>
                                            <p:cond delay="499"/>
                                          </p:stCondLst>
                                        </p:cTn>
                                        <p:tgtEl>
                                          <p:spTgt spid="6"/>
                                        </p:tgtEl>
                                        <p:attrNameLst>
                                          <p:attrName>style.visibility</p:attrName>
                                        </p:attrNameLst>
                                      </p:cBhvr>
                                      <p:to>
                                        <p:strVal val="hidden"/>
                                      </p:to>
                                    </p:set>
                                  </p:childTnLst>
                                </p:cTn>
                              </p:par>
                            </p:childTnLst>
                          </p:cTn>
                        </p:par>
                        <p:par>
                          <p:cTn id="57" fill="hold">
                            <p:stCondLst>
                              <p:cond delay="500"/>
                            </p:stCondLst>
                            <p:childTnLst>
                              <p:par>
                                <p:cTn id="58" presetID="2" presetClass="entr" presetSubtype="2" fill="hold" grpId="0" nodeType="after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 calcmode="lin" valueType="num">
                                      <p:cBhvr additive="base">
                                        <p:cTn id="60"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61"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animBg="1"/>
      <p:bldP spid="4" grpId="1" uiExpand="1" animBg="1"/>
      <p:bldP spid="5" grpId="0" uiExpand="1" animBg="1"/>
      <p:bldP spid="5" grpId="1" uiExpand="1" animBg="1"/>
      <p:bldP spid="6" grpId="0" animBg="1"/>
      <p:bldP spid="6" grpId="1"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1" y="624110"/>
            <a:ext cx="6589199" cy="641272"/>
          </a:xfrm>
        </p:spPr>
        <p:txBody>
          <a:bodyPr>
            <a:normAutofit/>
          </a:bodyPr>
          <a:lstStyle/>
          <a:p>
            <a:pPr algn="ctr"/>
            <a:r>
              <a:rPr kumimoji="1" lang="en-US" altLang="ja-JP" dirty="0" smtClean="0"/>
              <a:t>Point of scenario identification</a:t>
            </a:r>
            <a:endParaRPr kumimoji="1" lang="ja-JP" altLang="en-US" dirty="0"/>
          </a:p>
        </p:txBody>
      </p:sp>
      <p:sp>
        <p:nvSpPr>
          <p:cNvPr id="3" name="コンテンツ プレースホルダー 2"/>
          <p:cNvSpPr>
            <a:spLocks noGrp="1"/>
          </p:cNvSpPr>
          <p:nvPr>
            <p:ph idx="1"/>
          </p:nvPr>
        </p:nvSpPr>
        <p:spPr>
          <a:xfrm>
            <a:off x="1384663" y="1616364"/>
            <a:ext cx="7380646" cy="4294858"/>
          </a:xfrm>
        </p:spPr>
        <p:txBody>
          <a:bodyPr>
            <a:normAutofit lnSpcReduction="10000"/>
          </a:bodyPr>
          <a:lstStyle/>
          <a:p>
            <a:r>
              <a:rPr lang="en-US" altLang="ja-JP" dirty="0"/>
              <a:t>The purpose of scenario identification is to promote awareness of trigger events that can cause process accident. Therefore, make </a:t>
            </a:r>
            <a:r>
              <a:rPr lang="en-US" altLang="ja-JP" dirty="0">
                <a:solidFill>
                  <a:srgbClr val="FF0000"/>
                </a:solidFill>
              </a:rPr>
              <a:t>an exhaustive examination as far as possible</a:t>
            </a:r>
            <a:r>
              <a:rPr lang="en-US" altLang="ja-JP" dirty="0"/>
              <a:t>, considering everyday concerns and worries of workers as well as the person implementing Risk Assessment</a:t>
            </a:r>
            <a:r>
              <a:rPr lang="en-US" altLang="ja-JP" dirty="0" smtClean="0"/>
              <a:t>.</a:t>
            </a:r>
            <a:endParaRPr lang="ja-JP" altLang="en-US" dirty="0"/>
          </a:p>
          <a:p>
            <a:r>
              <a:rPr lang="en-US" altLang="ja-JP" dirty="0"/>
              <a:t>When examining scenarios leading to a fire/explosion, keep in mind whether or not there are the three elements of combustion (</a:t>
            </a:r>
            <a:r>
              <a:rPr lang="en-US" altLang="ja-JP" dirty="0" smtClean="0"/>
              <a:t>fuel, </a:t>
            </a:r>
            <a:r>
              <a:rPr lang="en-US" altLang="ja-JP" dirty="0"/>
              <a:t>oxygen and ignition source</a:t>
            </a:r>
            <a:r>
              <a:rPr lang="en-US" altLang="ja-JP" dirty="0" smtClean="0"/>
              <a:t>).</a:t>
            </a:r>
            <a:endParaRPr lang="ja-JP" altLang="en-US" dirty="0"/>
          </a:p>
          <a:p>
            <a:r>
              <a:rPr lang="en-US" altLang="ja-JP" dirty="0"/>
              <a:t>When identifying scenarios, assume that the existing risk reduction measures are not implemented. This way, you can </a:t>
            </a:r>
            <a:r>
              <a:rPr lang="en-US" altLang="ja-JP" dirty="0">
                <a:solidFill>
                  <a:srgbClr val="FF0000"/>
                </a:solidFill>
              </a:rPr>
              <a:t>confirm how effective the measures </a:t>
            </a:r>
            <a:r>
              <a:rPr lang="en-US" altLang="ja-JP" dirty="0" smtClean="0">
                <a:solidFill>
                  <a:srgbClr val="FF0000"/>
                </a:solidFill>
              </a:rPr>
              <a:t>are</a:t>
            </a:r>
            <a:r>
              <a:rPr lang="en-US" altLang="ja-JP" dirty="0" smtClean="0"/>
              <a:t>.</a:t>
            </a:r>
            <a:endParaRPr lang="ja-JP" altLang="en-US" dirty="0"/>
          </a:p>
          <a:p>
            <a:r>
              <a:rPr lang="en-US" altLang="ja-JP" dirty="0" smtClean="0"/>
              <a:t>It </a:t>
            </a:r>
            <a:r>
              <a:rPr lang="en-US" altLang="ja-JP" dirty="0"/>
              <a:t>is advised to describe the situation from the </a:t>
            </a:r>
            <a:r>
              <a:rPr lang="en-US" altLang="ja-JP" dirty="0" smtClean="0"/>
              <a:t>trigger </a:t>
            </a:r>
            <a:r>
              <a:rPr lang="en-US" altLang="ja-JP" dirty="0"/>
              <a:t>event to </a:t>
            </a:r>
            <a:r>
              <a:rPr lang="en-US" altLang="ja-JP" dirty="0" smtClean="0"/>
              <a:t> </a:t>
            </a:r>
            <a:r>
              <a:rPr lang="en-US" altLang="ja-JP" dirty="0"/>
              <a:t>process accident in as much detail as possible so that you can understand the situation at a later review. Description is not necessarily limited to writing</a:t>
            </a:r>
            <a:r>
              <a:rPr lang="en-US" altLang="ja-JP" dirty="0" smtClean="0"/>
              <a:t>.</a:t>
            </a:r>
            <a:endParaRPr kumimoji="1" lang="ja-JP" altLang="en-US" dirty="0"/>
          </a:p>
        </p:txBody>
      </p:sp>
    </p:spTree>
    <p:extLst>
      <p:ext uri="{BB962C8B-B14F-4D97-AF65-F5344CB8AC3E}">
        <p14:creationId xmlns:p14="http://schemas.microsoft.com/office/powerpoint/2010/main" val="72068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618117506"/>
              </p:ext>
            </p:extLst>
          </p:nvPr>
        </p:nvGraphicFramePr>
        <p:xfrm>
          <a:off x="1279942" y="1369564"/>
          <a:ext cx="6591300" cy="4079040"/>
        </p:xfrm>
        <a:graphic>
          <a:graphicData uri="http://schemas.openxmlformats.org/drawingml/2006/table">
            <a:tbl>
              <a:tblPr>
                <a:tableStyleId>{5C22544A-7EE6-4342-B048-85BDC9FD1C3A}</a:tableStyleId>
              </a:tblPr>
              <a:tblGrid>
                <a:gridCol w="284906"/>
                <a:gridCol w="1096678"/>
                <a:gridCol w="4113750"/>
                <a:gridCol w="1095966"/>
              </a:tblGrid>
              <a:tr h="250546">
                <a:tc gridSpan="4">
                  <a:txBody>
                    <a:bodyPr/>
                    <a:lstStyle/>
                    <a:p>
                      <a:pPr algn="l" fontAlgn="b"/>
                      <a:r>
                        <a:rPr lang="en-US" altLang="ja-JP" sz="1800" u="none" strike="noStrike" dirty="0" smtClean="0">
                          <a:effectLst/>
                        </a:rPr>
                        <a:t>STEP2 Implementation of risk assessment</a:t>
                      </a:r>
                      <a:endParaRPr lang="ja-JP" altLang="en-US" sz="1800" b="1" i="0" u="none" strike="noStrike" dirty="0">
                        <a:solidFill>
                          <a:srgbClr val="000000"/>
                        </a:solidFill>
                        <a:effectLst/>
                        <a:latin typeface="ＭＳ Ｐゴシック" panose="020B0600070205080204" pitchFamily="50" charset="-128"/>
                        <a:ea typeface="+mn-ea"/>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405189">
                <a:tc rowSpan="3">
                  <a:txBody>
                    <a:bodyPr/>
                    <a:lstStyle/>
                    <a:p>
                      <a:pPr marL="36000" marR="0" lvl="0" indent="0" algn="ctr" defTabSz="4572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n-lt"/>
                          <a:ea typeface="+mn-ea"/>
                        </a:rPr>
                        <a:t>① </a:t>
                      </a:r>
                      <a:r>
                        <a:rPr lang="en-US" altLang="ja-JP" sz="1200" b="0" i="0" u="none" strike="noStrike" dirty="0" smtClean="0">
                          <a:solidFill>
                            <a:srgbClr val="000000"/>
                          </a:solidFill>
                          <a:effectLst/>
                          <a:latin typeface="+mn-lt"/>
                          <a:ea typeface="+mn-ea"/>
                        </a:rPr>
                        <a:t>Identify trigger events and hazard scenarios</a:t>
                      </a:r>
                      <a:endParaRPr lang="ja-JP" altLang="en-US" sz="1200" b="0" i="0" u="none" strike="noStrike" dirty="0" smtClean="0">
                        <a:solidFill>
                          <a:srgbClr val="000000"/>
                        </a:solidFill>
                        <a:effectLst/>
                        <a:latin typeface="+mn-lt"/>
                        <a:ea typeface="+mn-ea"/>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marL="36000" algn="ctr" fontAlgn="ctr"/>
                      <a:r>
                        <a:rPr lang="en-US" altLang="ja-JP" sz="1200" b="0" i="0" u="none" strike="noStrike" dirty="0" smtClean="0">
                          <a:solidFill>
                            <a:srgbClr val="000000"/>
                          </a:solidFill>
                          <a:effectLst/>
                          <a:latin typeface="+mn-lt"/>
                          <a:ea typeface="+mn-ea"/>
                        </a:rPr>
                        <a:t>Trigger events (early events)</a:t>
                      </a:r>
                      <a:endParaRPr lang="ja-JP" altLang="en-US" sz="1200" b="0" i="0" u="none" strike="noStrike" dirty="0">
                        <a:solidFill>
                          <a:srgbClr val="000000"/>
                        </a:solidFill>
                        <a:effectLst/>
                        <a:latin typeface="+mn-lt"/>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kumimoji="1" lang="en-US" altLang="ja-JP" sz="1800" kern="1200" dirty="0" smtClean="0">
                          <a:solidFill>
                            <a:schemeClr val="dk1"/>
                          </a:solidFill>
                          <a:effectLst/>
                          <a:latin typeface="+mn-lt"/>
                          <a:ea typeface="+mn-ea"/>
                          <a:cs typeface="+mn-cs"/>
                        </a:rPr>
                        <a:t>The air line V109 is opened by mistake</a:t>
                      </a:r>
                      <a:endParaRPr lang="ja-JP" altLang="en-US" sz="16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200" b="0" i="0" u="none" strike="noStrike" dirty="0" smtClean="0">
                          <a:solidFill>
                            <a:srgbClr val="000000"/>
                          </a:solidFill>
                          <a:effectLst/>
                          <a:latin typeface="+mn-lt"/>
                          <a:ea typeface="+mn-ea"/>
                        </a:rPr>
                        <a:t>(Reference: Tables 5 to 7)</a:t>
                      </a:r>
                      <a:endParaRPr lang="ja-JP" altLang="en-US" sz="1200" b="0" i="0" u="none" strike="noStrike" dirty="0">
                        <a:solidFill>
                          <a:srgbClr val="000000"/>
                        </a:solidFill>
                        <a:effectLst/>
                        <a:latin typeface="+mn-lt"/>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29961">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ctr" defTabSz="457200" rtl="0" eaLnBrk="1" fontAlgn="ctr"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n-lt"/>
                          <a:ea typeface="+mn-ea"/>
                          <a:cs typeface="+mn-cs"/>
                        </a:rPr>
                        <a:t>Process abnormalities (intermediate events)</a:t>
                      </a:r>
                      <a:endParaRPr lang="ja-JP" altLang="en-US" sz="105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7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ctr" defTabSz="4572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mn-lt"/>
                          <a:ea typeface="+mn-ea"/>
                        </a:rPr>
                        <a:t>Process accidents</a:t>
                      </a:r>
                    </a:p>
                    <a:p>
                      <a:pPr marL="36000" marR="0" lvl="0" indent="0" algn="ctr" defTabSz="4572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mn-lt"/>
                          <a:ea typeface="+mn-ea"/>
                        </a:rPr>
                        <a:t>(result events)</a:t>
                      </a:r>
                      <a:endParaRPr lang="ja-JP" altLang="en-US" sz="1000" b="0" i="0" u="none" strike="noStrike" dirty="0">
                        <a:solidFill>
                          <a:srgbClr val="000000"/>
                        </a:solidFill>
                        <a:effectLst/>
                        <a:latin typeface="+mn-lt"/>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2800" dirty="0"/>
              <a:t>The record to the implementation sheet</a:t>
            </a:r>
            <a:endParaRPr lang="ja-JP" altLang="en-US" sz="2800" dirty="0"/>
          </a:p>
        </p:txBody>
      </p:sp>
      <p:sp>
        <p:nvSpPr>
          <p:cNvPr id="3" name="テキスト ボックス 2"/>
          <p:cNvSpPr txBox="1"/>
          <p:nvPr/>
        </p:nvSpPr>
        <p:spPr>
          <a:xfrm>
            <a:off x="2693513" y="2177918"/>
            <a:ext cx="4046652" cy="3046988"/>
          </a:xfrm>
          <a:prstGeom prst="rect">
            <a:avLst/>
          </a:prstGeom>
          <a:noFill/>
        </p:spPr>
        <p:txBody>
          <a:bodyPr wrap="square" rtlCol="0">
            <a:spAutoFit/>
          </a:bodyPr>
          <a:lstStyle/>
          <a:p>
            <a:r>
              <a:rPr lang="en-US" altLang="ja-JP" sz="1600" dirty="0"/>
              <a:t>Since </a:t>
            </a:r>
            <a:r>
              <a:rPr lang="en-US" altLang="ja-JP" sz="1600" dirty="0">
                <a:solidFill>
                  <a:srgbClr val="FF0000"/>
                </a:solidFill>
              </a:rPr>
              <a:t>air always flows </a:t>
            </a:r>
            <a:r>
              <a:rPr lang="en-US" altLang="ja-JP" sz="1600" dirty="0"/>
              <a:t>into T100 by open of V109, ③nitrogen replacement is insufficient. The oxygen concentration in T100 may exceed limiting oxygen concentration (LOC). During ⑤unloading, powder is dispersed by airflow in T100 and </a:t>
            </a:r>
            <a:r>
              <a:rPr lang="en-US" altLang="ja-JP" sz="1600" dirty="0">
                <a:solidFill>
                  <a:srgbClr val="FF0000"/>
                </a:solidFill>
              </a:rPr>
              <a:t>dust cloud is formed</a:t>
            </a:r>
            <a:r>
              <a:rPr lang="en-US" altLang="ja-JP" sz="1600" dirty="0"/>
              <a:t>. If static electricity is charged by the agitate, </a:t>
            </a:r>
            <a:r>
              <a:rPr lang="en-US" altLang="ja-JP" sz="1600" dirty="0">
                <a:solidFill>
                  <a:srgbClr val="FF0000"/>
                </a:solidFill>
              </a:rPr>
              <a:t>static electricity may discharge</a:t>
            </a:r>
            <a:r>
              <a:rPr lang="en-US" altLang="ja-JP" sz="1600" dirty="0"/>
              <a:t>. After that, dust explosion will occur.</a:t>
            </a:r>
          </a:p>
          <a:p>
            <a:endParaRPr kumimoji="1" lang="ja-JP" altLang="en-US" sz="1600" dirty="0"/>
          </a:p>
          <a:p>
            <a:r>
              <a:rPr lang="en-US" altLang="ja-JP" sz="1600" dirty="0" smtClean="0"/>
              <a:t>Dust </a:t>
            </a:r>
            <a:r>
              <a:rPr lang="en-US" altLang="ja-JP" sz="1600" dirty="0"/>
              <a:t>explosion may occur in T100. </a:t>
            </a:r>
            <a:endParaRPr kumimoji="1" lang="ja-JP" altLang="en-US" dirty="0"/>
          </a:p>
        </p:txBody>
      </p:sp>
    </p:spTree>
    <p:extLst>
      <p:ext uri="{BB962C8B-B14F-4D97-AF65-F5344CB8AC3E}">
        <p14:creationId xmlns:p14="http://schemas.microsoft.com/office/powerpoint/2010/main" val="38739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ppt_x</p:attrName>
                                        </p:attrNameLst>
                                      </p:cBhvr>
                                      <p:tavLst>
                                        <p:tav tm="0">
                                          <p:val>
                                            <p:strVal val="#ppt_x"/>
                                          </p:val>
                                        </p:tav>
                                        <p:tav tm="100000">
                                          <p:val>
                                            <p:strVal val="#ppt_x"/>
                                          </p:val>
                                        </p:tav>
                                      </p:tavLst>
                                    </p:anim>
                                    <p:anim calcmode="lin" valueType="num">
                                      <p:cBhvr>
                                        <p:cTn id="9" dur="3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2845" y="48056"/>
            <a:ext cx="6443048" cy="511109"/>
          </a:xfrm>
        </p:spPr>
        <p:txBody>
          <a:bodyPr>
            <a:noAutofit/>
          </a:bodyPr>
          <a:lstStyle/>
          <a:p>
            <a:pPr algn="ctr"/>
            <a:r>
              <a:rPr kumimoji="1" lang="en-US" altLang="ja-JP" dirty="0" smtClean="0"/>
              <a:t>【</a:t>
            </a:r>
            <a:r>
              <a:rPr kumimoji="1" lang="en-US" altLang="ja-JP" dirty="0" smtClean="0">
                <a:latin typeface="Arial" panose="020B0604020202020204" pitchFamily="34" charset="0"/>
                <a:cs typeface="Arial" panose="020B0604020202020204" pitchFamily="34" charset="0"/>
              </a:rPr>
              <a:t>Summary of the Process</a:t>
            </a:r>
            <a:r>
              <a:rPr lang="en-US" altLang="ja-JP" dirty="0" smtClean="0"/>
              <a:t>】</a:t>
            </a:r>
            <a:endParaRPr kumimoji="1" lang="ja-JP" altLang="en-US" dirty="0"/>
          </a:p>
        </p:txBody>
      </p:sp>
      <p:pic>
        <p:nvPicPr>
          <p:cNvPr id="4" name="コンテンツ プレースホルダー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298747" y="1430697"/>
            <a:ext cx="6427146" cy="5199610"/>
          </a:xfrm>
          <a:prstGeom prst="rect">
            <a:avLst/>
          </a:prstGeom>
          <a:noFill/>
          <a:ln>
            <a:noFill/>
          </a:ln>
        </p:spPr>
      </p:pic>
      <p:sp>
        <p:nvSpPr>
          <p:cNvPr id="5" name="テキスト ボックス 4"/>
          <p:cNvSpPr txBox="1"/>
          <p:nvPr/>
        </p:nvSpPr>
        <p:spPr>
          <a:xfrm>
            <a:off x="5589037" y="618224"/>
            <a:ext cx="2954655" cy="646331"/>
          </a:xfrm>
          <a:prstGeom prst="rect">
            <a:avLst/>
          </a:prstGeom>
          <a:noFill/>
        </p:spPr>
        <p:txBody>
          <a:bodyPr wrap="none" rtlCol="0">
            <a:spAutoFit/>
          </a:bodyPr>
          <a:lstStyle/>
          <a:p>
            <a:r>
              <a:rPr kumimoji="1" lang="en-US" altLang="ja-JP" sz="3600" dirty="0" smtClean="0">
                <a:latin typeface="Arial" panose="020B0604020202020204" pitchFamily="34" charset="0"/>
                <a:cs typeface="Arial" panose="020B0604020202020204" pitchFamily="34" charset="0"/>
              </a:rPr>
              <a:t>1.Preparation</a:t>
            </a:r>
            <a:endParaRPr kumimoji="1" lang="ja-JP" altLang="en-US" sz="3600" dirty="0">
              <a:latin typeface="Arial" panose="020B0604020202020204" pitchFamily="34" charset="0"/>
              <a:cs typeface="Arial" panose="020B0604020202020204" pitchFamily="34" charset="0"/>
            </a:endParaRPr>
          </a:p>
        </p:txBody>
      </p:sp>
      <p:sp>
        <p:nvSpPr>
          <p:cNvPr id="7" name="左矢印吹き出し 6"/>
          <p:cNvSpPr/>
          <p:nvPr/>
        </p:nvSpPr>
        <p:spPr>
          <a:xfrm>
            <a:off x="4425095" y="3984203"/>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①</a:t>
            </a:r>
            <a:r>
              <a:rPr kumimoji="1" lang="en-US" altLang="ja-JP" sz="2400" dirty="0" smtClean="0">
                <a:solidFill>
                  <a:schemeClr val="tx1"/>
                </a:solidFill>
              </a:rPr>
              <a:t>Inside confirmation</a:t>
            </a:r>
            <a:endParaRPr kumimoji="1" lang="ja-JP" altLang="en-US" sz="2400" dirty="0">
              <a:solidFill>
                <a:schemeClr val="tx1"/>
              </a:solidFill>
            </a:endParaRPr>
          </a:p>
        </p:txBody>
      </p:sp>
      <p:sp>
        <p:nvSpPr>
          <p:cNvPr id="8" name="左矢印吹き出し 7"/>
          <p:cNvSpPr/>
          <p:nvPr/>
        </p:nvSpPr>
        <p:spPr>
          <a:xfrm>
            <a:off x="4425095" y="3992540"/>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②</a:t>
            </a:r>
            <a:r>
              <a:rPr kumimoji="1" lang="en-US" altLang="ja-JP" sz="2400" dirty="0" smtClean="0">
                <a:solidFill>
                  <a:schemeClr val="tx1"/>
                </a:solidFill>
              </a:rPr>
              <a:t>Nitrogen</a:t>
            </a:r>
          </a:p>
          <a:p>
            <a:pPr algn="ctr"/>
            <a:r>
              <a:rPr lang="en-US" altLang="ja-JP" sz="2400" dirty="0" smtClean="0">
                <a:solidFill>
                  <a:schemeClr val="tx1"/>
                </a:solidFill>
              </a:rPr>
              <a:t>replacement</a:t>
            </a:r>
            <a:endParaRPr kumimoji="1" lang="ja-JP" altLang="en-US" sz="2400" dirty="0">
              <a:solidFill>
                <a:schemeClr val="tx1"/>
              </a:solidFill>
            </a:endParaRPr>
          </a:p>
        </p:txBody>
      </p:sp>
      <p:sp>
        <p:nvSpPr>
          <p:cNvPr id="10" name="テキスト ボックス 9"/>
          <p:cNvSpPr txBox="1"/>
          <p:nvPr/>
        </p:nvSpPr>
        <p:spPr>
          <a:xfrm>
            <a:off x="4616342" y="3499647"/>
            <a:ext cx="2398413" cy="369332"/>
          </a:xfrm>
          <a:prstGeom prst="rect">
            <a:avLst/>
          </a:prstGeom>
          <a:solidFill>
            <a:srgbClr val="FFFF00"/>
          </a:solidFill>
          <a:ln w="19050">
            <a:solidFill>
              <a:schemeClr val="tx1"/>
            </a:solidFill>
          </a:ln>
        </p:spPr>
        <p:txBody>
          <a:bodyPr wrap="none" rtlCol="0">
            <a:spAutoFit/>
          </a:bodyPr>
          <a:lstStyle/>
          <a:p>
            <a:r>
              <a:rPr kumimoji="1" lang="en-US" altLang="ja-JP" dirty="0" smtClean="0"/>
              <a:t>Manhole open/shut</a:t>
            </a:r>
            <a:endParaRPr kumimoji="1" lang="ja-JP" altLang="en-US" dirty="0"/>
          </a:p>
        </p:txBody>
      </p:sp>
      <p:sp>
        <p:nvSpPr>
          <p:cNvPr id="11" name="右矢印 10"/>
          <p:cNvSpPr/>
          <p:nvPr/>
        </p:nvSpPr>
        <p:spPr>
          <a:xfrm>
            <a:off x="2085653" y="3095507"/>
            <a:ext cx="1985230" cy="486558"/>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Ｎ</a:t>
            </a:r>
            <a:r>
              <a:rPr kumimoji="1" lang="ja-JP" altLang="en-US" sz="1050" dirty="0" smtClean="0"/>
              <a:t>２</a:t>
            </a:r>
            <a:endParaRPr kumimoji="1" lang="ja-JP" altLang="en-US" dirty="0"/>
          </a:p>
        </p:txBody>
      </p:sp>
      <p:sp>
        <p:nvSpPr>
          <p:cNvPr id="3" name="テキスト ボックス 2"/>
          <p:cNvSpPr txBox="1"/>
          <p:nvPr/>
        </p:nvSpPr>
        <p:spPr>
          <a:xfrm>
            <a:off x="1276801" y="2438268"/>
            <a:ext cx="6458948" cy="2677656"/>
          </a:xfrm>
          <a:prstGeom prst="rect">
            <a:avLst/>
          </a:prstGeom>
          <a:solidFill>
            <a:schemeClr val="accent1">
              <a:lumMod val="20000"/>
              <a:lumOff val="8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en-US" altLang="ja-JP" sz="2800" dirty="0" smtClean="0">
                <a:latin typeface="Arial" panose="020B0604020202020204" pitchFamily="34" charset="0"/>
                <a:cs typeface="Arial" panose="020B0604020202020204" pitchFamily="34" charset="0"/>
              </a:rPr>
              <a:t>The process of having a mixing tank was chosen. </a:t>
            </a:r>
            <a:r>
              <a:rPr lang="en-US" altLang="ja-JP" sz="2800" dirty="0" smtClean="0">
                <a:latin typeface="Arial" panose="020B0604020202020204" pitchFamily="34" charset="0"/>
                <a:cs typeface="Arial" panose="020B0604020202020204" pitchFamily="34" charset="0"/>
              </a:rPr>
              <a:t>After main raw material (powder) and auxiliary material (powder) are mixed, they are unloaded to the following process. This is a general mixing process.</a:t>
            </a:r>
            <a:endParaRPr kumimoji="1" lang="ja-JP"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106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2" fill="hold" grpId="1" nodeType="clickEffect">
                                  <p:stCondLst>
                                    <p:cond delay="0"/>
                                  </p:stCondLst>
                                  <p:childTnLst>
                                    <p:anim calcmode="lin" valueType="num">
                                      <p:cBhvr additive="base">
                                        <p:cTn id="12" dur="500"/>
                                        <p:tgtEl>
                                          <p:spTgt spid="3"/>
                                        </p:tgtEl>
                                        <p:attrNameLst>
                                          <p:attrName>ppt_x</p:attrName>
                                        </p:attrNameLst>
                                      </p:cBhvr>
                                      <p:tavLst>
                                        <p:tav tm="0">
                                          <p:val>
                                            <p:strVal val="ppt_x"/>
                                          </p:val>
                                        </p:tav>
                                        <p:tav tm="100000">
                                          <p:val>
                                            <p:strVal val="1+ppt_w/2"/>
                                          </p:val>
                                        </p:tav>
                                      </p:tavLst>
                                    </p:anim>
                                    <p:anim calcmode="lin" valueType="num">
                                      <p:cBhvr additive="base">
                                        <p:cTn id="13" dur="500"/>
                                        <p:tgtEl>
                                          <p:spTgt spid="3"/>
                                        </p:tgtEl>
                                        <p:attrNameLst>
                                          <p:attrName>ppt_y</p:attrName>
                                        </p:attrNameLst>
                                      </p:cBhvr>
                                      <p:tavLst>
                                        <p:tav tm="0">
                                          <p:val>
                                            <p:strVal val="ppt_y"/>
                                          </p:val>
                                        </p:tav>
                                        <p:tav tm="100000">
                                          <p:val>
                                            <p:strVal val="ppt_y"/>
                                          </p:val>
                                        </p:tav>
                                      </p:tavLst>
                                    </p:anim>
                                    <p:set>
                                      <p:cBhvr>
                                        <p:cTn id="14" dur="1" fill="hold">
                                          <p:stCondLst>
                                            <p:cond delay="499"/>
                                          </p:stCondLst>
                                        </p:cTn>
                                        <p:tgtEl>
                                          <p:spTgt spid="3"/>
                                        </p:tgtEl>
                                        <p:attrNameLst>
                                          <p:attrName>style.visibility</p:attrName>
                                        </p:attrNameLst>
                                      </p:cBhvr>
                                      <p:to>
                                        <p:strVal val="hidden"/>
                                      </p:to>
                                    </p:set>
                                  </p:childTnLst>
                                </p:cTn>
                              </p:par>
                            </p:childTnLst>
                          </p:cTn>
                        </p:par>
                        <p:par>
                          <p:cTn id="15" fill="hold">
                            <p:stCondLst>
                              <p:cond delay="500"/>
                            </p:stCondLst>
                            <p:childTnLst>
                              <p:par>
                                <p:cTn id="16" presetID="2" presetClass="entr" presetSubtype="2"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1+#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10"/>
                                        </p:tgtEl>
                                      </p:cBhvr>
                                    </p:animEffect>
                                    <p:set>
                                      <p:cBhvr>
                                        <p:cTn id="34" dur="1" fill="hold">
                                          <p:stCondLst>
                                            <p:cond delay="499"/>
                                          </p:stCondLst>
                                        </p:cTn>
                                        <p:tgtEl>
                                          <p:spTgt spid="10"/>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7"/>
                                        </p:tgtEl>
                                      </p:cBhvr>
                                    </p:animEffect>
                                    <p:set>
                                      <p:cBhvr>
                                        <p:cTn id="37" dur="1" fill="hold">
                                          <p:stCondLst>
                                            <p:cond delay="499"/>
                                          </p:stCondLst>
                                        </p:cTn>
                                        <p:tgtEl>
                                          <p:spTgt spid="7"/>
                                        </p:tgtEl>
                                        <p:attrNameLst>
                                          <p:attrName>style.visibility</p:attrName>
                                        </p:attrNameLst>
                                      </p:cBhvr>
                                      <p:to>
                                        <p:strVal val="hidden"/>
                                      </p:to>
                                    </p:set>
                                  </p:childTnLst>
                                </p:cTn>
                              </p:par>
                            </p:childTnLst>
                          </p:cTn>
                        </p:par>
                        <p:par>
                          <p:cTn id="38" fill="hold">
                            <p:stCondLst>
                              <p:cond delay="500"/>
                            </p:stCondLst>
                            <p:childTnLst>
                              <p:par>
                                <p:cTn id="39" presetID="2" presetClass="entr" presetSubtype="2"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1+#ppt_w/2"/>
                                          </p:val>
                                        </p:tav>
                                        <p:tav tm="100000">
                                          <p:val>
                                            <p:strVal val="#ppt_x"/>
                                          </p:val>
                                        </p:tav>
                                      </p:tavLst>
                                    </p:anim>
                                    <p:anim calcmode="lin" valueType="num">
                                      <p:cBhvr additive="base">
                                        <p:cTn id="4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8" repeatCount="3000" fill="hold" grpId="0" nodeType="clickEffect">
                                  <p:stCondLst>
                                    <p:cond delay="0"/>
                                  </p:stCondLst>
                                  <p:childTnLst>
                                    <p:set>
                                      <p:cBhvr>
                                        <p:cTn id="46" dur="1" fill="hold">
                                          <p:stCondLst>
                                            <p:cond delay="0"/>
                                          </p:stCondLst>
                                        </p:cTn>
                                        <p:tgtEl>
                                          <p:spTgt spid="11">
                                            <p:bg/>
                                          </p:spTgt>
                                        </p:tgtEl>
                                        <p:attrNameLst>
                                          <p:attrName>style.visibility</p:attrName>
                                        </p:attrNameLst>
                                      </p:cBhvr>
                                      <p:to>
                                        <p:strVal val="visible"/>
                                      </p:to>
                                    </p:set>
                                    <p:animEffect transition="in" filter="wipe(left)">
                                      <p:cBhvr>
                                        <p:cTn id="47" dur="1000"/>
                                        <p:tgtEl>
                                          <p:spTgt spid="11">
                                            <p:bg/>
                                          </p:spTgt>
                                        </p:tgtEl>
                                      </p:cBhvr>
                                    </p:animEffect>
                                  </p:childTnLst>
                                </p:cTn>
                              </p:par>
                              <p:par>
                                <p:cTn id="48" presetID="22" presetClass="entr" presetSubtype="8" repeatCount="3000" fill="hold" grpId="0" nodeType="withEffect">
                                  <p:stCondLst>
                                    <p:cond delay="0"/>
                                  </p:stCondLst>
                                  <p:childTnLst>
                                    <p:set>
                                      <p:cBhvr>
                                        <p:cTn id="49" dur="1" fill="hold">
                                          <p:stCondLst>
                                            <p:cond delay="0"/>
                                          </p:stCondLst>
                                        </p:cTn>
                                        <p:tgtEl>
                                          <p:spTgt spid="11">
                                            <p:txEl>
                                              <p:pRg st="0" end="0"/>
                                            </p:txEl>
                                          </p:spTgt>
                                        </p:tgtEl>
                                        <p:attrNameLst>
                                          <p:attrName>style.visibility</p:attrName>
                                        </p:attrNameLst>
                                      </p:cBhvr>
                                      <p:to>
                                        <p:strVal val="visible"/>
                                      </p:to>
                                    </p:set>
                                    <p:animEffect transition="in" filter="wipe(left)">
                                      <p:cBhvr>
                                        <p:cTn id="50"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7" grpId="1" animBg="1"/>
      <p:bldP spid="8" grpId="0" animBg="1"/>
      <p:bldP spid="10" grpId="0" animBg="1"/>
      <p:bldP spid="10" grpId="1" animBg="1"/>
      <p:bldP spid="11" grpId="0" uiExpand="1" build="allAtOnce" animBg="1"/>
      <p:bldP spid="3" grpId="0" animBg="1"/>
      <p:bldP spid="3"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200" dirty="0" smtClean="0"/>
              <a:t>②</a:t>
            </a:r>
            <a:r>
              <a:rPr lang="en-US" altLang="ja-JP" sz="2200" dirty="0"/>
              <a:t>Estimation and evaluation of risk of the </a:t>
            </a:r>
            <a:r>
              <a:rPr lang="en-US" altLang="ja-JP" sz="2200" dirty="0" smtClean="0"/>
              <a:t>scenarios</a:t>
            </a:r>
            <a:endParaRPr kumimoji="1" lang="ja-JP" altLang="en-US" sz="2700" dirty="0"/>
          </a:p>
        </p:txBody>
      </p:sp>
      <p:sp>
        <p:nvSpPr>
          <p:cNvPr id="3" name="コンテンツ プレースホルダー 3"/>
          <p:cNvSpPr>
            <a:spLocks noGrp="1"/>
          </p:cNvSpPr>
          <p:nvPr>
            <p:ph idx="1"/>
          </p:nvPr>
        </p:nvSpPr>
        <p:spPr>
          <a:xfrm>
            <a:off x="1244338" y="2161880"/>
            <a:ext cx="7629426" cy="4550005"/>
          </a:xfrm>
        </p:spPr>
        <p:txBody>
          <a:bodyPr>
            <a:normAutofit lnSpcReduction="10000"/>
          </a:bodyPr>
          <a:lstStyle/>
          <a:p>
            <a:r>
              <a:rPr lang="en-US" altLang="ja-JP" dirty="0"/>
              <a:t>Confirm the presence or absence of existing risk reduction measures to prevent triggering events, process abnormalities (e.g. anomalous propagation of deviation in process parameters) and process accidents. If there are existing risk reduction measures, enter their content, type and the purpose</a:t>
            </a:r>
            <a:r>
              <a:rPr lang="en-US" altLang="ja-JP" dirty="0" smtClean="0"/>
              <a:t>.</a:t>
            </a:r>
            <a:endParaRPr kumimoji="1" lang="ja-JP" altLang="en-US" dirty="0" smtClean="0"/>
          </a:p>
          <a:p>
            <a:r>
              <a:rPr lang="en-US" altLang="ja-JP" dirty="0" smtClean="0">
                <a:solidFill>
                  <a:srgbClr val="FF0000"/>
                </a:solidFill>
              </a:rPr>
              <a:t>Mixing </a:t>
            </a:r>
            <a:r>
              <a:rPr lang="en-US" altLang="ja-JP" dirty="0">
                <a:solidFill>
                  <a:srgbClr val="FF0000"/>
                </a:solidFill>
              </a:rPr>
              <a:t>in inert atmosphere </a:t>
            </a:r>
            <a:r>
              <a:rPr lang="en-US" altLang="ja-JP" dirty="0"/>
              <a:t>is the risk reduction measure about risk actualization of dust explosion. Because, if oxygen concentration is kept low, explosion will not occur (Three elements of </a:t>
            </a:r>
            <a:r>
              <a:rPr lang="en-US" altLang="ja-JP" dirty="0" smtClean="0"/>
              <a:t>combustion). </a:t>
            </a:r>
            <a:endParaRPr lang="ja-JP" altLang="en-US" dirty="0" smtClean="0"/>
          </a:p>
          <a:p>
            <a:r>
              <a:rPr lang="en-US" altLang="ja-JP" dirty="0"/>
              <a:t>Since reduction of the hazard frequency by nitrogen </a:t>
            </a:r>
            <a:r>
              <a:rPr lang="en-US" altLang="ja-JP" dirty="0" smtClean="0"/>
              <a:t>replacement is </a:t>
            </a:r>
            <a:r>
              <a:rPr lang="en-US" altLang="ja-JP" dirty="0"/>
              <a:t>setting of operating condition, the type of measure is </a:t>
            </a:r>
            <a:r>
              <a:rPr lang="en-US" altLang="ja-JP" dirty="0">
                <a:solidFill>
                  <a:srgbClr val="FF0000"/>
                </a:solidFill>
              </a:rPr>
              <a:t>【B) </a:t>
            </a:r>
            <a:r>
              <a:rPr lang="en-US" altLang="ja-JP" dirty="0" smtClean="0">
                <a:solidFill>
                  <a:srgbClr val="FF0000"/>
                </a:solidFill>
              </a:rPr>
              <a:t>Technological measure】</a:t>
            </a:r>
            <a:r>
              <a:rPr lang="en-US" altLang="ja-JP" dirty="0"/>
              <a:t>. Since explosion is prevented by oxygen removal among the abnormality propagation during the period from the initial event to a process accident, the purpose of this </a:t>
            </a:r>
            <a:r>
              <a:rPr lang="en-US" altLang="ja-JP" dirty="0" smtClean="0"/>
              <a:t>is </a:t>
            </a:r>
            <a:r>
              <a:rPr lang="en-US" altLang="ja-JP" dirty="0">
                <a:solidFill>
                  <a:srgbClr val="FF0000"/>
                </a:solidFill>
              </a:rPr>
              <a:t>【c) </a:t>
            </a:r>
            <a:r>
              <a:rPr lang="en-US" altLang="ja-JP" dirty="0" smtClean="0">
                <a:solidFill>
                  <a:srgbClr val="FF0000"/>
                </a:solidFill>
              </a:rPr>
              <a:t>Prevention of accidents】</a:t>
            </a:r>
            <a:r>
              <a:rPr lang="en-US" altLang="ja-JP" dirty="0" smtClean="0"/>
              <a:t>.</a:t>
            </a:r>
          </a:p>
          <a:p>
            <a:pPr marL="396000" indent="-457200">
              <a:buNone/>
            </a:pPr>
            <a:r>
              <a:rPr lang="en-US" altLang="ja-JP" dirty="0"/>
              <a:t>※The operation purpose is clear in STEP2①(1). This may become a hint of judgement of the existence of the existing risk reduction measure. </a:t>
            </a:r>
          </a:p>
        </p:txBody>
      </p:sp>
    </p:spTree>
    <p:extLst>
      <p:ext uri="{BB962C8B-B14F-4D97-AF65-F5344CB8AC3E}">
        <p14:creationId xmlns:p14="http://schemas.microsoft.com/office/powerpoint/2010/main" val="69013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45409387"/>
              </p:ext>
            </p:extLst>
          </p:nvPr>
        </p:nvGraphicFramePr>
        <p:xfrm>
          <a:off x="1279942" y="1369564"/>
          <a:ext cx="6591300" cy="5200244"/>
        </p:xfrm>
        <a:graphic>
          <a:graphicData uri="http://schemas.openxmlformats.org/drawingml/2006/table">
            <a:tbl>
              <a:tblPr>
                <a:tableStyleId>{5C22544A-7EE6-4342-B048-85BDC9FD1C3A}</a:tableStyleId>
              </a:tblPr>
              <a:tblGrid>
                <a:gridCol w="284906"/>
                <a:gridCol w="1096678"/>
                <a:gridCol w="4113750"/>
                <a:gridCol w="1095966"/>
              </a:tblGrid>
              <a:tr h="250546">
                <a:tc gridSpan="4">
                  <a:txBody>
                    <a:bodyPr/>
                    <a:lstStyle/>
                    <a:p>
                      <a:pPr algn="l" fontAlgn="b"/>
                      <a:r>
                        <a:rPr lang="en-US" altLang="ja-JP" sz="1800" u="none" strike="noStrike" dirty="0" smtClean="0">
                          <a:effectLst/>
                        </a:rPr>
                        <a:t>STEP2 Implementation of risk assessment</a:t>
                      </a:r>
                      <a:endParaRPr lang="ja-JP" altLang="en-US" sz="1800" b="1" i="0" u="none" strike="noStrike" dirty="0">
                        <a:solidFill>
                          <a:srgbClr val="000000"/>
                        </a:solidFill>
                        <a:effectLst/>
                        <a:latin typeface="ＭＳ Ｐゴシック" panose="020B0600070205080204" pitchFamily="50" charset="-128"/>
                        <a:ea typeface="+mn-ea"/>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405189">
                <a:tc rowSpan="3">
                  <a:txBody>
                    <a:bodyPr/>
                    <a:lstStyle/>
                    <a:p>
                      <a:pPr marL="36000" marR="0" lvl="0" indent="0" algn="ctr" defTabSz="4572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n-lt"/>
                          <a:ea typeface="+mn-ea"/>
                        </a:rPr>
                        <a:t>①</a:t>
                      </a:r>
                      <a:r>
                        <a:rPr lang="en-US" altLang="ja-JP" sz="1200" b="0" i="0" u="none" strike="noStrike" dirty="0" smtClean="0">
                          <a:solidFill>
                            <a:srgbClr val="000000"/>
                          </a:solidFill>
                          <a:effectLst/>
                          <a:latin typeface="+mn-lt"/>
                          <a:ea typeface="+mn-ea"/>
                        </a:rPr>
                        <a:t> Identify trigger events and hazard scenarios</a:t>
                      </a:r>
                      <a:endParaRPr lang="ja-JP" altLang="en-US" sz="1200" b="0" i="0" u="none" strike="noStrike" dirty="0" smtClean="0">
                        <a:solidFill>
                          <a:srgbClr val="000000"/>
                        </a:solidFill>
                        <a:effectLst/>
                        <a:latin typeface="+mn-lt"/>
                        <a:ea typeface="+mn-ea"/>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algn="l" fontAlgn="ctr"/>
                      <a:r>
                        <a:rPr lang="en-US" altLang="ja-JP" sz="1200" b="0" i="0" u="none" strike="noStrike" dirty="0" smtClean="0">
                          <a:solidFill>
                            <a:srgbClr val="000000"/>
                          </a:solidFill>
                          <a:effectLst/>
                          <a:latin typeface="+mn-lt"/>
                          <a:ea typeface="+mn-ea"/>
                        </a:rPr>
                        <a:t>Trigger events</a:t>
                      </a:r>
                    </a:p>
                    <a:p>
                      <a:pPr marL="36000" algn="l" fontAlgn="ctr"/>
                      <a:r>
                        <a:rPr lang="en-US" altLang="ja-JP" sz="1200" b="0" i="0" u="none" strike="noStrike" dirty="0" smtClean="0">
                          <a:solidFill>
                            <a:srgbClr val="000000"/>
                          </a:solidFill>
                          <a:effectLst/>
                          <a:latin typeface="+mn-lt"/>
                          <a:ea typeface="+mn-ea"/>
                        </a:rPr>
                        <a:t> (early events)</a:t>
                      </a:r>
                      <a:endParaRPr lang="ja-JP" altLang="en-US" sz="1200" b="0" i="0" u="none" strike="noStrike" dirty="0">
                        <a:solidFill>
                          <a:srgbClr val="000000"/>
                        </a:solidFill>
                        <a:effectLst/>
                        <a:latin typeface="+mn-lt"/>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kumimoji="1" lang="en-US" altLang="ja-JP" sz="1600" kern="1200" dirty="0" smtClean="0">
                          <a:solidFill>
                            <a:schemeClr val="dk1"/>
                          </a:solidFill>
                          <a:effectLst/>
                          <a:latin typeface="+mn-lt"/>
                          <a:ea typeface="+mn-ea"/>
                          <a:cs typeface="+mn-cs"/>
                        </a:rPr>
                        <a:t>The air line V109 is opened by mistake</a:t>
                      </a:r>
                      <a:endParaRPr lang="ja-JP" altLang="en-US" sz="14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200" b="0" i="0" u="none" strike="noStrike" dirty="0" smtClean="0">
                          <a:solidFill>
                            <a:srgbClr val="000000"/>
                          </a:solidFill>
                          <a:effectLst/>
                          <a:latin typeface="+mn-lt"/>
                          <a:ea typeface="+mn-ea"/>
                        </a:rPr>
                        <a:t>(Reference: Tables 5 to 7)</a:t>
                      </a:r>
                      <a:endParaRPr lang="ja-JP" altLang="en-US" sz="1200" b="0" i="0" u="none" strike="noStrike" dirty="0">
                        <a:solidFill>
                          <a:srgbClr val="000000"/>
                        </a:solidFill>
                        <a:effectLst/>
                        <a:latin typeface="+mn-lt"/>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97725">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ctr" defTabSz="457200" rtl="0" eaLnBrk="1" fontAlgn="ctr"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n-lt"/>
                          <a:ea typeface="+mn-ea"/>
                          <a:cs typeface="+mn-cs"/>
                        </a:rPr>
                        <a:t>Process abnormalities (intermediate events)</a:t>
                      </a:r>
                      <a:endParaRPr lang="ja-JP" altLang="en-US" sz="1200" b="0" i="0" u="none" strike="noStrike" dirty="0" smtClean="0">
                        <a:solidFill>
                          <a:srgbClr val="000000"/>
                        </a:solidFill>
                        <a:effectLst/>
                        <a:latin typeface="+mn-ea"/>
                        <a:ea typeface="+mn-ea"/>
                      </a:endParaRPr>
                    </a:p>
                    <a:p>
                      <a:pPr marL="36000" marR="0" lvl="0" indent="0" algn="l" defTabSz="4572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altLang="ja-JP" sz="1600" dirty="0" smtClean="0"/>
                        <a:t>Since </a:t>
                      </a:r>
                      <a:r>
                        <a:rPr lang="en-US" altLang="ja-JP" sz="1600" dirty="0" smtClean="0">
                          <a:solidFill>
                            <a:srgbClr val="FF0000"/>
                          </a:solidFill>
                        </a:rPr>
                        <a:t>air always flows </a:t>
                      </a:r>
                      <a:r>
                        <a:rPr lang="en-US" altLang="ja-JP" sz="1600" dirty="0" smtClean="0"/>
                        <a:t>into T100 by open of V109, ③nitrogen replacement is insufficient. The oxygen concentration in T100 may exceed limiting oxygen concentration (LOC). During ⑤unloading, powder is dispersed by airflow in T100 and </a:t>
                      </a:r>
                      <a:r>
                        <a:rPr lang="en-US" altLang="ja-JP" sz="1600" dirty="0" smtClean="0">
                          <a:solidFill>
                            <a:srgbClr val="FF0000"/>
                          </a:solidFill>
                        </a:rPr>
                        <a:t>dust cloud is formed</a:t>
                      </a:r>
                      <a:r>
                        <a:rPr lang="en-US" altLang="ja-JP" sz="1600" dirty="0" smtClean="0"/>
                        <a:t>. If static electricity is charged by the agitate, </a:t>
                      </a:r>
                      <a:r>
                        <a:rPr lang="en-US" altLang="ja-JP" sz="1600" dirty="0" smtClean="0">
                          <a:solidFill>
                            <a:srgbClr val="FF0000"/>
                          </a:solidFill>
                        </a:rPr>
                        <a:t>static electricity may discharge</a:t>
                      </a:r>
                      <a:r>
                        <a:rPr lang="en-US" altLang="ja-JP" sz="1600" dirty="0" smtClean="0"/>
                        <a:t>. After that, dust explosion will occur.</a:t>
                      </a: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7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ctr" defTabSz="4572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mn-lt"/>
                          <a:ea typeface="+mn-ea"/>
                        </a:rPr>
                        <a:t>Process accidents</a:t>
                      </a:r>
                    </a:p>
                    <a:p>
                      <a:pPr marL="36000" marR="0" lvl="0" indent="0" algn="ctr" defTabSz="4572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mn-lt"/>
                          <a:ea typeface="+mn-ea"/>
                        </a:rPr>
                        <a:t>(result events)</a:t>
                      </a:r>
                      <a:endParaRPr lang="ja-JP" altLang="en-US" sz="1000" b="0" i="0" u="none" strike="noStrike" dirty="0">
                        <a:solidFill>
                          <a:srgbClr val="000000"/>
                        </a:solidFill>
                        <a:effectLst/>
                        <a:latin typeface="+mn-lt"/>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altLang="ja-JP" sz="1600" dirty="0" smtClean="0"/>
                        <a:t>Dust explosion may occur in T100. </a:t>
                      </a:r>
                      <a:endParaRPr kumimoji="1" lang="ja-JP" altLang="en-US" sz="16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70">
                <a:tc gridSpan="2">
                  <a:txBody>
                    <a:bodyPr/>
                    <a:lstStyle/>
                    <a:p>
                      <a:pPr marL="36000" algn="ctr" fontAlgn="ctr"/>
                      <a:r>
                        <a:rPr lang="ja-JP" altLang="en-US" sz="1200" b="0" i="0" u="none" strike="noStrike" dirty="0" smtClean="0">
                          <a:solidFill>
                            <a:srgbClr val="000000"/>
                          </a:solidFill>
                          <a:effectLst/>
                          <a:latin typeface="+mn-lt"/>
                          <a:ea typeface="+mn-ea"/>
                        </a:rPr>
                        <a:t>②</a:t>
                      </a:r>
                      <a:r>
                        <a:rPr lang="en-US" altLang="ja-JP" sz="1200" b="0" i="0" u="none" strike="noStrike" dirty="0" smtClean="0">
                          <a:solidFill>
                            <a:srgbClr val="000000"/>
                          </a:solidFill>
                          <a:effectLst/>
                          <a:latin typeface="+mn-lt"/>
                          <a:ea typeface="+mn-ea"/>
                        </a:rPr>
                        <a:t> Check existing risk reduction measures</a:t>
                      </a:r>
                      <a:endParaRPr lang="ja-JP" altLang="en-US" sz="1400" b="0" i="0" u="none" strike="noStrike" dirty="0">
                        <a:solidFill>
                          <a:srgbClr val="000000"/>
                        </a:solidFill>
                        <a:effectLst/>
                        <a:latin typeface="+mn-lt"/>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hMerge="1">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marL="72000" indent="-457200"/>
                      <a:r>
                        <a:rPr kumimoji="1" lang="en-US" altLang="ja-JP" sz="800" kern="1200" dirty="0" smtClean="0">
                          <a:solidFill>
                            <a:schemeClr val="dk1"/>
                          </a:solidFill>
                          <a:effectLst/>
                          <a:latin typeface="+mn-lt"/>
                          <a:ea typeface="+mn-ea"/>
                          <a:cs typeface="+mn-cs"/>
                        </a:rPr>
                        <a:t>A) Intrinsic safety measure</a:t>
                      </a:r>
                      <a:endParaRPr kumimoji="1" lang="ja-JP" altLang="ja-JP" sz="800" kern="1200" dirty="0" smtClean="0">
                        <a:solidFill>
                          <a:schemeClr val="dk1"/>
                        </a:solidFill>
                        <a:effectLst/>
                        <a:latin typeface="+mn-lt"/>
                        <a:ea typeface="+mn-ea"/>
                        <a:cs typeface="+mn-cs"/>
                      </a:endParaRPr>
                    </a:p>
                    <a:p>
                      <a:pPr marL="72000" indent="-457200"/>
                      <a:r>
                        <a:rPr kumimoji="1" lang="en-US" altLang="ja-JP" sz="800" kern="1200" dirty="0" smtClean="0">
                          <a:solidFill>
                            <a:schemeClr val="dk1"/>
                          </a:solidFill>
                          <a:effectLst/>
                          <a:latin typeface="+mn-lt"/>
                          <a:ea typeface="+mn-ea"/>
                          <a:cs typeface="+mn-cs"/>
                        </a:rPr>
                        <a:t>B) Technological measure</a:t>
                      </a:r>
                      <a:endParaRPr kumimoji="1" lang="ja-JP" altLang="ja-JP" sz="800" kern="1200" dirty="0" smtClean="0">
                        <a:solidFill>
                          <a:schemeClr val="dk1"/>
                        </a:solidFill>
                        <a:effectLst/>
                        <a:latin typeface="+mn-lt"/>
                        <a:ea typeface="+mn-ea"/>
                        <a:cs typeface="+mn-cs"/>
                      </a:endParaRPr>
                    </a:p>
                    <a:p>
                      <a:pPr marL="72000" indent="-457200"/>
                      <a:r>
                        <a:rPr kumimoji="1" lang="en-US" altLang="ja-JP" sz="800" kern="1200" dirty="0" smtClean="0">
                          <a:solidFill>
                            <a:schemeClr val="dk1"/>
                          </a:solidFill>
                          <a:effectLst/>
                          <a:latin typeface="+mn-lt"/>
                          <a:ea typeface="+mn-ea"/>
                          <a:cs typeface="+mn-cs"/>
                        </a:rPr>
                        <a:t>C) Managerial measure</a:t>
                      </a:r>
                      <a:endParaRPr kumimoji="1" lang="ja-JP" altLang="ja-JP" sz="800" kern="1200" dirty="0" smtClean="0">
                        <a:solidFill>
                          <a:schemeClr val="dk1"/>
                        </a:solidFill>
                        <a:effectLst/>
                        <a:latin typeface="+mn-lt"/>
                        <a:ea typeface="+mn-ea"/>
                        <a:cs typeface="+mn-cs"/>
                      </a:endParaRPr>
                    </a:p>
                    <a:p>
                      <a:pPr marL="72000" indent="-457200"/>
                      <a:r>
                        <a:rPr kumimoji="1" lang="en-US" altLang="ja-JP" sz="800" kern="1200" dirty="0" smtClean="0">
                          <a:solidFill>
                            <a:schemeClr val="dk1"/>
                          </a:solidFill>
                          <a:effectLst/>
                          <a:latin typeface="+mn-lt"/>
                          <a:ea typeface="+mn-ea"/>
                          <a:cs typeface="+mn-cs"/>
                        </a:rPr>
                        <a:t>D) Use of personal protection</a:t>
                      </a:r>
                      <a:endParaRPr kumimoji="1" lang="ja-JP" altLang="ja-JP" sz="800"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lumMod val="85000"/>
                      </a:schemeClr>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2800" dirty="0"/>
              <a:t>The record to the implementation sheet</a:t>
            </a:r>
            <a:endParaRPr lang="ja-JP" altLang="en-US" sz="2800" dirty="0"/>
          </a:p>
        </p:txBody>
      </p:sp>
      <p:sp>
        <p:nvSpPr>
          <p:cNvPr id="3" name="テキスト ボックス 2"/>
          <p:cNvSpPr txBox="1"/>
          <p:nvPr/>
        </p:nvSpPr>
        <p:spPr>
          <a:xfrm>
            <a:off x="2680305" y="5820190"/>
            <a:ext cx="4088887" cy="338554"/>
          </a:xfrm>
          <a:prstGeom prst="rect">
            <a:avLst/>
          </a:prstGeom>
          <a:noFill/>
        </p:spPr>
        <p:txBody>
          <a:bodyPr wrap="square" rtlCol="0">
            <a:spAutoFit/>
          </a:bodyPr>
          <a:lstStyle/>
          <a:p>
            <a:r>
              <a:rPr lang="en-US" altLang="ja-JP" sz="1600" dirty="0" smtClean="0"/>
              <a:t>Mixing </a:t>
            </a:r>
            <a:r>
              <a:rPr lang="en-US" altLang="ja-JP" sz="1600" dirty="0"/>
              <a:t>operation in </a:t>
            </a:r>
            <a:r>
              <a:rPr lang="en-US" altLang="ja-JP" sz="1600" dirty="0" smtClean="0"/>
              <a:t>inert </a:t>
            </a:r>
            <a:r>
              <a:rPr lang="en-US" altLang="ja-JP" sz="1600" dirty="0"/>
              <a:t>atmosphere </a:t>
            </a:r>
            <a:r>
              <a:rPr kumimoji="1" lang="ja-JP" altLang="en-US" sz="1600" dirty="0" smtClean="0"/>
              <a:t>（</a:t>
            </a:r>
            <a:r>
              <a:rPr kumimoji="1" lang="en-US" altLang="ja-JP" sz="1600" dirty="0" smtClean="0"/>
              <a:t>B-c</a:t>
            </a:r>
            <a:r>
              <a:rPr kumimoji="1" lang="ja-JP" altLang="en-US" sz="1600" dirty="0" smtClean="0"/>
              <a:t>）</a:t>
            </a:r>
            <a:endParaRPr kumimoji="1" lang="ja-JP" altLang="en-US" sz="1600" dirty="0"/>
          </a:p>
        </p:txBody>
      </p:sp>
    </p:spTree>
    <p:extLst>
      <p:ext uri="{BB962C8B-B14F-4D97-AF65-F5344CB8AC3E}">
        <p14:creationId xmlns:p14="http://schemas.microsoft.com/office/powerpoint/2010/main" val="111530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ppt_x</p:attrName>
                                        </p:attrNameLst>
                                      </p:cBhvr>
                                      <p:tavLst>
                                        <p:tav tm="0">
                                          <p:val>
                                            <p:strVal val="#ppt_x"/>
                                          </p:val>
                                        </p:tav>
                                        <p:tav tm="100000">
                                          <p:val>
                                            <p:strVal val="#ppt_x"/>
                                          </p:val>
                                        </p:tav>
                                      </p:tavLst>
                                    </p:anim>
                                    <p:anim calcmode="lin" valueType="num">
                                      <p:cBhvr>
                                        <p:cTn id="9" dur="3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200" dirty="0" smtClean="0"/>
              <a:t>②</a:t>
            </a:r>
            <a:r>
              <a:rPr lang="en-US" altLang="ja-JP" sz="2200" dirty="0"/>
              <a:t> Estimation and evaluation of risk of the </a:t>
            </a:r>
            <a:r>
              <a:rPr lang="en-US" altLang="ja-JP" sz="2200" dirty="0" smtClean="0"/>
              <a:t>scenarios (Part 1)</a:t>
            </a:r>
            <a:endParaRPr kumimoji="1" lang="ja-JP" altLang="en-US" sz="2700" dirty="0"/>
          </a:p>
        </p:txBody>
      </p:sp>
      <p:sp>
        <p:nvSpPr>
          <p:cNvPr id="3" name="コンテンツ プレースホルダー 3"/>
          <p:cNvSpPr>
            <a:spLocks noGrp="1"/>
          </p:cNvSpPr>
          <p:nvPr>
            <p:ph idx="1"/>
          </p:nvPr>
        </p:nvSpPr>
        <p:spPr>
          <a:xfrm>
            <a:off x="1282045" y="2133600"/>
            <a:ext cx="7506880" cy="4050384"/>
          </a:xfrm>
        </p:spPr>
        <p:txBody>
          <a:bodyPr>
            <a:normAutofit lnSpcReduction="10000"/>
          </a:bodyPr>
          <a:lstStyle/>
          <a:p>
            <a:r>
              <a:rPr lang="en-US" altLang="ja-JP" dirty="0"/>
              <a:t>Risk estimation and evaluation assuming there is no existing (functioning) risk reduction measures (part 1</a:t>
            </a:r>
            <a:r>
              <a:rPr lang="en-US" altLang="ja-JP" dirty="0" smtClean="0"/>
              <a:t>)</a:t>
            </a:r>
            <a:endParaRPr kumimoji="1" lang="ja-JP" altLang="en-US" dirty="0" smtClean="0"/>
          </a:p>
          <a:p>
            <a:r>
              <a:rPr lang="en-US" altLang="ja-JP" dirty="0"/>
              <a:t>Since air </a:t>
            </a:r>
            <a:r>
              <a:rPr lang="en-US" altLang="ja-JP" dirty="0" smtClean="0"/>
              <a:t>flows </a:t>
            </a:r>
            <a:r>
              <a:rPr lang="en-US" altLang="ja-JP" dirty="0"/>
              <a:t>into T100 by open of V109, during unloading, powder is dispersed by airflow and dust cloud may be formed. Since the perfect exclusion of ignition source is impossible, there is probability of explosion. Therefore, it is estimated that </a:t>
            </a:r>
            <a:r>
              <a:rPr lang="en-US" altLang="ja-JP" sz="2400" dirty="0">
                <a:solidFill>
                  <a:srgbClr val="FF0000"/>
                </a:solidFill>
              </a:rPr>
              <a:t>hazard frequency is </a:t>
            </a:r>
            <a:r>
              <a:rPr lang="en-US" altLang="ja-JP" sz="2400" dirty="0" smtClean="0">
                <a:solidFill>
                  <a:srgbClr val="FF0000"/>
                </a:solidFill>
              </a:rPr>
              <a:t>Moderate </a:t>
            </a:r>
            <a:r>
              <a:rPr lang="en-US" altLang="ja-JP" sz="2400" dirty="0">
                <a:solidFill>
                  <a:srgbClr val="FF0000"/>
                </a:solidFill>
              </a:rPr>
              <a:t>(</a:t>
            </a:r>
            <a:r>
              <a:rPr lang="ja-JP" altLang="en-US" sz="2400" dirty="0">
                <a:solidFill>
                  <a:srgbClr val="FF0000"/>
                </a:solidFill>
              </a:rPr>
              <a:t>△</a:t>
            </a:r>
            <a:r>
              <a:rPr lang="en-US" altLang="ja-JP" sz="2400" dirty="0">
                <a:solidFill>
                  <a:srgbClr val="FF0000"/>
                </a:solidFill>
              </a:rPr>
              <a:t>)</a:t>
            </a:r>
            <a:r>
              <a:rPr lang="en-US" altLang="ja-JP" dirty="0" smtClean="0"/>
              <a:t>. </a:t>
            </a:r>
            <a:r>
              <a:rPr lang="en-US" altLang="ja-JP" dirty="0" smtClean="0">
                <a:hlinkClick r:id="rId3" action="ppaction://hlinksldjump"/>
              </a:rPr>
              <a:t>Table 11</a:t>
            </a:r>
            <a:r>
              <a:rPr lang="ja-JP" altLang="en-US" dirty="0" smtClean="0">
                <a:hlinkClick r:id="rId3" action="ppaction://hlinksldjump"/>
              </a:rPr>
              <a:t>（</a:t>
            </a:r>
            <a:r>
              <a:rPr lang="en-US" altLang="ja-JP" dirty="0" smtClean="0">
                <a:hlinkClick r:id="rId3" action="ppaction://hlinksldjump"/>
              </a:rPr>
              <a:t>b</a:t>
            </a:r>
            <a:r>
              <a:rPr lang="ja-JP" altLang="en-US" dirty="0" smtClean="0">
                <a:hlinkClick r:id="rId3" action="ppaction://hlinksldjump"/>
              </a:rPr>
              <a:t>）</a:t>
            </a:r>
            <a:endParaRPr lang="ja-JP" altLang="en-US" dirty="0" smtClean="0"/>
          </a:p>
          <a:p>
            <a:r>
              <a:rPr lang="en-US" altLang="ja-JP" dirty="0" smtClean="0"/>
              <a:t>Dust </a:t>
            </a:r>
            <a:r>
              <a:rPr lang="en-US" altLang="ja-JP" dirty="0"/>
              <a:t>explosion is expected as a result of </a:t>
            </a:r>
            <a:r>
              <a:rPr lang="en-US" altLang="ja-JP" dirty="0" smtClean="0"/>
              <a:t>the </a:t>
            </a:r>
            <a:r>
              <a:rPr lang="en-US" altLang="ja-JP" dirty="0"/>
              <a:t>hazard. Dust explosion can inflict catastrophic damage to facilities </a:t>
            </a:r>
            <a:r>
              <a:rPr lang="en-US" altLang="ja-JP" dirty="0" smtClean="0"/>
              <a:t>in </a:t>
            </a:r>
            <a:r>
              <a:rPr lang="en-US" altLang="ja-JP" dirty="0"/>
              <a:t>and out of the plant and production</a:t>
            </a:r>
            <a:r>
              <a:rPr lang="en-US" altLang="ja-JP" dirty="0" smtClean="0"/>
              <a:t>. </a:t>
            </a:r>
            <a:r>
              <a:rPr lang="en-US" altLang="ja-JP" dirty="0"/>
              <a:t>Therefore, it is estimated </a:t>
            </a:r>
            <a:r>
              <a:rPr lang="en-US" altLang="ja-JP" dirty="0" smtClean="0"/>
              <a:t>that</a:t>
            </a:r>
            <a:r>
              <a:rPr lang="en-US" altLang="ja-JP" dirty="0" smtClean="0">
                <a:solidFill>
                  <a:srgbClr val="FF0000"/>
                </a:solidFill>
              </a:rPr>
              <a:t> </a:t>
            </a:r>
            <a:r>
              <a:rPr lang="en-US" altLang="ja-JP" sz="2400" dirty="0" smtClean="0">
                <a:solidFill>
                  <a:srgbClr val="FF0000"/>
                </a:solidFill>
              </a:rPr>
              <a:t>hazard </a:t>
            </a:r>
            <a:r>
              <a:rPr lang="en-US" altLang="ja-JP" sz="2400" dirty="0">
                <a:solidFill>
                  <a:srgbClr val="FF0000"/>
                </a:solidFill>
              </a:rPr>
              <a:t>severity is Fatal/serious </a:t>
            </a:r>
            <a:r>
              <a:rPr lang="en-US" altLang="ja-JP" sz="2400" dirty="0" smtClean="0">
                <a:solidFill>
                  <a:srgbClr val="FF0000"/>
                </a:solidFill>
              </a:rPr>
              <a:t>(×)</a:t>
            </a:r>
            <a:r>
              <a:rPr lang="en-US" altLang="ja-JP" dirty="0" smtClean="0"/>
              <a:t>.</a:t>
            </a:r>
            <a:r>
              <a:rPr lang="ja-JP" altLang="en-US" dirty="0" smtClean="0"/>
              <a:t> </a:t>
            </a:r>
            <a:r>
              <a:rPr lang="en-US" altLang="ja-JP" dirty="0" smtClean="0">
                <a:hlinkClick r:id="rId4" action="ppaction://hlinksldjump"/>
              </a:rPr>
              <a:t>Table 11</a:t>
            </a:r>
            <a:r>
              <a:rPr lang="ja-JP" altLang="en-US" dirty="0" smtClean="0">
                <a:hlinkClick r:id="rId4" action="ppaction://hlinksldjump"/>
              </a:rPr>
              <a:t>（</a:t>
            </a:r>
            <a:r>
              <a:rPr lang="en-US" altLang="ja-JP" dirty="0" smtClean="0">
                <a:hlinkClick r:id="rId4" action="ppaction://hlinksldjump"/>
              </a:rPr>
              <a:t>a</a:t>
            </a:r>
            <a:r>
              <a:rPr lang="ja-JP" altLang="en-US" dirty="0" smtClean="0">
                <a:hlinkClick r:id="rId3" action="ppaction://hlinksldjump"/>
              </a:rPr>
              <a:t>）</a:t>
            </a:r>
            <a:endParaRPr lang="ja-JP" altLang="en-US" dirty="0"/>
          </a:p>
          <a:p>
            <a:r>
              <a:rPr lang="en-US" altLang="ja-JP" dirty="0" smtClean="0"/>
              <a:t>As </a:t>
            </a:r>
            <a:r>
              <a:rPr lang="en-US" altLang="ja-JP" dirty="0"/>
              <a:t>mentioned above, risk level is </a:t>
            </a:r>
            <a:r>
              <a:rPr lang="en-US" altLang="ja-JP" sz="2400" dirty="0" smtClean="0">
                <a:solidFill>
                  <a:srgbClr val="FF0000"/>
                </a:solidFill>
              </a:rPr>
              <a:t>Ⅲ</a:t>
            </a:r>
            <a:r>
              <a:rPr lang="en-US" altLang="ja-JP" dirty="0" smtClean="0"/>
              <a:t>.</a:t>
            </a:r>
            <a:r>
              <a:rPr lang="ja-JP" altLang="en-US" dirty="0" smtClean="0"/>
              <a:t>　</a:t>
            </a:r>
            <a:r>
              <a:rPr lang="en-US" altLang="ja-JP" dirty="0" smtClean="0">
                <a:hlinkClick r:id="rId5" action="ppaction://hlinksldjump"/>
              </a:rPr>
              <a:t>Table 11</a:t>
            </a:r>
            <a:r>
              <a:rPr lang="ja-JP" altLang="en-US" dirty="0" smtClean="0">
                <a:hlinkClick r:id="rId5" action="ppaction://hlinksldjump"/>
              </a:rPr>
              <a:t>（</a:t>
            </a:r>
            <a:r>
              <a:rPr lang="en-US" altLang="ja-JP" dirty="0" smtClean="0">
                <a:hlinkClick r:id="rId5" action="ppaction://hlinksldjump"/>
              </a:rPr>
              <a:t>c</a:t>
            </a:r>
            <a:r>
              <a:rPr lang="ja-JP" altLang="en-US" dirty="0" smtClean="0">
                <a:hlinkClick r:id="rId5" action="ppaction://hlinksldjump"/>
              </a:rPr>
              <a:t>）</a:t>
            </a:r>
            <a:endParaRPr lang="ja-JP" altLang="en-US" dirty="0"/>
          </a:p>
        </p:txBody>
      </p:sp>
    </p:spTree>
    <p:extLst>
      <p:ext uri="{BB962C8B-B14F-4D97-AF65-F5344CB8AC3E}">
        <p14:creationId xmlns:p14="http://schemas.microsoft.com/office/powerpoint/2010/main" val="185992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78570502"/>
              </p:ext>
            </p:extLst>
          </p:nvPr>
        </p:nvGraphicFramePr>
        <p:xfrm>
          <a:off x="1279942" y="1369564"/>
          <a:ext cx="6591300" cy="3504465"/>
        </p:xfrm>
        <a:graphic>
          <a:graphicData uri="http://schemas.openxmlformats.org/drawingml/2006/table">
            <a:tbl>
              <a:tblPr>
                <a:tableStyleId>{5C22544A-7EE6-4342-B048-85BDC9FD1C3A}</a:tableStyleId>
              </a:tblPr>
              <a:tblGrid>
                <a:gridCol w="1878894"/>
                <a:gridCol w="1127895"/>
                <a:gridCol w="1244272"/>
                <a:gridCol w="1244273"/>
                <a:gridCol w="1095966"/>
              </a:tblGrid>
              <a:tr h="223566">
                <a:tc gridSpan="5">
                  <a:txBody>
                    <a:bodyPr/>
                    <a:lstStyle/>
                    <a:p>
                      <a:pPr algn="l" fontAlgn="b"/>
                      <a:r>
                        <a:rPr lang="en-US" altLang="ja-JP" sz="1800" u="none" strike="noStrike" dirty="0" smtClean="0">
                          <a:effectLst/>
                        </a:rPr>
                        <a:t>STEP2 Implementation of risk assessment</a:t>
                      </a:r>
                      <a:endParaRPr lang="ja-JP" altLang="en-US" sz="1800" b="1" i="0" u="none" strike="noStrike" dirty="0">
                        <a:solidFill>
                          <a:srgbClr val="000000"/>
                        </a:solidFill>
                        <a:effectLst/>
                        <a:latin typeface="ＭＳ Ｐゴシック" panose="020B0600070205080204" pitchFamily="50" charset="-128"/>
                        <a:ea typeface="+mn-ea"/>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60771">
                <a:tc>
                  <a:txBody>
                    <a:bodyPr/>
                    <a:lstStyle/>
                    <a:p>
                      <a:pPr marL="36000" algn="ctr" fontAlgn="ctr"/>
                      <a:r>
                        <a:rPr lang="ja-JP" altLang="en-US" sz="1400" b="0" i="0" u="none" strike="noStrike" dirty="0" smtClean="0">
                          <a:solidFill>
                            <a:srgbClr val="000000"/>
                          </a:solidFill>
                          <a:effectLst/>
                          <a:latin typeface="+mn-lt"/>
                          <a:ea typeface="+mn-ea"/>
                        </a:rPr>
                        <a:t>②</a:t>
                      </a:r>
                      <a:r>
                        <a:rPr lang="en-US" altLang="ja-JP" sz="1400" b="0" i="0" u="none" strike="noStrike" dirty="0" smtClean="0">
                          <a:solidFill>
                            <a:srgbClr val="000000"/>
                          </a:solidFill>
                          <a:effectLst/>
                          <a:latin typeface="+mn-lt"/>
                          <a:ea typeface="+mn-ea"/>
                        </a:rPr>
                        <a:t> Check existing risk reduction measures</a:t>
                      </a:r>
                      <a:endParaRPr lang="ja-JP" altLang="en-US" sz="1600" b="0" i="0" u="none" strike="noStrike" dirty="0">
                        <a:solidFill>
                          <a:srgbClr val="000000"/>
                        </a:solidFill>
                        <a:effectLst/>
                        <a:latin typeface="+mn-lt"/>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gridSpan="3">
                  <a:txBody>
                    <a:bodyPr/>
                    <a:lstStyle/>
                    <a:p>
                      <a:r>
                        <a:rPr lang="en-US" altLang="ja-JP" sz="1600" dirty="0" smtClean="0"/>
                        <a:t>Mixing operation in inert atmosphere </a:t>
                      </a:r>
                      <a:r>
                        <a:rPr kumimoji="1" lang="ja-JP" altLang="en-US" sz="1600" dirty="0" smtClean="0"/>
                        <a:t>（</a:t>
                      </a:r>
                      <a:r>
                        <a:rPr kumimoji="1" lang="en-US" altLang="ja-JP" sz="1600" dirty="0" smtClean="0"/>
                        <a:t>B-c</a:t>
                      </a:r>
                      <a:r>
                        <a:rPr kumimoji="1" lang="ja-JP" altLang="en-US" sz="1600" dirty="0" smtClean="0"/>
                        <a:t>）</a:t>
                      </a:r>
                      <a:endParaRPr kumimoji="1" lang="ja-JP" altLang="en-US" sz="16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rowSpan="5">
                  <a:txBody>
                    <a:bodyPr/>
                    <a:lstStyle/>
                    <a:p>
                      <a:pPr marL="72000" indent="-457200" algn="l" fontAlgn="ctr"/>
                      <a:r>
                        <a:rPr lang="en-US" altLang="ja-JP" sz="900" b="0" i="0" u="none" strike="noStrike" dirty="0" smtClean="0">
                          <a:solidFill>
                            <a:srgbClr val="000000"/>
                          </a:solidFill>
                          <a:effectLst/>
                          <a:latin typeface="+mn-lt"/>
                          <a:ea typeface="+mn-ea"/>
                        </a:rPr>
                        <a:t>●Type of risk reduction measure </a:t>
                      </a:r>
                    </a:p>
                    <a:p>
                      <a:pPr marL="72000" indent="-457200" algn="l" fontAlgn="ctr"/>
                      <a:r>
                        <a:rPr lang="en-US" altLang="ja-JP" sz="900" b="0" i="0" u="none" strike="noStrike" dirty="0" smtClean="0">
                          <a:solidFill>
                            <a:srgbClr val="000000"/>
                          </a:solidFill>
                          <a:effectLst/>
                          <a:latin typeface="+mn-lt"/>
                          <a:ea typeface="+mn-ea"/>
                        </a:rPr>
                        <a:t> A) Intrinsic safety measure</a:t>
                      </a:r>
                    </a:p>
                    <a:p>
                      <a:pPr marL="72000" indent="-457200" algn="l" fontAlgn="ctr"/>
                      <a:r>
                        <a:rPr lang="en-US" altLang="ja-JP" sz="900" b="0" i="0" u="none" strike="noStrike" dirty="0" smtClean="0">
                          <a:solidFill>
                            <a:srgbClr val="000000"/>
                          </a:solidFill>
                          <a:effectLst/>
                          <a:latin typeface="+mn-lt"/>
                          <a:ea typeface="+mn-ea"/>
                        </a:rPr>
                        <a:t> B) Technological measure</a:t>
                      </a:r>
                    </a:p>
                    <a:p>
                      <a:pPr marL="72000" indent="-457200" algn="l" fontAlgn="ctr"/>
                      <a:r>
                        <a:rPr lang="en-US" altLang="ja-JP" sz="900" b="0" i="0" u="none" strike="noStrike" dirty="0" smtClean="0">
                          <a:solidFill>
                            <a:srgbClr val="000000"/>
                          </a:solidFill>
                          <a:effectLst/>
                          <a:latin typeface="+mn-lt"/>
                          <a:ea typeface="+mn-ea"/>
                        </a:rPr>
                        <a:t> C) Managerial measure</a:t>
                      </a:r>
                    </a:p>
                    <a:p>
                      <a:pPr marL="72000" indent="-457200" algn="l" fontAlgn="ctr"/>
                      <a:r>
                        <a:rPr lang="en-US" altLang="ja-JP" sz="900" b="0" i="0" u="none" strike="noStrike" dirty="0" smtClean="0">
                          <a:solidFill>
                            <a:srgbClr val="000000"/>
                          </a:solidFill>
                          <a:effectLst/>
                          <a:latin typeface="+mn-lt"/>
                          <a:ea typeface="+mn-ea"/>
                        </a:rPr>
                        <a:t> D) Use of personal protection</a:t>
                      </a:r>
                    </a:p>
                    <a:p>
                      <a:pPr marL="72000" indent="-457200" algn="l" fontAlgn="ctr"/>
                      <a:r>
                        <a:rPr lang="en-US" altLang="ja-JP" sz="900" b="0" i="0" u="none" strike="noStrike" dirty="0" smtClean="0">
                          <a:solidFill>
                            <a:srgbClr val="000000"/>
                          </a:solidFill>
                          <a:effectLst/>
                          <a:latin typeface="+mn-lt"/>
                          <a:ea typeface="+mn-ea"/>
                        </a:rPr>
                        <a:t>●Purpose of risk reduction measures</a:t>
                      </a:r>
                    </a:p>
                    <a:p>
                      <a:pPr marL="72000" indent="-457200" algn="l" fontAlgn="ctr"/>
                      <a:r>
                        <a:rPr lang="en-US" altLang="ja-JP" sz="900" b="0" i="0" u="none" strike="noStrike" dirty="0" smtClean="0">
                          <a:solidFill>
                            <a:srgbClr val="000000"/>
                          </a:solidFill>
                          <a:effectLst/>
                          <a:latin typeface="+mn-lt"/>
                          <a:ea typeface="+mn-ea"/>
                        </a:rPr>
                        <a:t> a) Prevention of abnormalities</a:t>
                      </a:r>
                    </a:p>
                    <a:p>
                      <a:pPr marL="72000" indent="-457200" algn="l" fontAlgn="ctr"/>
                      <a:r>
                        <a:rPr lang="en-US" altLang="ja-JP" sz="900" b="0" i="0" u="none" strike="noStrike" dirty="0" smtClean="0">
                          <a:solidFill>
                            <a:srgbClr val="000000"/>
                          </a:solidFill>
                          <a:effectLst/>
                          <a:latin typeface="+mn-lt"/>
                          <a:ea typeface="+mn-ea"/>
                        </a:rPr>
                        <a:t> b) Detection of abnormalities</a:t>
                      </a:r>
                    </a:p>
                    <a:p>
                      <a:pPr marL="72000" indent="-457200" algn="l" fontAlgn="ctr"/>
                      <a:r>
                        <a:rPr lang="en-US" altLang="ja-JP" sz="900" b="0" i="0" u="none" strike="noStrike" dirty="0" smtClean="0">
                          <a:solidFill>
                            <a:srgbClr val="000000"/>
                          </a:solidFill>
                          <a:effectLst/>
                          <a:latin typeface="+mn-lt"/>
                          <a:ea typeface="+mn-ea"/>
                        </a:rPr>
                        <a:t> c) Prevention of accidents</a:t>
                      </a:r>
                    </a:p>
                    <a:p>
                      <a:pPr marL="72000" indent="-457200" algn="l" fontAlgn="ctr"/>
                      <a:r>
                        <a:rPr lang="en-US" altLang="ja-JP" sz="900" b="0" i="0" u="none" strike="noStrike" dirty="0" smtClean="0">
                          <a:solidFill>
                            <a:srgbClr val="000000"/>
                          </a:solidFill>
                          <a:effectLst/>
                          <a:latin typeface="+mn-lt"/>
                          <a:ea typeface="+mn-ea"/>
                        </a:rPr>
                        <a:t> d) Limitation of damage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chemeClr val="bg1">
                        <a:lumMod val="85000"/>
                      </a:schemeClr>
                    </a:solidFill>
                  </a:tcPr>
                </a:tc>
              </a:tr>
              <a:tr h="339374">
                <a:tc rowSpan="2">
                  <a:txBody>
                    <a:bodyPr/>
                    <a:lstStyle/>
                    <a:p>
                      <a:pPr marL="36000" algn="ctr" fontAlgn="ctr"/>
                      <a:r>
                        <a:rPr lang="ja-JP" altLang="en-US" sz="1400" b="0" i="0" u="none" strike="noStrike" dirty="0" smtClean="0">
                          <a:solidFill>
                            <a:srgbClr val="000000"/>
                          </a:solidFill>
                          <a:effectLst/>
                          <a:latin typeface="+mn-ea"/>
                          <a:ea typeface="+mn-ea"/>
                        </a:rPr>
                        <a:t>②</a:t>
                      </a:r>
                      <a:r>
                        <a:rPr lang="en-US" altLang="ja-JP" sz="1400" b="0" i="0" u="none" strike="noStrike" dirty="0" smtClean="0">
                          <a:solidFill>
                            <a:srgbClr val="000000"/>
                          </a:solidFill>
                          <a:effectLst/>
                          <a:latin typeface="+mn-ea"/>
                          <a:ea typeface="+mn-ea"/>
                        </a:rPr>
                        <a:t> Risk estimation and evaluation (Part 1)</a:t>
                      </a:r>
                    </a:p>
                    <a:p>
                      <a:pPr marL="36000" algn="ctr" fontAlgn="ctr"/>
                      <a:r>
                        <a:rPr lang="en-US" altLang="ja-JP" sz="1400" b="0" i="0" u="none" strike="noStrike" dirty="0" smtClean="0">
                          <a:solidFill>
                            <a:srgbClr val="000000"/>
                          </a:solidFill>
                          <a:effectLst/>
                          <a:latin typeface="+mn-ea"/>
                          <a:ea typeface="+mn-ea"/>
                        </a:rPr>
                        <a:t>Assuming absence of existing risk reduction measures</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r>
                        <a:rPr kumimoji="1" lang="en-US" altLang="ja-JP" sz="1400" dirty="0" smtClean="0"/>
                        <a:t>Severity</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1400" dirty="0" smtClean="0"/>
                        <a:t>Frequency</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smtClean="0"/>
                        <a:t>Risk level</a:t>
                      </a:r>
                      <a:endParaRPr kumimoji="1" lang="ja-JP" altLang="en-US" sz="14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82844">
                <a:tc vMerge="1">
                  <a:txBody>
                    <a:bodyPr/>
                    <a:lstStyle/>
                    <a:p>
                      <a:endParaRPr kumimoji="1" lang="ja-JP" altLang="en-US"/>
                    </a:p>
                  </a:txBody>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r>
              <a:tr h="339374">
                <a:tc rowSpan="2">
                  <a:txBody>
                    <a:bodyPr/>
                    <a:lstStyle/>
                    <a:p>
                      <a:pPr marL="36000" algn="ctr" fontAlgn="ctr"/>
                      <a:r>
                        <a:rPr lang="ja-JP" altLang="en-US" sz="1400" b="0" i="0" u="none" strike="noStrike" dirty="0" smtClean="0">
                          <a:solidFill>
                            <a:srgbClr val="000000"/>
                          </a:solidFill>
                          <a:effectLst/>
                          <a:latin typeface="+mn-ea"/>
                          <a:ea typeface="+mn-ea"/>
                        </a:rPr>
                        <a:t>②</a:t>
                      </a:r>
                      <a:r>
                        <a:rPr lang="en-US" altLang="ja-JP" sz="1400" b="0" i="0" u="none" strike="noStrike" dirty="0" smtClean="0">
                          <a:solidFill>
                            <a:srgbClr val="000000"/>
                          </a:solidFill>
                          <a:effectLst/>
                          <a:latin typeface="+mn-ea"/>
                          <a:ea typeface="+mn-ea"/>
                        </a:rPr>
                        <a:t> Risk estimation and evaluation (Part 2)</a:t>
                      </a:r>
                    </a:p>
                    <a:p>
                      <a:pPr marL="36000" algn="ctr" fontAlgn="ctr"/>
                      <a:r>
                        <a:rPr lang="en-US" altLang="ja-JP" sz="1400" b="0" i="0" u="none" strike="noStrike" dirty="0" smtClean="0">
                          <a:solidFill>
                            <a:srgbClr val="000000"/>
                          </a:solidFill>
                          <a:effectLst/>
                          <a:latin typeface="+mn-ea"/>
                          <a:ea typeface="+mn-ea"/>
                        </a:rPr>
                        <a:t>Confirm validity of the existing risk reduction measures</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algn="ctr"/>
                      <a:r>
                        <a:rPr kumimoji="1" lang="en-US" altLang="ja-JP" sz="1400" dirty="0" smtClean="0"/>
                        <a:t>Severity</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1400" dirty="0" smtClean="0"/>
                        <a:t>Frequency</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smtClean="0"/>
                        <a:t>Risk level</a:t>
                      </a:r>
                      <a:endParaRPr kumimoji="1" lang="ja-JP" altLang="en-US" sz="14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7782">
                <a:tc vMerge="1">
                  <a:txBody>
                    <a:bodyPr/>
                    <a:lstStyle/>
                    <a:p>
                      <a:endParaRPr kumimoji="1" lang="ja-JP" altLang="en-US" dirty="0"/>
                    </a:p>
                  </a:txBody>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vMerge="1">
                  <a:txBody>
                    <a:bodyPr/>
                    <a:lstStyle/>
                    <a:p>
                      <a:endParaRPr kumimoji="1" lang="ja-JP" altLang="en-US"/>
                    </a:p>
                  </a:txBody>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2800" dirty="0"/>
              <a:t>The record to the implementation sheet</a:t>
            </a:r>
            <a:endParaRPr lang="ja-JP" altLang="en-US" sz="2800" dirty="0"/>
          </a:p>
        </p:txBody>
      </p:sp>
      <p:sp>
        <p:nvSpPr>
          <p:cNvPr id="6" name="テキスト ボックス 5"/>
          <p:cNvSpPr txBox="1"/>
          <p:nvPr/>
        </p:nvSpPr>
        <p:spPr>
          <a:xfrm>
            <a:off x="3529054" y="3161648"/>
            <a:ext cx="2941506" cy="369332"/>
          </a:xfrm>
          <a:prstGeom prst="rect">
            <a:avLst/>
          </a:prstGeom>
          <a:noFill/>
        </p:spPr>
        <p:txBody>
          <a:bodyPr wrap="square" rtlCol="0">
            <a:spAutoFit/>
          </a:bodyPr>
          <a:lstStyle/>
          <a:p>
            <a:r>
              <a:rPr kumimoji="1" lang="en-US" altLang="ja-JP" dirty="0" smtClean="0"/>
              <a:t>×</a:t>
            </a:r>
            <a:r>
              <a:rPr kumimoji="1" lang="ja-JP" altLang="en-US" dirty="0" smtClean="0"/>
              <a:t>　　　　      △　    　　 　</a:t>
            </a:r>
            <a:r>
              <a:rPr kumimoji="1" lang="en-US" altLang="ja-JP" dirty="0" smtClean="0"/>
              <a:t>Ⅲ</a:t>
            </a:r>
            <a:endParaRPr kumimoji="1" lang="ja-JP" altLang="en-US" sz="1600" dirty="0"/>
          </a:p>
        </p:txBody>
      </p:sp>
    </p:spTree>
    <p:extLst>
      <p:ext uri="{BB962C8B-B14F-4D97-AF65-F5344CB8AC3E}">
        <p14:creationId xmlns:p14="http://schemas.microsoft.com/office/powerpoint/2010/main" val="227638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200" dirty="0" smtClean="0"/>
              <a:t>②</a:t>
            </a:r>
            <a:r>
              <a:rPr lang="en-US" altLang="ja-JP" sz="2200" dirty="0"/>
              <a:t> Estimation and evaluation of risk of the </a:t>
            </a:r>
            <a:r>
              <a:rPr lang="en-US" altLang="ja-JP" sz="2200" dirty="0" smtClean="0"/>
              <a:t>scenarios (Part 2)</a:t>
            </a:r>
            <a:endParaRPr kumimoji="1" lang="ja-JP" altLang="en-US" sz="2700" dirty="0"/>
          </a:p>
        </p:txBody>
      </p:sp>
      <p:sp>
        <p:nvSpPr>
          <p:cNvPr id="3" name="コンテンツ プレースホルダー 3"/>
          <p:cNvSpPr>
            <a:spLocks noGrp="1"/>
          </p:cNvSpPr>
          <p:nvPr>
            <p:ph idx="1"/>
          </p:nvPr>
        </p:nvSpPr>
        <p:spPr>
          <a:xfrm>
            <a:off x="1253765" y="2133600"/>
            <a:ext cx="7535160" cy="4050384"/>
          </a:xfrm>
        </p:spPr>
        <p:txBody>
          <a:bodyPr>
            <a:normAutofit/>
          </a:bodyPr>
          <a:lstStyle/>
          <a:p>
            <a:r>
              <a:rPr lang="en-US" altLang="ja-JP" dirty="0"/>
              <a:t>Risk estimation and evaluation assuming that the existing risk reduction measures confirmed in (1) are functioning (Part 2</a:t>
            </a:r>
            <a:r>
              <a:rPr lang="en-US" altLang="ja-JP" dirty="0" smtClean="0"/>
              <a:t>)</a:t>
            </a:r>
            <a:endParaRPr kumimoji="1" lang="ja-JP" altLang="en-US" dirty="0" smtClean="0"/>
          </a:p>
          <a:p>
            <a:r>
              <a:rPr lang="en-US" altLang="ja-JP" dirty="0"/>
              <a:t>Although nitrogen replacement is performed before mixing operation, there is no chance which can recognize the mistake in the operation. </a:t>
            </a:r>
            <a:r>
              <a:rPr lang="en-US" altLang="ja-JP" dirty="0">
                <a:solidFill>
                  <a:srgbClr val="FF0000"/>
                </a:solidFill>
              </a:rPr>
              <a:t>It is difficult to notice the airflow</a:t>
            </a:r>
            <a:r>
              <a:rPr lang="en-US" altLang="ja-JP" dirty="0"/>
              <a:t> into T100. Therefore, it is thought that the frequency and severity of </a:t>
            </a:r>
            <a:r>
              <a:rPr lang="en-US" altLang="ja-JP" dirty="0" smtClean="0"/>
              <a:t>hazard </a:t>
            </a:r>
            <a:r>
              <a:rPr lang="en-US" altLang="ja-JP" dirty="0">
                <a:solidFill>
                  <a:srgbClr val="FF0000"/>
                </a:solidFill>
              </a:rPr>
              <a:t>do not change</a:t>
            </a:r>
            <a:r>
              <a:rPr lang="en-US" altLang="ja-JP" dirty="0" smtClean="0"/>
              <a:t>.</a:t>
            </a:r>
            <a:endParaRPr lang="ja-JP" altLang="en-US" dirty="0"/>
          </a:p>
          <a:p>
            <a:pPr marL="0" indent="0">
              <a:buNone/>
            </a:pPr>
            <a:r>
              <a:rPr lang="en-US" altLang="ja-JP" sz="2400" spc="-100" dirty="0" smtClean="0">
                <a:latin typeface="HGP創英角ﾎﾟｯﾌﾟ体" panose="040B0A00000000000000" pitchFamily="50" charset="-128"/>
                <a:ea typeface="HGP創英角ﾎﾟｯﾌﾟ体" panose="040B0A00000000000000" pitchFamily="50" charset="-128"/>
              </a:rPr>
              <a:t>As mentioned above, risk </a:t>
            </a:r>
            <a:r>
              <a:rPr lang="en-US" altLang="ja-JP" sz="2400" spc="-100" dirty="0">
                <a:latin typeface="HGP創英角ﾎﾟｯﾌﾟ体" panose="040B0A00000000000000" pitchFamily="50" charset="-128"/>
                <a:ea typeface="HGP創英角ﾎﾟｯﾌﾟ体" panose="040B0A00000000000000" pitchFamily="50" charset="-128"/>
              </a:rPr>
              <a:t>level does not change with III</a:t>
            </a:r>
            <a:r>
              <a:rPr lang="en-US" altLang="ja-JP" sz="2400" spc="-100" dirty="0" smtClean="0">
                <a:latin typeface="HGP創英角ﾎﾟｯﾌﾟ体" panose="040B0A00000000000000" pitchFamily="50" charset="-128"/>
                <a:ea typeface="HGP創英角ﾎﾟｯﾌﾟ体" panose="040B0A00000000000000" pitchFamily="50" charset="-128"/>
              </a:rPr>
              <a:t>.</a:t>
            </a:r>
            <a:endParaRPr lang="ja-JP" altLang="en-US" sz="2400" spc="-100" dirty="0" smtClean="0">
              <a:latin typeface="HGP創英角ﾎﾟｯﾌﾟ体" panose="040B0A00000000000000" pitchFamily="50" charset="-128"/>
              <a:ea typeface="HGP創英角ﾎﾟｯﾌﾟ体" panose="040B0A00000000000000" pitchFamily="50" charset="-128"/>
            </a:endParaRPr>
          </a:p>
          <a:p>
            <a:r>
              <a:rPr lang="en-US" altLang="ja-JP" dirty="0"/>
              <a:t>In addition, when there is no existing risk reduction measure at (1), </a:t>
            </a:r>
            <a:r>
              <a:rPr lang="en-US" altLang="ja-JP" dirty="0" smtClean="0"/>
              <a:t>“Nothing</a:t>
            </a:r>
            <a:r>
              <a:rPr lang="en-US" altLang="ja-JP" dirty="0"/>
              <a:t>" is recorded on the implementation sheet. The column of part 2 is recorded similarly to part 1.</a:t>
            </a:r>
            <a:endParaRPr lang="ja-JP" altLang="en-US" dirty="0"/>
          </a:p>
        </p:txBody>
      </p:sp>
    </p:spTree>
    <p:extLst>
      <p:ext uri="{BB962C8B-B14F-4D97-AF65-F5344CB8AC3E}">
        <p14:creationId xmlns:p14="http://schemas.microsoft.com/office/powerpoint/2010/main" val="164883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824079393"/>
              </p:ext>
            </p:extLst>
          </p:nvPr>
        </p:nvGraphicFramePr>
        <p:xfrm>
          <a:off x="1279942" y="1369564"/>
          <a:ext cx="6591300" cy="3504465"/>
        </p:xfrm>
        <a:graphic>
          <a:graphicData uri="http://schemas.openxmlformats.org/drawingml/2006/table">
            <a:tbl>
              <a:tblPr>
                <a:tableStyleId>{5C22544A-7EE6-4342-B048-85BDC9FD1C3A}</a:tableStyleId>
              </a:tblPr>
              <a:tblGrid>
                <a:gridCol w="1878894"/>
                <a:gridCol w="1127895"/>
                <a:gridCol w="1244272"/>
                <a:gridCol w="1244273"/>
                <a:gridCol w="1095966"/>
              </a:tblGrid>
              <a:tr h="250546">
                <a:tc gridSpan="5">
                  <a:txBody>
                    <a:bodyPr/>
                    <a:lstStyle/>
                    <a:p>
                      <a:pPr algn="l" fontAlgn="b"/>
                      <a:r>
                        <a:rPr lang="en-US" altLang="ja-JP" sz="1800" u="none" strike="noStrike" dirty="0" smtClean="0">
                          <a:effectLst/>
                        </a:rPr>
                        <a:t>STEP2 Implementation of risk assessment</a:t>
                      </a:r>
                      <a:endParaRPr lang="ja-JP" altLang="en-US" sz="1800" b="1" i="0" u="none" strike="noStrike" dirty="0">
                        <a:solidFill>
                          <a:srgbClr val="000000"/>
                        </a:solidFill>
                        <a:effectLst/>
                        <a:latin typeface="ＭＳ Ｐゴシック" panose="020B0600070205080204" pitchFamily="50" charset="-128"/>
                        <a:ea typeface="+mn-ea"/>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60771">
                <a:tc>
                  <a:txBody>
                    <a:bodyPr/>
                    <a:lstStyle/>
                    <a:p>
                      <a:pPr marL="36000" algn="ctr" fontAlgn="ctr"/>
                      <a:r>
                        <a:rPr lang="ja-JP" altLang="en-US" sz="1400" b="0" i="0" u="none" strike="noStrike" dirty="0" smtClean="0">
                          <a:solidFill>
                            <a:srgbClr val="000000"/>
                          </a:solidFill>
                          <a:effectLst/>
                          <a:latin typeface="+mn-lt"/>
                          <a:ea typeface="+mn-ea"/>
                        </a:rPr>
                        <a:t>②</a:t>
                      </a:r>
                      <a:r>
                        <a:rPr lang="en-US" altLang="ja-JP" sz="1400" b="0" i="0" u="none" strike="noStrike" dirty="0" smtClean="0">
                          <a:solidFill>
                            <a:srgbClr val="000000"/>
                          </a:solidFill>
                          <a:effectLst/>
                          <a:latin typeface="+mn-lt"/>
                          <a:ea typeface="+mn-ea"/>
                        </a:rPr>
                        <a:t> Check existing risk reduction measures</a:t>
                      </a:r>
                      <a:endParaRPr lang="ja-JP" altLang="en-US" sz="1600" b="0" i="0" u="none" strike="noStrike" dirty="0">
                        <a:solidFill>
                          <a:srgbClr val="000000"/>
                        </a:solidFill>
                        <a:effectLst/>
                        <a:latin typeface="+mn-lt"/>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gridSpan="3">
                  <a:txBody>
                    <a:bodyPr/>
                    <a:lstStyle/>
                    <a:p>
                      <a:r>
                        <a:rPr lang="en-US" altLang="ja-JP" sz="1600" dirty="0" smtClean="0"/>
                        <a:t>Mixing operation in inert atmosphere </a:t>
                      </a:r>
                      <a:r>
                        <a:rPr kumimoji="1" lang="ja-JP" altLang="en-US" sz="1600" dirty="0" smtClean="0"/>
                        <a:t>（</a:t>
                      </a:r>
                      <a:r>
                        <a:rPr kumimoji="1" lang="en-US" altLang="ja-JP" sz="1600" dirty="0" smtClean="0"/>
                        <a:t>B-c</a:t>
                      </a:r>
                      <a:r>
                        <a:rPr kumimoji="1" lang="ja-JP" altLang="en-US" sz="1600" dirty="0" smtClean="0"/>
                        <a:t>）</a:t>
                      </a:r>
                      <a:endParaRPr kumimoji="1" lang="ja-JP" altLang="en-US" sz="16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rowSpan="5">
                  <a:txBody>
                    <a:bodyPr/>
                    <a:lstStyle/>
                    <a:p>
                      <a:pPr marL="72000" indent="-457200" algn="l" fontAlgn="ctr"/>
                      <a:r>
                        <a:rPr lang="en-US" altLang="ja-JP" sz="900" b="0" i="0" u="none" strike="noStrike" dirty="0" smtClean="0">
                          <a:solidFill>
                            <a:srgbClr val="000000"/>
                          </a:solidFill>
                          <a:effectLst/>
                          <a:latin typeface="+mn-lt"/>
                          <a:ea typeface="+mn-ea"/>
                        </a:rPr>
                        <a:t>●Type of risk reduction measure</a:t>
                      </a:r>
                    </a:p>
                    <a:p>
                      <a:pPr marL="72000" indent="-457200" algn="l" fontAlgn="ctr"/>
                      <a:r>
                        <a:rPr lang="en-US" altLang="ja-JP" sz="900" b="0" i="0" u="none" strike="noStrike" dirty="0" smtClean="0">
                          <a:solidFill>
                            <a:srgbClr val="000000"/>
                          </a:solidFill>
                          <a:effectLst/>
                          <a:latin typeface="+mn-lt"/>
                          <a:ea typeface="+mn-ea"/>
                        </a:rPr>
                        <a:t> A) Intrinsic safety measure</a:t>
                      </a:r>
                    </a:p>
                    <a:p>
                      <a:pPr marL="72000" indent="-457200" algn="l" fontAlgn="ctr"/>
                      <a:r>
                        <a:rPr lang="en-US" altLang="ja-JP" sz="900" b="0" i="0" u="none" strike="noStrike" dirty="0" smtClean="0">
                          <a:solidFill>
                            <a:srgbClr val="000000"/>
                          </a:solidFill>
                          <a:effectLst/>
                          <a:latin typeface="+mn-lt"/>
                          <a:ea typeface="+mn-ea"/>
                        </a:rPr>
                        <a:t> B) Technological measure</a:t>
                      </a:r>
                    </a:p>
                    <a:p>
                      <a:pPr marL="72000" indent="-457200" algn="l" fontAlgn="ctr"/>
                      <a:r>
                        <a:rPr lang="en-US" altLang="ja-JP" sz="900" b="0" i="0" u="none" strike="noStrike" dirty="0" smtClean="0">
                          <a:solidFill>
                            <a:srgbClr val="000000"/>
                          </a:solidFill>
                          <a:effectLst/>
                          <a:latin typeface="+mn-lt"/>
                          <a:ea typeface="+mn-ea"/>
                        </a:rPr>
                        <a:t> C) Managerial measure</a:t>
                      </a:r>
                    </a:p>
                    <a:p>
                      <a:pPr marL="72000" indent="-457200" algn="l" fontAlgn="ctr"/>
                      <a:r>
                        <a:rPr lang="en-US" altLang="ja-JP" sz="900" b="0" i="0" u="none" strike="noStrike" dirty="0" smtClean="0">
                          <a:solidFill>
                            <a:srgbClr val="000000"/>
                          </a:solidFill>
                          <a:effectLst/>
                          <a:latin typeface="+mn-lt"/>
                          <a:ea typeface="+mn-ea"/>
                        </a:rPr>
                        <a:t> D) Use of personal protection</a:t>
                      </a:r>
                    </a:p>
                    <a:p>
                      <a:pPr marL="72000" indent="-457200" algn="l" fontAlgn="ctr"/>
                      <a:r>
                        <a:rPr lang="en-US" altLang="ja-JP" sz="900" b="0" i="0" u="none" strike="noStrike" dirty="0" smtClean="0">
                          <a:solidFill>
                            <a:srgbClr val="000000"/>
                          </a:solidFill>
                          <a:effectLst/>
                          <a:latin typeface="+mn-lt"/>
                          <a:ea typeface="+mn-ea"/>
                        </a:rPr>
                        <a:t>●Purpose of risk reduction measures</a:t>
                      </a:r>
                    </a:p>
                    <a:p>
                      <a:pPr marL="72000" indent="-457200" algn="l" fontAlgn="ctr"/>
                      <a:r>
                        <a:rPr lang="en-US" altLang="ja-JP" sz="900" b="0" i="0" u="none" strike="noStrike" dirty="0" smtClean="0">
                          <a:solidFill>
                            <a:srgbClr val="000000"/>
                          </a:solidFill>
                          <a:effectLst/>
                          <a:latin typeface="+mn-lt"/>
                          <a:ea typeface="+mn-ea"/>
                        </a:rPr>
                        <a:t> a) Prevention of abnormalities</a:t>
                      </a:r>
                    </a:p>
                    <a:p>
                      <a:pPr marL="72000" indent="-457200" algn="l" fontAlgn="ctr"/>
                      <a:r>
                        <a:rPr lang="en-US" altLang="ja-JP" sz="900" b="0" i="0" u="none" strike="noStrike" dirty="0" smtClean="0">
                          <a:solidFill>
                            <a:srgbClr val="000000"/>
                          </a:solidFill>
                          <a:effectLst/>
                          <a:latin typeface="+mn-lt"/>
                          <a:ea typeface="+mn-ea"/>
                        </a:rPr>
                        <a:t> b) Detection of abnormalities</a:t>
                      </a:r>
                    </a:p>
                    <a:p>
                      <a:pPr marL="72000" indent="-457200" algn="l" fontAlgn="ctr"/>
                      <a:r>
                        <a:rPr lang="en-US" altLang="ja-JP" sz="900" b="0" i="0" u="none" strike="noStrike" dirty="0" smtClean="0">
                          <a:solidFill>
                            <a:srgbClr val="000000"/>
                          </a:solidFill>
                          <a:effectLst/>
                          <a:latin typeface="+mn-lt"/>
                          <a:ea typeface="+mn-ea"/>
                        </a:rPr>
                        <a:t> c) Prevention of accidents</a:t>
                      </a:r>
                    </a:p>
                    <a:p>
                      <a:pPr marL="72000" indent="-457200" algn="l" fontAlgn="ctr"/>
                      <a:r>
                        <a:rPr lang="en-US" altLang="ja-JP" sz="900" b="0" i="0" u="none" strike="noStrike" dirty="0" smtClean="0">
                          <a:solidFill>
                            <a:srgbClr val="000000"/>
                          </a:solidFill>
                          <a:effectLst/>
                          <a:latin typeface="+mn-lt"/>
                          <a:ea typeface="+mn-ea"/>
                        </a:rPr>
                        <a:t> d) Limitation of damage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chemeClr val="bg1">
                        <a:lumMod val="85000"/>
                      </a:schemeClr>
                    </a:solidFill>
                  </a:tcPr>
                </a:tc>
              </a:tr>
              <a:tr h="339374">
                <a:tc rowSpan="2">
                  <a:txBody>
                    <a:bodyPr/>
                    <a:lstStyle/>
                    <a:p>
                      <a:pPr marL="36000" algn="ctr" fontAlgn="ctr"/>
                      <a:r>
                        <a:rPr lang="ja-JP" altLang="en-US" sz="1400" b="0" i="0" u="none" strike="noStrike" dirty="0" smtClean="0">
                          <a:solidFill>
                            <a:srgbClr val="000000"/>
                          </a:solidFill>
                          <a:effectLst/>
                          <a:latin typeface="+mn-ea"/>
                          <a:ea typeface="+mn-ea"/>
                        </a:rPr>
                        <a:t>②</a:t>
                      </a:r>
                      <a:r>
                        <a:rPr lang="en-US" altLang="ja-JP" sz="1400" b="0" i="0" u="none" strike="noStrike" dirty="0" smtClean="0">
                          <a:solidFill>
                            <a:srgbClr val="000000"/>
                          </a:solidFill>
                          <a:effectLst/>
                          <a:latin typeface="+mn-ea"/>
                          <a:ea typeface="+mn-ea"/>
                        </a:rPr>
                        <a:t> Risk estimation and evaluation (Part 1)</a:t>
                      </a:r>
                    </a:p>
                    <a:p>
                      <a:pPr marL="36000" algn="ctr" fontAlgn="ctr"/>
                      <a:r>
                        <a:rPr lang="en-US" altLang="ja-JP" sz="1400" b="0" i="0" u="none" strike="noStrike" dirty="0" smtClean="0">
                          <a:solidFill>
                            <a:srgbClr val="000000"/>
                          </a:solidFill>
                          <a:effectLst/>
                          <a:latin typeface="+mn-ea"/>
                          <a:ea typeface="+mn-ea"/>
                        </a:rPr>
                        <a:t>Assuming absence of existing risk reduction measures</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r>
                        <a:rPr kumimoji="1" lang="en-US" altLang="ja-JP" sz="1400" dirty="0" smtClean="0"/>
                        <a:t>Severity</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1400" dirty="0" smtClean="0"/>
                        <a:t>Frequency</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smtClean="0"/>
                        <a:t>Risk level</a:t>
                      </a:r>
                      <a:endParaRPr kumimoji="1" lang="ja-JP" altLang="en-US" sz="14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82844">
                <a:tc vMerge="1">
                  <a:txBody>
                    <a:bodyPr/>
                    <a:lstStyle/>
                    <a:p>
                      <a:endParaRPr kumimoji="1" lang="ja-JP" altLang="en-US"/>
                    </a:p>
                  </a:txBody>
                  <a:tcPr/>
                </a:tc>
                <a:tc>
                  <a:txBody>
                    <a:bodyPr/>
                    <a:lstStyle/>
                    <a:p>
                      <a:pPr algn="ctr"/>
                      <a:r>
                        <a:rPr kumimoji="1" lang="en-US" altLang="ja-JP" dirty="0" smtClean="0"/>
                        <a:t>×</a:t>
                      </a: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smtClean="0"/>
                        <a:t>△</a:t>
                      </a: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smtClean="0"/>
                        <a:t>Ⅲ</a:t>
                      </a: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r>
              <a:tr h="339374">
                <a:tc rowSpan="2">
                  <a:txBody>
                    <a:bodyPr/>
                    <a:lstStyle/>
                    <a:p>
                      <a:pPr marL="36000" algn="ctr" fontAlgn="ctr"/>
                      <a:r>
                        <a:rPr lang="ja-JP" altLang="en-US" sz="1400" b="0" i="0" u="none" strike="noStrike" dirty="0" smtClean="0">
                          <a:solidFill>
                            <a:srgbClr val="000000"/>
                          </a:solidFill>
                          <a:effectLst/>
                          <a:latin typeface="+mn-ea"/>
                          <a:ea typeface="+mn-ea"/>
                        </a:rPr>
                        <a:t>②</a:t>
                      </a:r>
                      <a:r>
                        <a:rPr lang="en-US" altLang="ja-JP" sz="1400" b="0" i="0" u="none" strike="noStrike" dirty="0" smtClean="0">
                          <a:solidFill>
                            <a:srgbClr val="000000"/>
                          </a:solidFill>
                          <a:effectLst/>
                          <a:latin typeface="+mn-ea"/>
                          <a:ea typeface="+mn-ea"/>
                        </a:rPr>
                        <a:t> Risk estimation and evaluation (Part 2)</a:t>
                      </a:r>
                    </a:p>
                    <a:p>
                      <a:pPr marL="36000" algn="ctr" fontAlgn="ctr"/>
                      <a:r>
                        <a:rPr lang="en-US" altLang="ja-JP" sz="1400" b="0" i="0" u="none" strike="noStrike" dirty="0" smtClean="0">
                          <a:solidFill>
                            <a:srgbClr val="000000"/>
                          </a:solidFill>
                          <a:effectLst/>
                          <a:latin typeface="+mn-ea"/>
                          <a:ea typeface="+mn-ea"/>
                        </a:rPr>
                        <a:t>Confirm validity of the existing risk reduction measures</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algn="ctr"/>
                      <a:r>
                        <a:rPr kumimoji="1" lang="en-US" altLang="ja-JP" sz="1400" dirty="0" smtClean="0"/>
                        <a:t>Severity</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1400" dirty="0" smtClean="0"/>
                        <a:t>Frequency</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smtClean="0"/>
                        <a:t>Risk level</a:t>
                      </a:r>
                      <a:endParaRPr kumimoji="1" lang="ja-JP" altLang="en-US" sz="14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7782">
                <a:tc vMerge="1">
                  <a:txBody>
                    <a:bodyPr/>
                    <a:lstStyle/>
                    <a:p>
                      <a:endParaRPr kumimoji="1" lang="ja-JP" altLang="en-US"/>
                    </a:p>
                  </a:txBody>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vMerge="1">
                  <a:txBody>
                    <a:bodyPr/>
                    <a:lstStyle/>
                    <a:p>
                      <a:endParaRPr kumimoji="1" lang="ja-JP" altLang="en-US"/>
                    </a:p>
                  </a:txBody>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2800" dirty="0"/>
              <a:t>The record to the implementation sheet</a:t>
            </a:r>
            <a:endParaRPr lang="ja-JP" altLang="en-US" sz="2800" dirty="0"/>
          </a:p>
        </p:txBody>
      </p:sp>
      <p:sp>
        <p:nvSpPr>
          <p:cNvPr id="6" name="テキスト ボックス 5"/>
          <p:cNvSpPr txBox="1"/>
          <p:nvPr/>
        </p:nvSpPr>
        <p:spPr>
          <a:xfrm>
            <a:off x="3538481" y="4282752"/>
            <a:ext cx="2941506" cy="369332"/>
          </a:xfrm>
          <a:prstGeom prst="rect">
            <a:avLst/>
          </a:prstGeom>
          <a:noFill/>
        </p:spPr>
        <p:txBody>
          <a:bodyPr wrap="square" rtlCol="0">
            <a:spAutoFit/>
          </a:bodyPr>
          <a:lstStyle/>
          <a:p>
            <a:r>
              <a:rPr kumimoji="1" lang="en-US" altLang="ja-JP" dirty="0" smtClean="0"/>
              <a:t>×</a:t>
            </a:r>
            <a:r>
              <a:rPr kumimoji="1" lang="ja-JP" altLang="en-US" dirty="0" smtClean="0"/>
              <a:t>　    　　　 △　　　 　     </a:t>
            </a:r>
            <a:r>
              <a:rPr kumimoji="1" lang="en-US" altLang="ja-JP" dirty="0" smtClean="0"/>
              <a:t>Ⅲ</a:t>
            </a:r>
            <a:endParaRPr kumimoji="1" lang="ja-JP" altLang="en-US" sz="1600" dirty="0"/>
          </a:p>
        </p:txBody>
      </p:sp>
    </p:spTree>
    <p:extLst>
      <p:ext uri="{BB962C8B-B14F-4D97-AF65-F5344CB8AC3E}">
        <p14:creationId xmlns:p14="http://schemas.microsoft.com/office/powerpoint/2010/main" val="305337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85741" y="624109"/>
            <a:ext cx="7148660" cy="1766665"/>
          </a:xfrm>
        </p:spPr>
        <p:txBody>
          <a:bodyPr>
            <a:normAutofit fontScale="90000"/>
          </a:bodyPr>
          <a:lstStyle/>
          <a:p>
            <a:pPr algn="ctr"/>
            <a:r>
              <a:rPr lang="en-US" altLang="ja-JP" sz="4000" dirty="0" smtClean="0"/>
              <a:t>STEP2</a:t>
            </a:r>
            <a:br>
              <a:rPr lang="en-US" altLang="ja-JP" sz="4000" dirty="0" smtClean="0"/>
            </a:br>
            <a:r>
              <a:rPr lang="en-US" altLang="ja-JP" dirty="0"/>
              <a:t>Implement risk assessment</a:t>
            </a:r>
            <a:r>
              <a:rPr lang="ja-JP" altLang="en-US" dirty="0"/>
              <a:t/>
            </a:r>
            <a:br>
              <a:rPr lang="ja-JP" altLang="en-US" dirty="0"/>
            </a:br>
            <a:r>
              <a:rPr lang="ja-JP" altLang="en-US" sz="2800" dirty="0" smtClean="0"/>
              <a:t>③</a:t>
            </a:r>
            <a:r>
              <a:rPr lang="en-US" altLang="ja-JP" sz="2800" dirty="0"/>
              <a:t> Consideration of  additional risk reduction </a:t>
            </a:r>
            <a:r>
              <a:rPr lang="en-US" altLang="ja-JP" sz="2800" dirty="0" smtClean="0"/>
              <a:t>measures</a:t>
            </a:r>
            <a:endParaRPr kumimoji="1" lang="ja-JP" altLang="en-US" dirty="0"/>
          </a:p>
        </p:txBody>
      </p:sp>
      <p:sp>
        <p:nvSpPr>
          <p:cNvPr id="3" name="コンテンツ プレースホルダー 3"/>
          <p:cNvSpPr>
            <a:spLocks noGrp="1"/>
          </p:cNvSpPr>
          <p:nvPr>
            <p:ph idx="1"/>
          </p:nvPr>
        </p:nvSpPr>
        <p:spPr>
          <a:xfrm>
            <a:off x="866733" y="2382980"/>
            <a:ext cx="7836816" cy="4272343"/>
          </a:xfrm>
        </p:spPr>
        <p:txBody>
          <a:bodyPr>
            <a:normAutofit lnSpcReduction="10000"/>
          </a:bodyPr>
          <a:lstStyle/>
          <a:p>
            <a:pPr marL="0" indent="0">
              <a:buNone/>
            </a:pPr>
            <a:r>
              <a:rPr lang="en-US" altLang="ja-JP" sz="2000" dirty="0" smtClean="0"/>
              <a:t>(1) The </a:t>
            </a:r>
            <a:r>
              <a:rPr lang="en-US" altLang="ja-JP" sz="2000" dirty="0"/>
              <a:t>risk level </a:t>
            </a:r>
            <a:r>
              <a:rPr lang="en-US" altLang="ja-JP" sz="2000" dirty="0" smtClean="0"/>
              <a:t>Ⅲ </a:t>
            </a:r>
            <a:r>
              <a:rPr lang="en-US" altLang="ja-JP" sz="2000" dirty="0"/>
              <a:t>is not permitted. </a:t>
            </a:r>
            <a:r>
              <a:rPr lang="en-US" altLang="ja-JP" sz="2000" dirty="0" smtClean="0"/>
              <a:t>Consider </a:t>
            </a:r>
            <a:r>
              <a:rPr lang="en-US" altLang="ja-JP" sz="2000" dirty="0"/>
              <a:t>risk reduction measures that should be added to lower the risk </a:t>
            </a:r>
            <a:r>
              <a:rPr lang="en-US" altLang="ja-JP" sz="2000" dirty="0" smtClean="0"/>
              <a:t>level.</a:t>
            </a:r>
            <a:endParaRPr lang="ja-JP" altLang="en-US" sz="2000" dirty="0"/>
          </a:p>
          <a:p>
            <a:r>
              <a:rPr lang="en-US" altLang="ja-JP" sz="2000" dirty="0" smtClean="0"/>
              <a:t>B) Technological measure - a</a:t>
            </a:r>
            <a:r>
              <a:rPr lang="ja-JP" altLang="en-US" sz="2000" dirty="0" smtClean="0"/>
              <a:t>） </a:t>
            </a:r>
            <a:r>
              <a:rPr lang="en-US" altLang="ja-JP" sz="2000" dirty="0"/>
              <a:t>Prevention of abnormalities</a:t>
            </a:r>
            <a:endParaRPr lang="ja-JP" altLang="en-US" sz="2000" dirty="0" smtClean="0"/>
          </a:p>
          <a:p>
            <a:pPr marL="828000" lvl="1" indent="-216000">
              <a:buClrTx/>
              <a:buNone/>
            </a:pPr>
            <a:r>
              <a:rPr lang="en-US" altLang="ja-JP" dirty="0" err="1" smtClean="0"/>
              <a:t>i</a:t>
            </a:r>
            <a:r>
              <a:rPr lang="en-US" altLang="ja-JP" dirty="0" smtClean="0"/>
              <a:t>) Open </a:t>
            </a:r>
            <a:r>
              <a:rPr lang="en-US" altLang="ja-JP" dirty="0"/>
              <a:t>of V109 is detected by installation of the limit switch for V109. 【</a:t>
            </a:r>
            <a:r>
              <a:rPr lang="en-US" altLang="ja-JP" dirty="0" smtClean="0"/>
              <a:t>B) Technological measure, b)Detection </a:t>
            </a:r>
            <a:r>
              <a:rPr lang="en-US" altLang="ja-JP" dirty="0"/>
              <a:t>of </a:t>
            </a:r>
            <a:r>
              <a:rPr lang="en-US" altLang="ja-JP" dirty="0" smtClean="0"/>
              <a:t>abnormalities】. The </a:t>
            </a:r>
            <a:r>
              <a:rPr lang="en-US" altLang="ja-JP" dirty="0"/>
              <a:t>interlock system which obtains answer back from the status of the limit switch is </a:t>
            </a:r>
            <a:r>
              <a:rPr lang="en-US" altLang="ja-JP" dirty="0" smtClean="0"/>
              <a:t>installed. </a:t>
            </a:r>
            <a:r>
              <a:rPr lang="en-US" altLang="ja-JP" dirty="0"/>
              <a:t>【</a:t>
            </a:r>
            <a:r>
              <a:rPr lang="en-US" altLang="ja-JP" dirty="0" smtClean="0"/>
              <a:t>B)Technological measure, a)Prevention </a:t>
            </a:r>
            <a:r>
              <a:rPr lang="en-US" altLang="ja-JP" dirty="0"/>
              <a:t>of </a:t>
            </a:r>
            <a:r>
              <a:rPr lang="en-US" altLang="ja-JP" dirty="0" smtClean="0"/>
              <a:t>abnormalities】. However</a:t>
            </a:r>
            <a:r>
              <a:rPr lang="en-US" altLang="ja-JP" dirty="0"/>
              <a:t>, since it cannot operate exactly if the </a:t>
            </a:r>
            <a:r>
              <a:rPr lang="en-US" altLang="ja-JP" dirty="0" smtClean="0"/>
              <a:t>present operation </a:t>
            </a:r>
            <a:r>
              <a:rPr lang="en-US" altLang="ja-JP" dirty="0"/>
              <a:t>is unknown, a sequence must be installed</a:t>
            </a:r>
            <a:r>
              <a:rPr lang="en-US" altLang="ja-JP" dirty="0" smtClean="0"/>
              <a:t>.</a:t>
            </a:r>
            <a:endParaRPr lang="ja-JP" altLang="en-US" dirty="0" smtClean="0"/>
          </a:p>
          <a:p>
            <a:r>
              <a:rPr lang="en-US" altLang="ja-JP" sz="2000" dirty="0"/>
              <a:t>B) Technological measure - b</a:t>
            </a:r>
            <a:r>
              <a:rPr lang="ja-JP" altLang="en-US" sz="2000" dirty="0" smtClean="0"/>
              <a:t>） </a:t>
            </a:r>
            <a:r>
              <a:rPr lang="en-US" altLang="ja-JP" sz="2000" dirty="0"/>
              <a:t>Prevention of abnormalities</a:t>
            </a:r>
            <a:endParaRPr lang="ja-JP" altLang="en-US" sz="2000" dirty="0" smtClean="0"/>
          </a:p>
          <a:p>
            <a:pPr marL="828000" lvl="1" indent="-216000">
              <a:buClrTx/>
              <a:buNone/>
            </a:pPr>
            <a:r>
              <a:rPr lang="en-US" altLang="ja-JP" dirty="0" smtClean="0"/>
              <a:t>ii) The </a:t>
            </a:r>
            <a:r>
              <a:rPr lang="en-US" altLang="ja-JP" dirty="0"/>
              <a:t>leakage from V109 is detected by installation of the flowmeter to the line of V109. 【</a:t>
            </a:r>
            <a:r>
              <a:rPr lang="en-US" altLang="ja-JP" dirty="0" smtClean="0"/>
              <a:t>B)Technological measure, b)Detection </a:t>
            </a:r>
            <a:r>
              <a:rPr lang="en-US" altLang="ja-JP" dirty="0"/>
              <a:t>of </a:t>
            </a:r>
            <a:r>
              <a:rPr lang="en-US" altLang="ja-JP" dirty="0" smtClean="0"/>
              <a:t>abnormalities】. </a:t>
            </a:r>
            <a:r>
              <a:rPr lang="en-US" altLang="ja-JP" dirty="0"/>
              <a:t>Moreover, the manual is revised as follows, valves must be exchanged if leakage is detected </a:t>
            </a:r>
            <a:r>
              <a:rPr lang="en-US" altLang="ja-JP" dirty="0" smtClean="0"/>
              <a:t>during </a:t>
            </a:r>
            <a:r>
              <a:rPr lang="en-US" altLang="ja-JP" dirty="0"/>
              <a:t>v109 shut. 【</a:t>
            </a:r>
            <a:r>
              <a:rPr lang="en-US" altLang="ja-JP" dirty="0" smtClean="0"/>
              <a:t>C)Managerial measure, a)Prevention </a:t>
            </a:r>
            <a:r>
              <a:rPr lang="en-US" altLang="ja-JP" dirty="0"/>
              <a:t>of </a:t>
            </a:r>
            <a:r>
              <a:rPr lang="en-US" altLang="ja-JP" dirty="0" smtClean="0"/>
              <a:t>abnormalities】.</a:t>
            </a:r>
            <a:endParaRPr lang="ja-JP" altLang="en-US" dirty="0"/>
          </a:p>
        </p:txBody>
      </p:sp>
      <p:sp>
        <p:nvSpPr>
          <p:cNvPr id="6" name="テキスト ボックス 5"/>
          <p:cNvSpPr txBox="1"/>
          <p:nvPr/>
        </p:nvSpPr>
        <p:spPr>
          <a:xfrm>
            <a:off x="1401047" y="3101715"/>
            <a:ext cx="7555037" cy="2554545"/>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As shown in the gray column of the implementation sheet, there are four kinds of the types and the purposes of risk reduction measure, respectively. Let's consider various risk reduction measures, without caring about implementation difficulty, necessity cost, or risk level </a:t>
            </a:r>
            <a:r>
              <a:rPr lang="en-US" altLang="ja-JP" sz="2000" dirty="0" smtClean="0"/>
              <a:t>reduction, </a:t>
            </a:r>
            <a:r>
              <a:rPr lang="en-US" altLang="ja-JP" sz="2000" dirty="0"/>
              <a:t>since they are taken into consideration later. The order of </a:t>
            </a:r>
            <a:r>
              <a:rPr lang="en-US" altLang="ja-JP" sz="2000" dirty="0" smtClean="0"/>
              <a:t>consideration is </a:t>
            </a:r>
            <a:r>
              <a:rPr lang="en-US" altLang="ja-JP" sz="2000" dirty="0"/>
              <a:t>A)Intrinsic safety measure, B)Technological measure, C)Managerial measure, D)Use of personal </a:t>
            </a:r>
            <a:r>
              <a:rPr lang="en-US" altLang="ja-JP" sz="2000" dirty="0" smtClean="0"/>
              <a:t>protection.</a:t>
            </a:r>
            <a:endParaRPr lang="ja-JP" altLang="en-US" sz="2000" dirty="0"/>
          </a:p>
        </p:txBody>
      </p:sp>
      <p:sp>
        <p:nvSpPr>
          <p:cNvPr id="7" name="テキスト ボックス 6"/>
          <p:cNvSpPr txBox="1"/>
          <p:nvPr/>
        </p:nvSpPr>
        <p:spPr>
          <a:xfrm>
            <a:off x="1402185" y="3094690"/>
            <a:ext cx="7555037" cy="1323439"/>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smtClean="0"/>
              <a:t>Since </a:t>
            </a:r>
            <a:r>
              <a:rPr lang="en-US" altLang="ja-JP" sz="2000" dirty="0"/>
              <a:t>abnormalities here are V109 open, the </a:t>
            </a:r>
            <a:r>
              <a:rPr lang="en-US" altLang="ja-JP" sz="2000" dirty="0">
                <a:solidFill>
                  <a:srgbClr val="FF0000"/>
                </a:solidFill>
              </a:rPr>
              <a:t>open is detected</a:t>
            </a:r>
            <a:r>
              <a:rPr lang="en-US" altLang="ja-JP" sz="2000" dirty="0"/>
              <a:t>. Then, it is good to </a:t>
            </a:r>
            <a:r>
              <a:rPr lang="en-US" altLang="ja-JP" sz="2000" dirty="0">
                <a:solidFill>
                  <a:srgbClr val="FF0000"/>
                </a:solidFill>
              </a:rPr>
              <a:t>close</a:t>
            </a:r>
            <a:r>
              <a:rPr lang="en-US" altLang="ja-JP" sz="2000" dirty="0"/>
              <a:t> that </a:t>
            </a:r>
            <a:r>
              <a:rPr lang="en-US" altLang="ja-JP" sz="2000" dirty="0">
                <a:solidFill>
                  <a:srgbClr val="FF0000"/>
                </a:solidFill>
              </a:rPr>
              <a:t>automatically</a:t>
            </a:r>
            <a:r>
              <a:rPr lang="en-US" altLang="ja-JP" sz="2000" dirty="0" smtClean="0"/>
              <a:t>.</a:t>
            </a:r>
            <a:endParaRPr lang="ja-JP" altLang="en-US" sz="2000" dirty="0" smtClean="0"/>
          </a:p>
          <a:p>
            <a:r>
              <a:rPr lang="en-US" altLang="ja-JP" sz="2000" dirty="0" smtClean="0"/>
              <a:t>How </a:t>
            </a:r>
            <a:r>
              <a:rPr lang="en-US" altLang="ja-JP" sz="2000" dirty="0"/>
              <a:t>is the pair of the </a:t>
            </a:r>
            <a:r>
              <a:rPr lang="en-US" altLang="ja-JP" sz="2000" dirty="0">
                <a:solidFill>
                  <a:srgbClr val="FF0000"/>
                </a:solidFill>
              </a:rPr>
              <a:t>limit switch </a:t>
            </a:r>
            <a:r>
              <a:rPr lang="en-US" altLang="ja-JP" sz="2000" dirty="0"/>
              <a:t>for detection of valve open and the </a:t>
            </a:r>
            <a:r>
              <a:rPr lang="en-US" altLang="ja-JP" sz="2000" dirty="0">
                <a:solidFill>
                  <a:srgbClr val="FF0000"/>
                </a:solidFill>
              </a:rPr>
              <a:t>interlock system </a:t>
            </a:r>
            <a:r>
              <a:rPr lang="en-US" altLang="ja-JP" sz="2000" dirty="0"/>
              <a:t>by its signal </a:t>
            </a:r>
            <a:r>
              <a:rPr lang="en-US" altLang="ja-JP" sz="2000" dirty="0" smtClean="0"/>
              <a:t>?</a:t>
            </a:r>
            <a:endParaRPr lang="ja-JP" altLang="en-US" sz="2000" dirty="0"/>
          </a:p>
        </p:txBody>
      </p:sp>
      <p:sp>
        <p:nvSpPr>
          <p:cNvPr id="8" name="テキスト ボックス 7"/>
          <p:cNvSpPr txBox="1"/>
          <p:nvPr/>
        </p:nvSpPr>
        <p:spPr>
          <a:xfrm>
            <a:off x="1407418" y="4861919"/>
            <a:ext cx="7555037" cy="1631216"/>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smtClean="0"/>
              <a:t>The </a:t>
            </a:r>
            <a:r>
              <a:rPr lang="en-US" altLang="ja-JP" sz="2000" dirty="0"/>
              <a:t>cause of abnormalities here may be not a mistake but valve defect, because it means that air flows although the valve is shut</a:t>
            </a:r>
            <a:r>
              <a:rPr lang="en-US" altLang="ja-JP" sz="2000" dirty="0" smtClean="0"/>
              <a:t>.</a:t>
            </a:r>
            <a:endParaRPr lang="ja-JP" altLang="en-US" sz="2000" dirty="0" smtClean="0"/>
          </a:p>
          <a:p>
            <a:r>
              <a:rPr lang="en-US" altLang="ja-JP" sz="2000" dirty="0" smtClean="0"/>
              <a:t>The </a:t>
            </a:r>
            <a:r>
              <a:rPr lang="en-US" altLang="ja-JP" sz="2000" dirty="0"/>
              <a:t>flowmeter installed in piping shows whether air flows or not. If a leakage is found, repair or replacement of the valve is needed. Let's correct the manual</a:t>
            </a:r>
            <a:r>
              <a:rPr lang="en-US" altLang="ja-JP" sz="2000" dirty="0" smtClean="0"/>
              <a:t>.</a:t>
            </a:r>
            <a:endParaRPr lang="ja-JP" altLang="en-US" sz="2000" dirty="0"/>
          </a:p>
        </p:txBody>
      </p:sp>
      <p:sp>
        <p:nvSpPr>
          <p:cNvPr id="9" name="コンテンツ プレースホルダー 3"/>
          <p:cNvSpPr txBox="1">
            <a:spLocks/>
          </p:cNvSpPr>
          <p:nvPr/>
        </p:nvSpPr>
        <p:spPr>
          <a:xfrm>
            <a:off x="1010978" y="3014002"/>
            <a:ext cx="8009707" cy="391856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en-US" altLang="ja-JP" sz="2000" dirty="0" smtClean="0"/>
              <a:t>A) Intrinsic </a:t>
            </a:r>
            <a:r>
              <a:rPr lang="en-US" altLang="ja-JP" sz="2000" dirty="0"/>
              <a:t>safety </a:t>
            </a:r>
            <a:r>
              <a:rPr lang="en-US" altLang="ja-JP" sz="2000" dirty="0" smtClean="0"/>
              <a:t>measure</a:t>
            </a:r>
            <a:endParaRPr lang="ja-JP" altLang="en-US" sz="2000" dirty="0" smtClean="0"/>
          </a:p>
          <a:p>
            <a:pPr lvl="1"/>
            <a:r>
              <a:rPr lang="en-US" altLang="ja-JP" dirty="0" smtClean="0"/>
              <a:t>Intrinsic </a:t>
            </a:r>
            <a:r>
              <a:rPr lang="en-US" altLang="ja-JP" dirty="0"/>
              <a:t>safety measure is attained by eliminating factors indispensable to the scenario advance. In the case of measure to three elements of combustion, concrete they are "No combustible", "No air", and "No ignition source</a:t>
            </a:r>
            <a:r>
              <a:rPr lang="en-US" altLang="ja-JP" dirty="0" smtClean="0"/>
              <a:t>".</a:t>
            </a:r>
            <a:endParaRPr lang="ja-JP" altLang="en-US" dirty="0" smtClean="0"/>
          </a:p>
          <a:p>
            <a:pPr lvl="1"/>
            <a:r>
              <a:rPr lang="en-US" altLang="ja-JP" dirty="0" smtClean="0"/>
              <a:t>Two </a:t>
            </a:r>
            <a:r>
              <a:rPr lang="en-US" altLang="ja-JP" dirty="0"/>
              <a:t>raw materials must be changed into incombustible for "No combustible." That is, the processes must be reassembled from the origin. In practice, that is almost impossible</a:t>
            </a:r>
            <a:r>
              <a:rPr lang="en-US" altLang="ja-JP" dirty="0" smtClean="0"/>
              <a:t>.</a:t>
            </a:r>
            <a:endParaRPr lang="ja-JP" altLang="en-US" dirty="0" smtClean="0"/>
          </a:p>
          <a:p>
            <a:pPr lvl="1"/>
            <a:r>
              <a:rPr lang="en-US" altLang="ja-JP" dirty="0" smtClean="0"/>
              <a:t>In </a:t>
            </a:r>
            <a:r>
              <a:rPr lang="en-US" altLang="ja-JP" dirty="0"/>
              <a:t>a similar manner, realization of "No air" is almost impossible, as long as a worker needs to approach the equipment. Because the space suit for workers will be needed</a:t>
            </a:r>
            <a:r>
              <a:rPr lang="en-US" altLang="ja-JP" dirty="0" smtClean="0"/>
              <a:t>.</a:t>
            </a:r>
            <a:endParaRPr lang="ja-JP" altLang="en-US" dirty="0" smtClean="0"/>
          </a:p>
          <a:p>
            <a:pPr lvl="1"/>
            <a:r>
              <a:rPr lang="en-US" altLang="ja-JP" dirty="0" smtClean="0"/>
              <a:t>Although </a:t>
            </a:r>
            <a:r>
              <a:rPr lang="en-US" altLang="ja-JP" dirty="0"/>
              <a:t>"No ignition source" is not explained in detail, perfect removal is difficult like the above-mentioned two</a:t>
            </a:r>
            <a:r>
              <a:rPr lang="en-US" altLang="ja-JP" dirty="0" smtClean="0"/>
              <a:t>.</a:t>
            </a:r>
            <a:endParaRPr lang="ja-JP" altLang="en-US" dirty="0" smtClean="0"/>
          </a:p>
          <a:p>
            <a:pPr marL="57150" indent="0">
              <a:buClr>
                <a:srgbClr val="0070C0"/>
              </a:buClr>
              <a:buNone/>
            </a:pPr>
            <a:r>
              <a:rPr lang="en-US" altLang="ja-JP" sz="2000" dirty="0" smtClean="0">
                <a:latin typeface="HGP創英角ﾎﾟｯﾌﾟ体" panose="040B0A00000000000000" pitchFamily="50" charset="-128"/>
                <a:ea typeface="HGP創英角ﾎﾟｯﾌﾟ体" panose="040B0A00000000000000" pitchFamily="50" charset="-128"/>
              </a:rPr>
              <a:t>As </a:t>
            </a:r>
            <a:r>
              <a:rPr lang="en-US" altLang="ja-JP" sz="2000" dirty="0">
                <a:latin typeface="HGP創英角ﾎﾟｯﾌﾟ体" panose="040B0A00000000000000" pitchFamily="50" charset="-128"/>
                <a:ea typeface="HGP創英角ﾎﾟｯﾌﾟ体" panose="040B0A00000000000000" pitchFamily="50" charset="-128"/>
              </a:rPr>
              <a:t>mentioned above, the </a:t>
            </a:r>
            <a:r>
              <a:rPr lang="en-US" altLang="ja-JP" sz="2000" dirty="0" smtClean="0">
                <a:latin typeface="HGP創英角ﾎﾟｯﾌﾟ体" panose="040B0A00000000000000" pitchFamily="50" charset="-128"/>
                <a:ea typeface="HGP創英角ﾎﾟｯﾌﾟ体" panose="040B0A00000000000000" pitchFamily="50" charset="-128"/>
              </a:rPr>
              <a:t>intrinsic </a:t>
            </a:r>
            <a:r>
              <a:rPr lang="en-US" altLang="ja-JP" sz="2000" dirty="0">
                <a:latin typeface="HGP創英角ﾎﾟｯﾌﾟ体" panose="040B0A00000000000000" pitchFamily="50" charset="-128"/>
                <a:ea typeface="HGP創英角ﾎﾟｯﾌﾟ体" panose="040B0A00000000000000" pitchFamily="50" charset="-128"/>
              </a:rPr>
              <a:t>safety measure which can be installed was not </a:t>
            </a:r>
            <a:r>
              <a:rPr lang="en-US" altLang="ja-JP" sz="2000" dirty="0" smtClean="0">
                <a:latin typeface="HGP創英角ﾎﾟｯﾌﾟ体" panose="040B0A00000000000000" pitchFamily="50" charset="-128"/>
                <a:ea typeface="HGP創英角ﾎﾟｯﾌﾟ体" panose="040B0A00000000000000" pitchFamily="50" charset="-128"/>
              </a:rPr>
              <a:t>found.</a:t>
            </a:r>
            <a:endParaRPr lang="ja-JP" altLang="en-US" sz="2000" dirty="0">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217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fill="hold"/>
                                        <p:tgtEl>
                                          <p:spTgt spid="9">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anim calcmode="lin" valueType="num">
                                      <p:cBhvr additive="base">
                                        <p:cTn id="31" dur="500" fill="hold"/>
                                        <p:tgtEl>
                                          <p:spTgt spid="9">
                                            <p:txEl>
                                              <p:pRg st="1" end="1"/>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 calcmode="lin" valueType="num">
                                      <p:cBhvr additive="base">
                                        <p:cTn id="37" dur="500" fill="hold"/>
                                        <p:tgtEl>
                                          <p:spTgt spid="9">
                                            <p:txEl>
                                              <p:pRg st="2" end="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
                                            <p:txEl>
                                              <p:pRg st="3" end="3"/>
                                            </p:txEl>
                                          </p:spTgt>
                                        </p:tgtEl>
                                        <p:attrNameLst>
                                          <p:attrName>style.visibility</p:attrName>
                                        </p:attrNameLst>
                                      </p:cBhvr>
                                      <p:to>
                                        <p:strVal val="visible"/>
                                      </p:to>
                                    </p:set>
                                    <p:anim calcmode="lin" valueType="num">
                                      <p:cBhvr additive="base">
                                        <p:cTn id="43" dur="500" fill="hold"/>
                                        <p:tgtEl>
                                          <p:spTgt spid="9">
                                            <p:txEl>
                                              <p:pRg st="3" end="3"/>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9">
                                            <p:txEl>
                                              <p:pRg st="4" end="4"/>
                                            </p:txEl>
                                          </p:spTgt>
                                        </p:tgtEl>
                                        <p:attrNameLst>
                                          <p:attrName>style.visibility</p:attrName>
                                        </p:attrNameLst>
                                      </p:cBhvr>
                                      <p:to>
                                        <p:strVal val="visible"/>
                                      </p:to>
                                    </p:set>
                                    <p:anim calcmode="lin" valueType="num">
                                      <p:cBhvr additive="base">
                                        <p:cTn id="49" dur="500" fill="hold"/>
                                        <p:tgtEl>
                                          <p:spTgt spid="9">
                                            <p:txEl>
                                              <p:pRg st="4" end="4"/>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9">
                                            <p:txEl>
                                              <p:pRg st="5" end="5"/>
                                            </p:txEl>
                                          </p:spTgt>
                                        </p:tgtEl>
                                        <p:attrNameLst>
                                          <p:attrName>style.visibility</p:attrName>
                                        </p:attrNameLst>
                                      </p:cBhvr>
                                      <p:to>
                                        <p:strVal val="visible"/>
                                      </p:to>
                                    </p:set>
                                    <p:anim calcmode="lin" valueType="num">
                                      <p:cBhvr additive="base">
                                        <p:cTn id="55" dur="500" fill="hold"/>
                                        <p:tgtEl>
                                          <p:spTgt spid="9">
                                            <p:txEl>
                                              <p:pRg st="5" end="5"/>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xit" presetSubtype="2" fill="hold" grpId="1" nodeType="clickEffect">
                                  <p:stCondLst>
                                    <p:cond delay="0"/>
                                  </p:stCondLst>
                                  <p:childTnLst>
                                    <p:anim calcmode="lin" valueType="num">
                                      <p:cBhvr additive="base">
                                        <p:cTn id="60" dur="500"/>
                                        <p:tgtEl>
                                          <p:spTgt spid="9">
                                            <p:txEl>
                                              <p:pRg st="0" end="0"/>
                                            </p:txEl>
                                          </p:spTgt>
                                        </p:tgtEl>
                                        <p:attrNameLst>
                                          <p:attrName>ppt_x</p:attrName>
                                        </p:attrNameLst>
                                      </p:cBhvr>
                                      <p:tavLst>
                                        <p:tav tm="0">
                                          <p:val>
                                            <p:strVal val="ppt_x"/>
                                          </p:val>
                                        </p:tav>
                                        <p:tav tm="100000">
                                          <p:val>
                                            <p:strVal val="1+ppt_w/2"/>
                                          </p:val>
                                        </p:tav>
                                      </p:tavLst>
                                    </p:anim>
                                    <p:anim calcmode="lin" valueType="num">
                                      <p:cBhvr additive="base">
                                        <p:cTn id="61" dur="500"/>
                                        <p:tgtEl>
                                          <p:spTgt spid="9">
                                            <p:txEl>
                                              <p:pRg st="0" end="0"/>
                                            </p:txEl>
                                          </p:spTgt>
                                        </p:tgtEl>
                                        <p:attrNameLst>
                                          <p:attrName>ppt_y</p:attrName>
                                        </p:attrNameLst>
                                      </p:cBhvr>
                                      <p:tavLst>
                                        <p:tav tm="0">
                                          <p:val>
                                            <p:strVal val="ppt_y"/>
                                          </p:val>
                                        </p:tav>
                                        <p:tav tm="100000">
                                          <p:val>
                                            <p:strVal val="ppt_y"/>
                                          </p:val>
                                        </p:tav>
                                      </p:tavLst>
                                    </p:anim>
                                    <p:set>
                                      <p:cBhvr>
                                        <p:cTn id="62" dur="1" fill="hold">
                                          <p:stCondLst>
                                            <p:cond delay="499"/>
                                          </p:stCondLst>
                                        </p:cTn>
                                        <p:tgtEl>
                                          <p:spTgt spid="9">
                                            <p:txEl>
                                              <p:pRg st="0" end="0"/>
                                            </p:txEl>
                                          </p:spTgt>
                                        </p:tgtEl>
                                        <p:attrNameLst>
                                          <p:attrName>style.visibility</p:attrName>
                                        </p:attrNameLst>
                                      </p:cBhvr>
                                      <p:to>
                                        <p:strVal val="hidden"/>
                                      </p:to>
                                    </p:set>
                                  </p:childTnLst>
                                </p:cTn>
                              </p:par>
                              <p:par>
                                <p:cTn id="63" presetID="2" presetClass="exit" presetSubtype="2" fill="hold" grpId="1" nodeType="withEffect">
                                  <p:stCondLst>
                                    <p:cond delay="0"/>
                                  </p:stCondLst>
                                  <p:childTnLst>
                                    <p:anim calcmode="lin" valueType="num">
                                      <p:cBhvr additive="base">
                                        <p:cTn id="64" dur="500"/>
                                        <p:tgtEl>
                                          <p:spTgt spid="9">
                                            <p:txEl>
                                              <p:pRg st="1" end="1"/>
                                            </p:txEl>
                                          </p:spTgt>
                                        </p:tgtEl>
                                        <p:attrNameLst>
                                          <p:attrName>ppt_x</p:attrName>
                                        </p:attrNameLst>
                                      </p:cBhvr>
                                      <p:tavLst>
                                        <p:tav tm="0">
                                          <p:val>
                                            <p:strVal val="ppt_x"/>
                                          </p:val>
                                        </p:tav>
                                        <p:tav tm="100000">
                                          <p:val>
                                            <p:strVal val="1+ppt_w/2"/>
                                          </p:val>
                                        </p:tav>
                                      </p:tavLst>
                                    </p:anim>
                                    <p:anim calcmode="lin" valueType="num">
                                      <p:cBhvr additive="base">
                                        <p:cTn id="65" dur="500"/>
                                        <p:tgtEl>
                                          <p:spTgt spid="9">
                                            <p:txEl>
                                              <p:pRg st="1" end="1"/>
                                            </p:txEl>
                                          </p:spTgt>
                                        </p:tgtEl>
                                        <p:attrNameLst>
                                          <p:attrName>ppt_y</p:attrName>
                                        </p:attrNameLst>
                                      </p:cBhvr>
                                      <p:tavLst>
                                        <p:tav tm="0">
                                          <p:val>
                                            <p:strVal val="ppt_y"/>
                                          </p:val>
                                        </p:tav>
                                        <p:tav tm="100000">
                                          <p:val>
                                            <p:strVal val="ppt_y"/>
                                          </p:val>
                                        </p:tav>
                                      </p:tavLst>
                                    </p:anim>
                                    <p:set>
                                      <p:cBhvr>
                                        <p:cTn id="66" dur="1" fill="hold">
                                          <p:stCondLst>
                                            <p:cond delay="499"/>
                                          </p:stCondLst>
                                        </p:cTn>
                                        <p:tgtEl>
                                          <p:spTgt spid="9">
                                            <p:txEl>
                                              <p:pRg st="1" end="1"/>
                                            </p:txEl>
                                          </p:spTgt>
                                        </p:tgtEl>
                                        <p:attrNameLst>
                                          <p:attrName>style.visibility</p:attrName>
                                        </p:attrNameLst>
                                      </p:cBhvr>
                                      <p:to>
                                        <p:strVal val="hidden"/>
                                      </p:to>
                                    </p:set>
                                  </p:childTnLst>
                                </p:cTn>
                              </p:par>
                              <p:par>
                                <p:cTn id="67" presetID="2" presetClass="exit" presetSubtype="2" fill="hold" grpId="1" nodeType="withEffect">
                                  <p:stCondLst>
                                    <p:cond delay="0"/>
                                  </p:stCondLst>
                                  <p:childTnLst>
                                    <p:anim calcmode="lin" valueType="num">
                                      <p:cBhvr additive="base">
                                        <p:cTn id="68" dur="500"/>
                                        <p:tgtEl>
                                          <p:spTgt spid="9">
                                            <p:txEl>
                                              <p:pRg st="2" end="2"/>
                                            </p:txEl>
                                          </p:spTgt>
                                        </p:tgtEl>
                                        <p:attrNameLst>
                                          <p:attrName>ppt_x</p:attrName>
                                        </p:attrNameLst>
                                      </p:cBhvr>
                                      <p:tavLst>
                                        <p:tav tm="0">
                                          <p:val>
                                            <p:strVal val="ppt_x"/>
                                          </p:val>
                                        </p:tav>
                                        <p:tav tm="100000">
                                          <p:val>
                                            <p:strVal val="1+ppt_w/2"/>
                                          </p:val>
                                        </p:tav>
                                      </p:tavLst>
                                    </p:anim>
                                    <p:anim calcmode="lin" valueType="num">
                                      <p:cBhvr additive="base">
                                        <p:cTn id="69" dur="500"/>
                                        <p:tgtEl>
                                          <p:spTgt spid="9">
                                            <p:txEl>
                                              <p:pRg st="2" end="2"/>
                                            </p:txEl>
                                          </p:spTgt>
                                        </p:tgtEl>
                                        <p:attrNameLst>
                                          <p:attrName>ppt_y</p:attrName>
                                        </p:attrNameLst>
                                      </p:cBhvr>
                                      <p:tavLst>
                                        <p:tav tm="0">
                                          <p:val>
                                            <p:strVal val="ppt_y"/>
                                          </p:val>
                                        </p:tav>
                                        <p:tav tm="100000">
                                          <p:val>
                                            <p:strVal val="ppt_y"/>
                                          </p:val>
                                        </p:tav>
                                      </p:tavLst>
                                    </p:anim>
                                    <p:set>
                                      <p:cBhvr>
                                        <p:cTn id="70" dur="1" fill="hold">
                                          <p:stCondLst>
                                            <p:cond delay="499"/>
                                          </p:stCondLst>
                                        </p:cTn>
                                        <p:tgtEl>
                                          <p:spTgt spid="9">
                                            <p:txEl>
                                              <p:pRg st="2" end="2"/>
                                            </p:txEl>
                                          </p:spTgt>
                                        </p:tgtEl>
                                        <p:attrNameLst>
                                          <p:attrName>style.visibility</p:attrName>
                                        </p:attrNameLst>
                                      </p:cBhvr>
                                      <p:to>
                                        <p:strVal val="hidden"/>
                                      </p:to>
                                    </p:set>
                                  </p:childTnLst>
                                </p:cTn>
                              </p:par>
                              <p:par>
                                <p:cTn id="71" presetID="2" presetClass="exit" presetSubtype="2" fill="hold" grpId="1" nodeType="withEffect">
                                  <p:stCondLst>
                                    <p:cond delay="0"/>
                                  </p:stCondLst>
                                  <p:childTnLst>
                                    <p:anim calcmode="lin" valueType="num">
                                      <p:cBhvr additive="base">
                                        <p:cTn id="72" dur="500"/>
                                        <p:tgtEl>
                                          <p:spTgt spid="9">
                                            <p:txEl>
                                              <p:pRg st="3" end="3"/>
                                            </p:txEl>
                                          </p:spTgt>
                                        </p:tgtEl>
                                        <p:attrNameLst>
                                          <p:attrName>ppt_x</p:attrName>
                                        </p:attrNameLst>
                                      </p:cBhvr>
                                      <p:tavLst>
                                        <p:tav tm="0">
                                          <p:val>
                                            <p:strVal val="ppt_x"/>
                                          </p:val>
                                        </p:tav>
                                        <p:tav tm="100000">
                                          <p:val>
                                            <p:strVal val="1+ppt_w/2"/>
                                          </p:val>
                                        </p:tav>
                                      </p:tavLst>
                                    </p:anim>
                                    <p:anim calcmode="lin" valueType="num">
                                      <p:cBhvr additive="base">
                                        <p:cTn id="73" dur="500"/>
                                        <p:tgtEl>
                                          <p:spTgt spid="9">
                                            <p:txEl>
                                              <p:pRg st="3" end="3"/>
                                            </p:txEl>
                                          </p:spTgt>
                                        </p:tgtEl>
                                        <p:attrNameLst>
                                          <p:attrName>ppt_y</p:attrName>
                                        </p:attrNameLst>
                                      </p:cBhvr>
                                      <p:tavLst>
                                        <p:tav tm="0">
                                          <p:val>
                                            <p:strVal val="ppt_y"/>
                                          </p:val>
                                        </p:tav>
                                        <p:tav tm="100000">
                                          <p:val>
                                            <p:strVal val="ppt_y"/>
                                          </p:val>
                                        </p:tav>
                                      </p:tavLst>
                                    </p:anim>
                                    <p:set>
                                      <p:cBhvr>
                                        <p:cTn id="74" dur="1" fill="hold">
                                          <p:stCondLst>
                                            <p:cond delay="499"/>
                                          </p:stCondLst>
                                        </p:cTn>
                                        <p:tgtEl>
                                          <p:spTgt spid="9">
                                            <p:txEl>
                                              <p:pRg st="3" end="3"/>
                                            </p:txEl>
                                          </p:spTgt>
                                        </p:tgtEl>
                                        <p:attrNameLst>
                                          <p:attrName>style.visibility</p:attrName>
                                        </p:attrNameLst>
                                      </p:cBhvr>
                                      <p:to>
                                        <p:strVal val="hidden"/>
                                      </p:to>
                                    </p:set>
                                  </p:childTnLst>
                                </p:cTn>
                              </p:par>
                              <p:par>
                                <p:cTn id="75" presetID="2" presetClass="exit" presetSubtype="2" fill="hold" grpId="1" nodeType="withEffect">
                                  <p:stCondLst>
                                    <p:cond delay="0"/>
                                  </p:stCondLst>
                                  <p:childTnLst>
                                    <p:anim calcmode="lin" valueType="num">
                                      <p:cBhvr additive="base">
                                        <p:cTn id="76" dur="500"/>
                                        <p:tgtEl>
                                          <p:spTgt spid="9">
                                            <p:txEl>
                                              <p:pRg st="4" end="4"/>
                                            </p:txEl>
                                          </p:spTgt>
                                        </p:tgtEl>
                                        <p:attrNameLst>
                                          <p:attrName>ppt_x</p:attrName>
                                        </p:attrNameLst>
                                      </p:cBhvr>
                                      <p:tavLst>
                                        <p:tav tm="0">
                                          <p:val>
                                            <p:strVal val="ppt_x"/>
                                          </p:val>
                                        </p:tav>
                                        <p:tav tm="100000">
                                          <p:val>
                                            <p:strVal val="1+ppt_w/2"/>
                                          </p:val>
                                        </p:tav>
                                      </p:tavLst>
                                    </p:anim>
                                    <p:anim calcmode="lin" valueType="num">
                                      <p:cBhvr additive="base">
                                        <p:cTn id="77" dur="500"/>
                                        <p:tgtEl>
                                          <p:spTgt spid="9">
                                            <p:txEl>
                                              <p:pRg st="4" end="4"/>
                                            </p:txEl>
                                          </p:spTgt>
                                        </p:tgtEl>
                                        <p:attrNameLst>
                                          <p:attrName>ppt_y</p:attrName>
                                        </p:attrNameLst>
                                      </p:cBhvr>
                                      <p:tavLst>
                                        <p:tav tm="0">
                                          <p:val>
                                            <p:strVal val="ppt_y"/>
                                          </p:val>
                                        </p:tav>
                                        <p:tav tm="100000">
                                          <p:val>
                                            <p:strVal val="ppt_y"/>
                                          </p:val>
                                        </p:tav>
                                      </p:tavLst>
                                    </p:anim>
                                    <p:set>
                                      <p:cBhvr>
                                        <p:cTn id="78" dur="1" fill="hold">
                                          <p:stCondLst>
                                            <p:cond delay="499"/>
                                          </p:stCondLst>
                                        </p:cTn>
                                        <p:tgtEl>
                                          <p:spTgt spid="9">
                                            <p:txEl>
                                              <p:pRg st="4" end="4"/>
                                            </p:txEl>
                                          </p:spTgt>
                                        </p:tgtEl>
                                        <p:attrNameLst>
                                          <p:attrName>style.visibility</p:attrName>
                                        </p:attrNameLst>
                                      </p:cBhvr>
                                      <p:to>
                                        <p:strVal val="hidden"/>
                                      </p:to>
                                    </p:set>
                                  </p:childTnLst>
                                </p:cTn>
                              </p:par>
                              <p:par>
                                <p:cTn id="79" presetID="2" presetClass="exit" presetSubtype="2" fill="hold" grpId="1" nodeType="withEffect">
                                  <p:stCondLst>
                                    <p:cond delay="0"/>
                                  </p:stCondLst>
                                  <p:childTnLst>
                                    <p:anim calcmode="lin" valueType="num">
                                      <p:cBhvr additive="base">
                                        <p:cTn id="80" dur="500"/>
                                        <p:tgtEl>
                                          <p:spTgt spid="9">
                                            <p:txEl>
                                              <p:pRg st="5" end="5"/>
                                            </p:txEl>
                                          </p:spTgt>
                                        </p:tgtEl>
                                        <p:attrNameLst>
                                          <p:attrName>ppt_x</p:attrName>
                                        </p:attrNameLst>
                                      </p:cBhvr>
                                      <p:tavLst>
                                        <p:tav tm="0">
                                          <p:val>
                                            <p:strVal val="ppt_x"/>
                                          </p:val>
                                        </p:tav>
                                        <p:tav tm="100000">
                                          <p:val>
                                            <p:strVal val="1+ppt_w/2"/>
                                          </p:val>
                                        </p:tav>
                                      </p:tavLst>
                                    </p:anim>
                                    <p:anim calcmode="lin" valueType="num">
                                      <p:cBhvr additive="base">
                                        <p:cTn id="81" dur="500"/>
                                        <p:tgtEl>
                                          <p:spTgt spid="9">
                                            <p:txEl>
                                              <p:pRg st="5" end="5"/>
                                            </p:txEl>
                                          </p:spTgt>
                                        </p:tgtEl>
                                        <p:attrNameLst>
                                          <p:attrName>ppt_y</p:attrName>
                                        </p:attrNameLst>
                                      </p:cBhvr>
                                      <p:tavLst>
                                        <p:tav tm="0">
                                          <p:val>
                                            <p:strVal val="ppt_y"/>
                                          </p:val>
                                        </p:tav>
                                        <p:tav tm="100000">
                                          <p:val>
                                            <p:strVal val="ppt_y"/>
                                          </p:val>
                                        </p:tav>
                                      </p:tavLst>
                                    </p:anim>
                                    <p:set>
                                      <p:cBhvr>
                                        <p:cTn id="82" dur="1" fill="hold">
                                          <p:stCondLst>
                                            <p:cond delay="499"/>
                                          </p:stCondLst>
                                        </p:cTn>
                                        <p:tgtEl>
                                          <p:spTgt spid="9">
                                            <p:txEl>
                                              <p:pRg st="5" end="5"/>
                                            </p:txEl>
                                          </p:spTgt>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2" fill="hold" grpId="0" nodeType="clickEffect">
                                  <p:stCondLst>
                                    <p:cond delay="0"/>
                                  </p:stCondLst>
                                  <p:childTnLst>
                                    <p:set>
                                      <p:cBhvr>
                                        <p:cTn id="86" dur="1" fill="hold">
                                          <p:stCondLst>
                                            <p:cond delay="0"/>
                                          </p:stCondLst>
                                        </p:cTn>
                                        <p:tgtEl>
                                          <p:spTgt spid="3">
                                            <p:txEl>
                                              <p:pRg st="1" end="1"/>
                                            </p:txEl>
                                          </p:spTgt>
                                        </p:tgtEl>
                                        <p:attrNameLst>
                                          <p:attrName>style.visibility</p:attrName>
                                        </p:attrNameLst>
                                      </p:cBhvr>
                                      <p:to>
                                        <p:strVal val="visible"/>
                                      </p:to>
                                    </p:set>
                                    <p:anim calcmode="lin" valueType="num">
                                      <p:cBhvr additive="base">
                                        <p:cTn id="8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2" fill="hold" grpId="0" nodeType="clickEffect">
                                  <p:stCondLst>
                                    <p:cond delay="0"/>
                                  </p:stCondLst>
                                  <p:childTnLst>
                                    <p:set>
                                      <p:cBhvr>
                                        <p:cTn id="92" dur="1" fill="hold">
                                          <p:stCondLst>
                                            <p:cond delay="0"/>
                                          </p:stCondLst>
                                        </p:cTn>
                                        <p:tgtEl>
                                          <p:spTgt spid="7"/>
                                        </p:tgtEl>
                                        <p:attrNameLst>
                                          <p:attrName>style.visibility</p:attrName>
                                        </p:attrNameLst>
                                      </p:cBhvr>
                                      <p:to>
                                        <p:strVal val="visible"/>
                                      </p:to>
                                    </p:set>
                                    <p:anim calcmode="lin" valueType="num">
                                      <p:cBhvr additive="base">
                                        <p:cTn id="93" dur="500" fill="hold"/>
                                        <p:tgtEl>
                                          <p:spTgt spid="7"/>
                                        </p:tgtEl>
                                        <p:attrNameLst>
                                          <p:attrName>ppt_x</p:attrName>
                                        </p:attrNameLst>
                                      </p:cBhvr>
                                      <p:tavLst>
                                        <p:tav tm="0">
                                          <p:val>
                                            <p:strVal val="1+#ppt_w/2"/>
                                          </p:val>
                                        </p:tav>
                                        <p:tav tm="100000">
                                          <p:val>
                                            <p:strVal val="#ppt_x"/>
                                          </p:val>
                                        </p:tav>
                                      </p:tavLst>
                                    </p:anim>
                                    <p:anim calcmode="lin" valueType="num">
                                      <p:cBhvr additive="base">
                                        <p:cTn id="9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xit" presetSubtype="2" fill="hold" grpId="1" nodeType="clickEffect">
                                  <p:stCondLst>
                                    <p:cond delay="0"/>
                                  </p:stCondLst>
                                  <p:childTnLst>
                                    <p:anim calcmode="lin" valueType="num">
                                      <p:cBhvr additive="base">
                                        <p:cTn id="98" dur="500"/>
                                        <p:tgtEl>
                                          <p:spTgt spid="7"/>
                                        </p:tgtEl>
                                        <p:attrNameLst>
                                          <p:attrName>ppt_x</p:attrName>
                                        </p:attrNameLst>
                                      </p:cBhvr>
                                      <p:tavLst>
                                        <p:tav tm="0">
                                          <p:val>
                                            <p:strVal val="ppt_x"/>
                                          </p:val>
                                        </p:tav>
                                        <p:tav tm="100000">
                                          <p:val>
                                            <p:strVal val="1+ppt_w/2"/>
                                          </p:val>
                                        </p:tav>
                                      </p:tavLst>
                                    </p:anim>
                                    <p:anim calcmode="lin" valueType="num">
                                      <p:cBhvr additive="base">
                                        <p:cTn id="99" dur="500"/>
                                        <p:tgtEl>
                                          <p:spTgt spid="7"/>
                                        </p:tgtEl>
                                        <p:attrNameLst>
                                          <p:attrName>ppt_y</p:attrName>
                                        </p:attrNameLst>
                                      </p:cBhvr>
                                      <p:tavLst>
                                        <p:tav tm="0">
                                          <p:val>
                                            <p:strVal val="ppt_y"/>
                                          </p:val>
                                        </p:tav>
                                        <p:tav tm="100000">
                                          <p:val>
                                            <p:strVal val="ppt_y"/>
                                          </p:val>
                                        </p:tav>
                                      </p:tavLst>
                                    </p:anim>
                                    <p:set>
                                      <p:cBhvr>
                                        <p:cTn id="100" dur="1" fill="hold">
                                          <p:stCondLst>
                                            <p:cond delay="499"/>
                                          </p:stCondLst>
                                        </p:cTn>
                                        <p:tgtEl>
                                          <p:spTgt spid="7"/>
                                        </p:tgtEl>
                                        <p:attrNameLst>
                                          <p:attrName>style.visibility</p:attrName>
                                        </p:attrNameLst>
                                      </p:cBhvr>
                                      <p:to>
                                        <p:strVal val="hidden"/>
                                      </p:to>
                                    </p:set>
                                  </p:childTnLst>
                                </p:cTn>
                              </p:par>
                              <p:par>
                                <p:cTn id="101" presetID="2" presetClass="entr" presetSubtype="2" fill="hold" grpId="0" nodeType="withEffect">
                                  <p:stCondLst>
                                    <p:cond delay="0"/>
                                  </p:stCondLst>
                                  <p:childTnLst>
                                    <p:set>
                                      <p:cBhvr>
                                        <p:cTn id="102" dur="1" fill="hold">
                                          <p:stCondLst>
                                            <p:cond delay="0"/>
                                          </p:stCondLst>
                                        </p:cTn>
                                        <p:tgtEl>
                                          <p:spTgt spid="3">
                                            <p:txEl>
                                              <p:pRg st="2" end="2"/>
                                            </p:txEl>
                                          </p:spTgt>
                                        </p:tgtEl>
                                        <p:attrNameLst>
                                          <p:attrName>style.visibility</p:attrName>
                                        </p:attrNameLst>
                                      </p:cBhvr>
                                      <p:to>
                                        <p:strVal val="visible"/>
                                      </p:to>
                                    </p:set>
                                    <p:anim calcmode="lin" valueType="num">
                                      <p:cBhvr additive="base">
                                        <p:cTn id="10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2" fill="hold" grpId="0" nodeType="clickEffect">
                                  <p:stCondLst>
                                    <p:cond delay="0"/>
                                  </p:stCondLst>
                                  <p:childTnLst>
                                    <p:set>
                                      <p:cBhvr>
                                        <p:cTn id="108" dur="1" fill="hold">
                                          <p:stCondLst>
                                            <p:cond delay="0"/>
                                          </p:stCondLst>
                                        </p:cTn>
                                        <p:tgtEl>
                                          <p:spTgt spid="3">
                                            <p:txEl>
                                              <p:pRg st="3" end="3"/>
                                            </p:txEl>
                                          </p:spTgt>
                                        </p:tgtEl>
                                        <p:attrNameLst>
                                          <p:attrName>style.visibility</p:attrName>
                                        </p:attrNameLst>
                                      </p:cBhvr>
                                      <p:to>
                                        <p:strVal val="visible"/>
                                      </p:to>
                                    </p:set>
                                    <p:anim calcmode="lin" valueType="num">
                                      <p:cBhvr additive="base">
                                        <p:cTn id="10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8"/>
                                        </p:tgtEl>
                                        <p:attrNameLst>
                                          <p:attrName>style.visibility</p:attrName>
                                        </p:attrNameLst>
                                      </p:cBhvr>
                                      <p:to>
                                        <p:strVal val="visible"/>
                                      </p:to>
                                    </p:set>
                                    <p:anim calcmode="lin" valueType="num">
                                      <p:cBhvr additive="base">
                                        <p:cTn id="115" dur="500" fill="hold"/>
                                        <p:tgtEl>
                                          <p:spTgt spid="8"/>
                                        </p:tgtEl>
                                        <p:attrNameLst>
                                          <p:attrName>ppt_x</p:attrName>
                                        </p:attrNameLst>
                                      </p:cBhvr>
                                      <p:tavLst>
                                        <p:tav tm="0">
                                          <p:val>
                                            <p:strVal val="1+#ppt_w/2"/>
                                          </p:val>
                                        </p:tav>
                                        <p:tav tm="100000">
                                          <p:val>
                                            <p:strVal val="#ppt_x"/>
                                          </p:val>
                                        </p:tav>
                                      </p:tavLst>
                                    </p:anim>
                                    <p:anim calcmode="lin" valueType="num">
                                      <p:cBhvr additive="base">
                                        <p:cTn id="11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xit" presetSubtype="2" fill="hold" grpId="1" nodeType="clickEffect">
                                  <p:stCondLst>
                                    <p:cond delay="0"/>
                                  </p:stCondLst>
                                  <p:childTnLst>
                                    <p:anim calcmode="lin" valueType="num">
                                      <p:cBhvr additive="base">
                                        <p:cTn id="120" dur="500"/>
                                        <p:tgtEl>
                                          <p:spTgt spid="8"/>
                                        </p:tgtEl>
                                        <p:attrNameLst>
                                          <p:attrName>ppt_x</p:attrName>
                                        </p:attrNameLst>
                                      </p:cBhvr>
                                      <p:tavLst>
                                        <p:tav tm="0">
                                          <p:val>
                                            <p:strVal val="ppt_x"/>
                                          </p:val>
                                        </p:tav>
                                        <p:tav tm="100000">
                                          <p:val>
                                            <p:strVal val="1+ppt_w/2"/>
                                          </p:val>
                                        </p:tav>
                                      </p:tavLst>
                                    </p:anim>
                                    <p:anim calcmode="lin" valueType="num">
                                      <p:cBhvr additive="base">
                                        <p:cTn id="121" dur="500"/>
                                        <p:tgtEl>
                                          <p:spTgt spid="8"/>
                                        </p:tgtEl>
                                        <p:attrNameLst>
                                          <p:attrName>ppt_y</p:attrName>
                                        </p:attrNameLst>
                                      </p:cBhvr>
                                      <p:tavLst>
                                        <p:tav tm="0">
                                          <p:val>
                                            <p:strVal val="ppt_y"/>
                                          </p:val>
                                        </p:tav>
                                        <p:tav tm="100000">
                                          <p:val>
                                            <p:strVal val="ppt_y"/>
                                          </p:val>
                                        </p:tav>
                                      </p:tavLst>
                                    </p:anim>
                                    <p:set>
                                      <p:cBhvr>
                                        <p:cTn id="122" dur="1" fill="hold">
                                          <p:stCondLst>
                                            <p:cond delay="499"/>
                                          </p:stCondLst>
                                        </p:cTn>
                                        <p:tgtEl>
                                          <p:spTgt spid="8"/>
                                        </p:tgtEl>
                                        <p:attrNameLst>
                                          <p:attrName>style.visibility</p:attrName>
                                        </p:attrNameLst>
                                      </p:cBhvr>
                                      <p:to>
                                        <p:strVal val="hidden"/>
                                      </p:to>
                                    </p:set>
                                  </p:childTnLst>
                                </p:cTn>
                              </p:par>
                              <p:par>
                                <p:cTn id="123" presetID="2" presetClass="entr" presetSubtype="2" fill="hold" grpId="0" nodeType="withEffect">
                                  <p:stCondLst>
                                    <p:cond delay="0"/>
                                  </p:stCondLst>
                                  <p:childTnLst>
                                    <p:set>
                                      <p:cBhvr>
                                        <p:cTn id="124" dur="1" fill="hold">
                                          <p:stCondLst>
                                            <p:cond delay="0"/>
                                          </p:stCondLst>
                                        </p:cTn>
                                        <p:tgtEl>
                                          <p:spTgt spid="3">
                                            <p:txEl>
                                              <p:pRg st="4" end="4"/>
                                            </p:txEl>
                                          </p:spTgt>
                                        </p:tgtEl>
                                        <p:attrNameLst>
                                          <p:attrName>style.visibility</p:attrName>
                                        </p:attrNameLst>
                                      </p:cBhvr>
                                      <p:to>
                                        <p:strVal val="visible"/>
                                      </p:to>
                                    </p:set>
                                    <p:anim calcmode="lin" valueType="num">
                                      <p:cBhvr additive="base">
                                        <p:cTn id="1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uiExpand="1" animBg="1"/>
      <p:bldP spid="6" grpId="1" uiExpand="1" animBg="1"/>
      <p:bldP spid="7" grpId="0" uiExpand="1" animBg="1"/>
      <p:bldP spid="7" grpId="1" uiExpand="1" animBg="1"/>
      <p:bldP spid="8" grpId="0" uiExpand="1" animBg="1"/>
      <p:bldP spid="8" grpId="1" uiExpand="1" animBg="1"/>
      <p:bldP spid="9" grpId="0" uiExpand="1" build="p"/>
      <p:bldP spid="9" grpId="1" uiExpand="1"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85741" y="624109"/>
            <a:ext cx="7148660" cy="1766665"/>
          </a:xfrm>
        </p:spPr>
        <p:txBody>
          <a:bodyPr>
            <a:normAutofit fontScale="90000"/>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800" dirty="0" smtClean="0"/>
              <a:t>③</a:t>
            </a:r>
            <a:r>
              <a:rPr lang="en-US" altLang="ja-JP" sz="2800" dirty="0"/>
              <a:t> Consideration of  additional risk reduction </a:t>
            </a:r>
            <a:r>
              <a:rPr lang="en-US" altLang="ja-JP" sz="2800" dirty="0" smtClean="0"/>
              <a:t>measures (continued)</a:t>
            </a:r>
            <a:endParaRPr kumimoji="1" lang="ja-JP" altLang="en-US" dirty="0"/>
          </a:p>
        </p:txBody>
      </p:sp>
      <p:sp>
        <p:nvSpPr>
          <p:cNvPr id="3" name="コンテンツ プレースホルダー 3"/>
          <p:cNvSpPr>
            <a:spLocks noGrp="1"/>
          </p:cNvSpPr>
          <p:nvPr>
            <p:ph idx="1"/>
          </p:nvPr>
        </p:nvSpPr>
        <p:spPr>
          <a:xfrm>
            <a:off x="1385741" y="2461038"/>
            <a:ext cx="7349368" cy="4050384"/>
          </a:xfrm>
        </p:spPr>
        <p:txBody>
          <a:bodyPr>
            <a:normAutofit lnSpcReduction="10000"/>
          </a:bodyPr>
          <a:lstStyle/>
          <a:p>
            <a:r>
              <a:rPr lang="en-US" altLang="ja-JP" dirty="0"/>
              <a:t>B) Technological measure - c</a:t>
            </a:r>
            <a:r>
              <a:rPr lang="ja-JP" altLang="en-US" dirty="0" smtClean="0"/>
              <a:t>）</a:t>
            </a:r>
            <a:r>
              <a:rPr lang="en-US" altLang="ja-JP" dirty="0" smtClean="0"/>
              <a:t> Prevention </a:t>
            </a:r>
            <a:r>
              <a:rPr lang="en-US" altLang="ja-JP" dirty="0"/>
              <a:t>of accidents</a:t>
            </a:r>
            <a:endParaRPr lang="ja-JP" altLang="en-US" dirty="0" smtClean="0"/>
          </a:p>
          <a:p>
            <a:pPr marL="828000" lvl="1" indent="-216000">
              <a:buNone/>
            </a:pPr>
            <a:r>
              <a:rPr lang="en-US" altLang="ja-JP" dirty="0" smtClean="0"/>
              <a:t>iii) Let's </a:t>
            </a:r>
            <a:r>
              <a:rPr lang="en-US" altLang="ja-JP" dirty="0"/>
              <a:t>use the oxygen concentration value measured by oxygen </a:t>
            </a:r>
            <a:r>
              <a:rPr lang="en-US" altLang="ja-JP" dirty="0" smtClean="0"/>
              <a:t>analyzer </a:t>
            </a:r>
            <a:r>
              <a:rPr lang="en-US" altLang="ja-JP" dirty="0"/>
              <a:t>XI100 of already installed T100. 【</a:t>
            </a:r>
            <a:r>
              <a:rPr lang="en-US" altLang="ja-JP" dirty="0" smtClean="0"/>
              <a:t>B)Technological measure, b)Detection </a:t>
            </a:r>
            <a:r>
              <a:rPr lang="en-US" altLang="ja-JP" dirty="0"/>
              <a:t>of </a:t>
            </a:r>
            <a:r>
              <a:rPr lang="en-US" altLang="ja-JP" dirty="0" smtClean="0"/>
              <a:t>abnormalities】. Operation </a:t>
            </a:r>
            <a:r>
              <a:rPr lang="en-US" altLang="ja-JP" dirty="0"/>
              <a:t>of the agitator will not be permitted by </a:t>
            </a:r>
            <a:r>
              <a:rPr lang="en-US" altLang="ja-JP" dirty="0" smtClean="0"/>
              <a:t>interlock, </a:t>
            </a:r>
            <a:r>
              <a:rPr lang="en-US" altLang="ja-JP" dirty="0"/>
              <a:t>if oxygen concentration is high at start-up of the agitator. 【</a:t>
            </a:r>
            <a:r>
              <a:rPr lang="en-US" altLang="ja-JP" dirty="0" smtClean="0"/>
              <a:t>B)Technological measure, c)Prevention </a:t>
            </a:r>
            <a:r>
              <a:rPr lang="en-US" altLang="ja-JP" dirty="0"/>
              <a:t>of </a:t>
            </a:r>
            <a:r>
              <a:rPr lang="en-US" altLang="ja-JP" dirty="0" smtClean="0"/>
              <a:t>accidents】</a:t>
            </a:r>
            <a:endParaRPr lang="ja-JP" altLang="en-US" dirty="0"/>
          </a:p>
          <a:p>
            <a:r>
              <a:rPr lang="en-US" altLang="ja-JP" dirty="0"/>
              <a:t>B) Technological measure - d</a:t>
            </a:r>
            <a:r>
              <a:rPr lang="ja-JP" altLang="en-US" dirty="0" smtClean="0"/>
              <a:t>） </a:t>
            </a:r>
            <a:r>
              <a:rPr lang="en-US" altLang="ja-JP" dirty="0" smtClean="0"/>
              <a:t>Limitation </a:t>
            </a:r>
            <a:r>
              <a:rPr lang="en-US" altLang="ja-JP" dirty="0"/>
              <a:t>of damage</a:t>
            </a:r>
            <a:endParaRPr lang="ja-JP" altLang="en-US" dirty="0" smtClean="0"/>
          </a:p>
          <a:p>
            <a:pPr marL="828000" lvl="1" indent="-216000">
              <a:buNone/>
            </a:pPr>
            <a:r>
              <a:rPr lang="en-US" altLang="ja-JP" dirty="0" smtClean="0"/>
              <a:t>iv) Damage </a:t>
            </a:r>
            <a:r>
              <a:rPr lang="en-US" altLang="ja-JP" dirty="0"/>
              <a:t>of the chemistry equipment of T100 etc. is limited to when dust explosion occurs by installation of explosion venting. 【</a:t>
            </a:r>
            <a:r>
              <a:rPr lang="en-US" altLang="ja-JP" dirty="0" smtClean="0"/>
              <a:t>B)Technological measure, d)Limitation </a:t>
            </a:r>
            <a:r>
              <a:rPr lang="en-US" altLang="ja-JP" dirty="0"/>
              <a:t>of </a:t>
            </a:r>
            <a:r>
              <a:rPr lang="en-US" altLang="ja-JP" dirty="0" smtClean="0"/>
              <a:t>damage】</a:t>
            </a:r>
            <a:endParaRPr lang="ja-JP" altLang="en-US" dirty="0" smtClean="0"/>
          </a:p>
          <a:p>
            <a:pPr lvl="1"/>
            <a:endParaRPr lang="ja-JP" altLang="en-US" dirty="0"/>
          </a:p>
          <a:p>
            <a:pPr marL="0" indent="0">
              <a:buNone/>
            </a:pPr>
            <a:r>
              <a:rPr lang="en-US" altLang="ja-JP" dirty="0" smtClean="0"/>
              <a:t>※ Since 【B)Technological measure】 and 【b)Detection </a:t>
            </a:r>
            <a:r>
              <a:rPr lang="en-US" altLang="ja-JP" dirty="0"/>
              <a:t>of </a:t>
            </a:r>
            <a:r>
              <a:rPr lang="en-US" altLang="ja-JP" dirty="0" smtClean="0"/>
              <a:t>abnormalities】 are </a:t>
            </a:r>
            <a:r>
              <a:rPr lang="en-US" altLang="ja-JP" dirty="0"/>
              <a:t>considered together in many cases, let's request cooperation to the technical expert of instrumentation</a:t>
            </a:r>
            <a:r>
              <a:rPr lang="en-US" altLang="ja-JP" dirty="0" smtClean="0"/>
              <a:t>.</a:t>
            </a:r>
            <a:endParaRPr lang="ja-JP" altLang="en-US" dirty="0"/>
          </a:p>
        </p:txBody>
      </p:sp>
      <p:sp>
        <p:nvSpPr>
          <p:cNvPr id="6" name="テキスト ボックス 5"/>
          <p:cNvSpPr txBox="1"/>
          <p:nvPr/>
        </p:nvSpPr>
        <p:spPr>
          <a:xfrm>
            <a:off x="1453484" y="2731377"/>
            <a:ext cx="7555037" cy="1631216"/>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smtClean="0"/>
              <a:t>Since </a:t>
            </a:r>
            <a:r>
              <a:rPr lang="en-US" altLang="ja-JP" sz="2000" dirty="0"/>
              <a:t>oxygen concentration is lowered for the dust-explosion prevention, let's pay attention to the oxygen concentration</a:t>
            </a:r>
            <a:r>
              <a:rPr lang="en-US" altLang="ja-JP" sz="2000" dirty="0" smtClean="0"/>
              <a:t>. </a:t>
            </a:r>
            <a:r>
              <a:rPr lang="en-US" altLang="ja-JP" sz="2000" dirty="0"/>
              <a:t>Let's </a:t>
            </a:r>
            <a:r>
              <a:rPr lang="en-US" altLang="ja-JP" sz="2000" dirty="0" smtClean="0"/>
              <a:t>install </a:t>
            </a:r>
            <a:r>
              <a:rPr lang="en-US" altLang="ja-JP" sz="2000" dirty="0"/>
              <a:t>the interlock which does not permit operation of the agitator when oxygen is high alarm</a:t>
            </a:r>
            <a:r>
              <a:rPr lang="en-US" altLang="ja-JP" sz="2000" dirty="0" smtClean="0"/>
              <a:t>. Then</a:t>
            </a:r>
            <a:r>
              <a:rPr lang="en-US" altLang="ja-JP" sz="2000" dirty="0"/>
              <a:t>, </a:t>
            </a:r>
            <a:r>
              <a:rPr lang="en-US" altLang="ja-JP" sz="2000" dirty="0">
                <a:solidFill>
                  <a:srgbClr val="FF0000"/>
                </a:solidFill>
              </a:rPr>
              <a:t>dust cloud formation </a:t>
            </a:r>
            <a:r>
              <a:rPr lang="en-US" altLang="ja-JP" sz="2000" dirty="0" smtClean="0">
                <a:solidFill>
                  <a:srgbClr val="FF0000"/>
                </a:solidFill>
              </a:rPr>
              <a:t>will be </a:t>
            </a:r>
            <a:r>
              <a:rPr lang="en-US" altLang="ja-JP" sz="2000" dirty="0">
                <a:solidFill>
                  <a:srgbClr val="FF0000"/>
                </a:solidFill>
              </a:rPr>
              <a:t>prevented</a:t>
            </a:r>
            <a:r>
              <a:rPr lang="en-US" altLang="ja-JP" sz="2000" dirty="0" smtClean="0"/>
              <a:t>.</a:t>
            </a:r>
            <a:endParaRPr lang="ja-JP" altLang="en-US" sz="2000" dirty="0"/>
          </a:p>
        </p:txBody>
      </p:sp>
      <p:sp>
        <p:nvSpPr>
          <p:cNvPr id="7" name="テキスト ボックス 6"/>
          <p:cNvSpPr txBox="1"/>
          <p:nvPr/>
        </p:nvSpPr>
        <p:spPr>
          <a:xfrm>
            <a:off x="1456012" y="4408173"/>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smtClean="0"/>
              <a:t>One </a:t>
            </a:r>
            <a:r>
              <a:rPr lang="en-US" altLang="ja-JP" sz="2000" dirty="0"/>
              <a:t>of the limitation of damage about gas or dust explosion is explosion venting. Explosion venting is widely used in the drying device or the dust collector</a:t>
            </a:r>
            <a:r>
              <a:rPr lang="en-US" altLang="ja-JP" sz="2000" dirty="0" smtClean="0"/>
              <a:t>.</a:t>
            </a:r>
            <a:endParaRPr lang="ja-JP" altLang="en-US" sz="2000" dirty="0"/>
          </a:p>
        </p:txBody>
      </p:sp>
    </p:spTree>
    <p:extLst>
      <p:ext uri="{BB962C8B-B14F-4D97-AF65-F5344CB8AC3E}">
        <p14:creationId xmlns:p14="http://schemas.microsoft.com/office/powerpoint/2010/main" val="155557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1+#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xit" presetSubtype="2" fill="hold" grpId="1" nodeType="clickEffect">
                                  <p:stCondLst>
                                    <p:cond delay="0"/>
                                  </p:stCondLst>
                                  <p:childTnLst>
                                    <p:anim calcmode="lin" valueType="num">
                                      <p:cBhvr additive="base">
                                        <p:cTn id="41" dur="500"/>
                                        <p:tgtEl>
                                          <p:spTgt spid="7"/>
                                        </p:tgtEl>
                                        <p:attrNameLst>
                                          <p:attrName>ppt_x</p:attrName>
                                        </p:attrNameLst>
                                      </p:cBhvr>
                                      <p:tavLst>
                                        <p:tav tm="0">
                                          <p:val>
                                            <p:strVal val="ppt_x"/>
                                          </p:val>
                                        </p:tav>
                                        <p:tav tm="100000">
                                          <p:val>
                                            <p:strVal val="1+ppt_w/2"/>
                                          </p:val>
                                        </p:tav>
                                      </p:tavLst>
                                    </p:anim>
                                    <p:anim calcmode="lin" valueType="num">
                                      <p:cBhvr additive="base">
                                        <p:cTn id="42" dur="500"/>
                                        <p:tgtEl>
                                          <p:spTgt spid="7"/>
                                        </p:tgtEl>
                                        <p:attrNameLst>
                                          <p:attrName>ppt_y</p:attrName>
                                        </p:attrNameLst>
                                      </p:cBhvr>
                                      <p:tavLst>
                                        <p:tav tm="0">
                                          <p:val>
                                            <p:strVal val="ppt_y"/>
                                          </p:val>
                                        </p:tav>
                                        <p:tav tm="100000">
                                          <p:val>
                                            <p:strVal val="ppt_y"/>
                                          </p:val>
                                        </p:tav>
                                      </p:tavLst>
                                    </p:anim>
                                    <p:set>
                                      <p:cBhvr>
                                        <p:cTn id="43" dur="1" fill="hold">
                                          <p:stCondLst>
                                            <p:cond delay="499"/>
                                          </p:stCondLst>
                                        </p:cTn>
                                        <p:tgtEl>
                                          <p:spTgt spid="7"/>
                                        </p:tgtEl>
                                        <p:attrNameLst>
                                          <p:attrName>style.visibility</p:attrName>
                                        </p:attrNameLst>
                                      </p:cBhvr>
                                      <p:to>
                                        <p:strVal val="hidden"/>
                                      </p:to>
                                    </p:set>
                                  </p:childTnLst>
                                </p:cTn>
                              </p:par>
                            </p:childTnLst>
                          </p:cTn>
                        </p:par>
                        <p:par>
                          <p:cTn id="44" fill="hold">
                            <p:stCondLst>
                              <p:cond delay="500"/>
                            </p:stCondLst>
                            <p:childTnLst>
                              <p:par>
                                <p:cTn id="45" presetID="2" presetClass="entr" presetSubtype="2" fill="hold" grpId="0" nodeType="after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additive="base">
                                        <p:cTn id="4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P spid="7" grpId="0" animBg="1"/>
      <p:bldP spid="7"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67269098"/>
              </p:ext>
            </p:extLst>
          </p:nvPr>
        </p:nvGraphicFramePr>
        <p:xfrm>
          <a:off x="1272619" y="1297604"/>
          <a:ext cx="7532017" cy="5140903"/>
        </p:xfrm>
        <a:graphic>
          <a:graphicData uri="http://schemas.openxmlformats.org/drawingml/2006/table">
            <a:tbl>
              <a:tblPr>
                <a:tableStyleId>{5C22544A-7EE6-4342-B048-85BDC9FD1C3A}</a:tableStyleId>
              </a:tblPr>
              <a:tblGrid>
                <a:gridCol w="1055802"/>
                <a:gridCol w="5222449"/>
                <a:gridCol w="417922"/>
                <a:gridCol w="417922"/>
                <a:gridCol w="417922"/>
              </a:tblGrid>
              <a:tr h="330200">
                <a:tc gridSpan="5">
                  <a:txBody>
                    <a:bodyPr/>
                    <a:lstStyle/>
                    <a:p>
                      <a:pPr algn="l" fontAlgn="b"/>
                      <a:r>
                        <a:rPr lang="en-US" altLang="ja-JP" sz="1800" u="none" strike="noStrike" dirty="0" smtClean="0">
                          <a:effectLst/>
                        </a:rPr>
                        <a:t>STEP2 Implementation of risk assessment</a:t>
                      </a:r>
                      <a:endParaRPr lang="ja-JP" altLang="en-US" sz="1800" b="1" i="0" u="none" strike="noStrike" dirty="0">
                        <a:solidFill>
                          <a:srgbClr val="000000"/>
                        </a:solidFill>
                        <a:effectLst/>
                        <a:latin typeface="ＭＳ Ｐゴシック" panose="020B0600070205080204" pitchFamily="50" charset="-128"/>
                        <a:ea typeface="+mn-ea"/>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c hMerge="1">
                  <a:txBody>
                    <a:bodyPr/>
                    <a:lstStyle/>
                    <a:p>
                      <a:endParaRPr kumimoji="1" lang="ja-JP" altLang="en-US"/>
                    </a:p>
                  </a:txBody>
                  <a:tcPr/>
                </a:tc>
                <a:tc hMerge="1">
                  <a:txBody>
                    <a:bodyPr/>
                    <a:lstStyle/>
                    <a:p>
                      <a:endParaRPr kumimoji="1" lang="ja-JP" altLang="en-US"/>
                    </a:p>
                  </a:txBody>
                  <a:tcPr/>
                </a:tc>
              </a:tr>
              <a:tr h="404138">
                <a:tc rowSpan="5">
                  <a:txBody>
                    <a:bodyPr/>
                    <a:lstStyle/>
                    <a:p>
                      <a:pPr algn="ctr"/>
                      <a:r>
                        <a:rPr kumimoji="1" lang="ja-JP" altLang="en-US" sz="1200" kern="1200" dirty="0" smtClean="0">
                          <a:solidFill>
                            <a:schemeClr val="dk1"/>
                          </a:solidFill>
                          <a:effectLst/>
                          <a:latin typeface="+mn-lt"/>
                          <a:ea typeface="+mn-ea"/>
                          <a:cs typeface="+mn-cs"/>
                        </a:rPr>
                        <a:t>③</a:t>
                      </a:r>
                      <a:r>
                        <a:rPr kumimoji="1" lang="en-US" altLang="ja-JP" sz="1200" kern="1200" dirty="0" smtClean="0">
                          <a:solidFill>
                            <a:schemeClr val="dk1"/>
                          </a:solidFill>
                          <a:effectLst/>
                          <a:latin typeface="+mn-lt"/>
                          <a:ea typeface="+mn-ea"/>
                          <a:cs typeface="+mn-cs"/>
                        </a:rPr>
                        <a:t> Consideration of additional risk reduction measures &amp; </a:t>
                      </a:r>
                      <a:r>
                        <a:rPr kumimoji="1" lang="ja-JP" altLang="en-US" sz="1200" kern="1200" dirty="0" smtClean="0">
                          <a:solidFill>
                            <a:schemeClr val="dk1"/>
                          </a:solidFill>
                          <a:effectLst/>
                          <a:latin typeface="+mn-lt"/>
                          <a:ea typeface="+mn-ea"/>
                          <a:cs typeface="+mn-cs"/>
                        </a:rPr>
                        <a:t>③</a:t>
                      </a:r>
                      <a:r>
                        <a:rPr kumimoji="1" lang="en-US" altLang="ja-JP" sz="1200" kern="1200" dirty="0" smtClean="0">
                          <a:solidFill>
                            <a:schemeClr val="dk1"/>
                          </a:solidFill>
                          <a:effectLst/>
                          <a:latin typeface="+mn-lt"/>
                          <a:ea typeface="+mn-ea"/>
                          <a:cs typeface="+mn-cs"/>
                        </a:rPr>
                        <a:t> risk estimation and evaluation (Part 3)</a:t>
                      </a:r>
                    </a:p>
                    <a:p>
                      <a:pPr algn="ctr"/>
                      <a:r>
                        <a:rPr kumimoji="1" lang="en-US" altLang="ja-JP" sz="1200" kern="1200" dirty="0" smtClean="0">
                          <a:solidFill>
                            <a:schemeClr val="dk1"/>
                          </a:solidFill>
                          <a:effectLst/>
                          <a:latin typeface="+mn-lt"/>
                          <a:ea typeface="+mn-ea"/>
                          <a:cs typeface="+mn-cs"/>
                        </a:rPr>
                        <a:t>Confirm the validity of the additional risk reduction measures</a:t>
                      </a:r>
                      <a:endParaRPr lang="ja-JP" altLang="en-US" sz="1200" b="0" i="0" u="none" strike="noStrike" dirty="0">
                        <a:solidFill>
                          <a:srgbClr val="000000"/>
                        </a:solidFill>
                        <a:effectLst/>
                        <a:latin typeface="+mn-ea"/>
                        <a:ea typeface="+mn-ea"/>
                      </a:endParaRPr>
                    </a:p>
                  </a:txBody>
                  <a:tcPr marL="0" marR="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rgbClr val="FFCCFF"/>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r>
              <a:tr h="121087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159497">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38228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65390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algn="ct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2800" dirty="0"/>
              <a:t>The record to the implementation sheet</a:t>
            </a:r>
            <a:endParaRPr lang="ja-JP" altLang="en-US" sz="2800" dirty="0"/>
          </a:p>
        </p:txBody>
      </p:sp>
      <p:sp>
        <p:nvSpPr>
          <p:cNvPr id="6" name="テキスト ボックス 5"/>
          <p:cNvSpPr txBox="1"/>
          <p:nvPr/>
        </p:nvSpPr>
        <p:spPr>
          <a:xfrm>
            <a:off x="2360130" y="2174463"/>
            <a:ext cx="5105898" cy="4247317"/>
          </a:xfrm>
          <a:prstGeom prst="rect">
            <a:avLst/>
          </a:prstGeom>
          <a:noFill/>
        </p:spPr>
        <p:txBody>
          <a:bodyPr wrap="square" rtlCol="0">
            <a:spAutoFit/>
          </a:bodyPr>
          <a:lstStyle/>
          <a:p>
            <a:r>
              <a:rPr lang="en-US" altLang="ja-JP" sz="1600" dirty="0" err="1" smtClean="0"/>
              <a:t>i</a:t>
            </a:r>
            <a:r>
              <a:rPr lang="ja-JP" altLang="ja-JP" sz="1600" dirty="0" smtClean="0"/>
              <a:t>）</a:t>
            </a:r>
            <a:r>
              <a:rPr lang="en-US" altLang="ja-JP" sz="1600" dirty="0" smtClean="0"/>
              <a:t> Open </a:t>
            </a:r>
            <a:r>
              <a:rPr lang="en-US" altLang="ja-JP" sz="1600" dirty="0"/>
              <a:t>of V109 is detected by installation of the limit switch for V109.</a:t>
            </a:r>
            <a:r>
              <a:rPr lang="ja-JP" altLang="ja-JP" sz="1600" dirty="0" smtClean="0"/>
              <a:t>（</a:t>
            </a:r>
            <a:r>
              <a:rPr lang="en-US" altLang="ja-JP" sz="1600" dirty="0"/>
              <a:t>B-b</a:t>
            </a:r>
            <a:r>
              <a:rPr lang="ja-JP" altLang="ja-JP" sz="1600" dirty="0" smtClean="0"/>
              <a:t>）</a:t>
            </a:r>
            <a:r>
              <a:rPr lang="en-US" altLang="ja-JP" sz="1600" dirty="0" smtClean="0"/>
              <a:t> The </a:t>
            </a:r>
            <a:r>
              <a:rPr lang="en-US" altLang="ja-JP" sz="1600" dirty="0"/>
              <a:t>interlock system which obtains answer back from the status of the limit switch is installed</a:t>
            </a:r>
            <a:r>
              <a:rPr lang="en-US" altLang="ja-JP" sz="1600" dirty="0" smtClean="0"/>
              <a:t>.</a:t>
            </a:r>
            <a:r>
              <a:rPr lang="ja-JP" altLang="ja-JP" sz="1600" dirty="0" smtClean="0"/>
              <a:t>（</a:t>
            </a:r>
            <a:r>
              <a:rPr lang="en-US" altLang="ja-JP" sz="1600" dirty="0"/>
              <a:t>B-a</a:t>
            </a:r>
            <a:r>
              <a:rPr lang="ja-JP" altLang="ja-JP" sz="1600" dirty="0" smtClean="0"/>
              <a:t>）</a:t>
            </a:r>
            <a:endParaRPr lang="ja-JP" altLang="en-US" sz="1600" dirty="0" smtClean="0"/>
          </a:p>
          <a:p>
            <a:endParaRPr lang="ja-JP" altLang="en-US" sz="1000" dirty="0" smtClean="0"/>
          </a:p>
          <a:p>
            <a:r>
              <a:rPr lang="en-US" altLang="ja-JP" sz="1600" dirty="0" smtClean="0"/>
              <a:t>ii</a:t>
            </a:r>
            <a:r>
              <a:rPr lang="ja-JP" altLang="ja-JP" sz="1600" dirty="0" smtClean="0"/>
              <a:t>）</a:t>
            </a:r>
            <a:r>
              <a:rPr lang="en-US" altLang="ja-JP" sz="1600" dirty="0" smtClean="0"/>
              <a:t> The </a:t>
            </a:r>
            <a:r>
              <a:rPr lang="en-US" altLang="ja-JP" sz="1600" dirty="0"/>
              <a:t>leakage from V109 is detected by installation of the flowmeter to the line of V109</a:t>
            </a:r>
            <a:r>
              <a:rPr lang="en-US" altLang="ja-JP" sz="1600" dirty="0" smtClean="0"/>
              <a:t>.</a:t>
            </a:r>
            <a:r>
              <a:rPr lang="ja-JP" altLang="ja-JP" sz="1600" dirty="0" smtClean="0"/>
              <a:t>（</a:t>
            </a:r>
            <a:r>
              <a:rPr lang="en-US" altLang="ja-JP" sz="1600" dirty="0"/>
              <a:t>B-b</a:t>
            </a:r>
            <a:r>
              <a:rPr lang="ja-JP" altLang="ja-JP" sz="1600" dirty="0" smtClean="0"/>
              <a:t>）</a:t>
            </a:r>
            <a:r>
              <a:rPr lang="en-US" altLang="ja-JP" sz="1600" dirty="0" smtClean="0"/>
              <a:t> The </a:t>
            </a:r>
            <a:r>
              <a:rPr lang="en-US" altLang="ja-JP" sz="1600" dirty="0"/>
              <a:t>manual is revised as follows, valves must be exchanged if leakage is detected during v109 shut</a:t>
            </a:r>
            <a:r>
              <a:rPr lang="en-US" altLang="ja-JP" sz="1600" dirty="0" smtClean="0"/>
              <a:t>.</a:t>
            </a:r>
            <a:r>
              <a:rPr lang="ja-JP" altLang="ja-JP" sz="1600" dirty="0" smtClean="0"/>
              <a:t>（</a:t>
            </a:r>
            <a:r>
              <a:rPr lang="en-US" altLang="ja-JP" sz="1600" dirty="0"/>
              <a:t>C-a</a:t>
            </a:r>
            <a:r>
              <a:rPr lang="ja-JP" altLang="ja-JP" sz="1600" dirty="0" smtClean="0"/>
              <a:t>）</a:t>
            </a:r>
            <a:endParaRPr lang="ja-JP" altLang="en-US" sz="1600" dirty="0" smtClean="0"/>
          </a:p>
          <a:p>
            <a:endParaRPr lang="ja-JP" altLang="en-US" sz="1000" dirty="0" smtClean="0"/>
          </a:p>
          <a:p>
            <a:r>
              <a:rPr lang="en-US" altLang="ja-JP" sz="1600" dirty="0" smtClean="0"/>
              <a:t>iii</a:t>
            </a:r>
            <a:r>
              <a:rPr lang="ja-JP" altLang="en-US" sz="1600" dirty="0" smtClean="0"/>
              <a:t>） </a:t>
            </a:r>
            <a:r>
              <a:rPr lang="en-US" altLang="ja-JP" sz="1600" dirty="0" smtClean="0"/>
              <a:t>Use </a:t>
            </a:r>
            <a:r>
              <a:rPr lang="en-US" altLang="ja-JP" sz="1600" dirty="0"/>
              <a:t>the oxygen concentration value measured by oxygen analyzer XI100 of already installed T100.</a:t>
            </a:r>
            <a:r>
              <a:rPr lang="ja-JP" altLang="en-US" sz="1600" dirty="0" smtClean="0"/>
              <a:t>（</a:t>
            </a:r>
            <a:r>
              <a:rPr lang="en-US" altLang="ja-JP" sz="1600" dirty="0"/>
              <a:t>B-b</a:t>
            </a:r>
            <a:r>
              <a:rPr lang="ja-JP" altLang="en-US" sz="1600" dirty="0"/>
              <a:t>）</a:t>
            </a:r>
            <a:r>
              <a:rPr lang="ja-JP" altLang="en-US" sz="1600" dirty="0" smtClean="0"/>
              <a:t>，</a:t>
            </a:r>
            <a:r>
              <a:rPr lang="en-US" altLang="ja-JP" sz="1600" dirty="0"/>
              <a:t>Operation of the agitator will not be permitted by interlock, if oxygen concentration is high at start-up of the agitator</a:t>
            </a:r>
            <a:r>
              <a:rPr lang="en-US" altLang="ja-JP" sz="1600" dirty="0" smtClean="0"/>
              <a:t>.</a:t>
            </a:r>
            <a:r>
              <a:rPr lang="ja-JP" altLang="en-US" sz="1600" dirty="0" smtClean="0"/>
              <a:t>（</a:t>
            </a:r>
            <a:r>
              <a:rPr lang="en-US" altLang="ja-JP" sz="1600" dirty="0"/>
              <a:t>B-c</a:t>
            </a:r>
            <a:r>
              <a:rPr lang="ja-JP" altLang="en-US" sz="1600" dirty="0" smtClean="0"/>
              <a:t>）</a:t>
            </a:r>
          </a:p>
          <a:p>
            <a:endParaRPr lang="ja-JP" altLang="en-US" sz="1000" dirty="0"/>
          </a:p>
          <a:p>
            <a:r>
              <a:rPr lang="en-US" altLang="ja-JP" sz="1600" dirty="0" smtClean="0"/>
              <a:t>iv</a:t>
            </a:r>
            <a:r>
              <a:rPr lang="ja-JP" altLang="en-US" sz="1600" dirty="0" smtClean="0"/>
              <a:t>） </a:t>
            </a:r>
            <a:r>
              <a:rPr lang="en-US" altLang="ja-JP" sz="1600" dirty="0" smtClean="0"/>
              <a:t>Damage </a:t>
            </a:r>
            <a:r>
              <a:rPr lang="en-US" altLang="ja-JP" sz="1600" dirty="0"/>
              <a:t>of </a:t>
            </a:r>
            <a:r>
              <a:rPr lang="en-US" altLang="ja-JP" sz="1600" dirty="0" smtClean="0"/>
              <a:t>T100 </a:t>
            </a:r>
            <a:r>
              <a:rPr lang="en-US" altLang="ja-JP" sz="1600" dirty="0"/>
              <a:t>etc. is limited </a:t>
            </a:r>
            <a:r>
              <a:rPr lang="en-US" altLang="ja-JP" sz="1600" dirty="0" smtClean="0"/>
              <a:t>when explosion </a:t>
            </a:r>
            <a:r>
              <a:rPr lang="en-US" altLang="ja-JP" sz="1600" dirty="0"/>
              <a:t>occurs by installation of explosion </a:t>
            </a:r>
            <a:r>
              <a:rPr lang="en-US" altLang="ja-JP" sz="1600" dirty="0" smtClean="0"/>
              <a:t>venting.</a:t>
            </a:r>
            <a:r>
              <a:rPr lang="ja-JP" altLang="en-US" sz="1600" dirty="0" smtClean="0"/>
              <a:t>（</a:t>
            </a:r>
            <a:r>
              <a:rPr lang="en-US" altLang="ja-JP" sz="1600" dirty="0" smtClean="0"/>
              <a:t>B-d)</a:t>
            </a:r>
            <a:endParaRPr kumimoji="1" lang="ja-JP" altLang="en-US" sz="1400" dirty="0"/>
          </a:p>
        </p:txBody>
      </p:sp>
    </p:spTree>
    <p:extLst>
      <p:ext uri="{BB962C8B-B14F-4D97-AF65-F5344CB8AC3E}">
        <p14:creationId xmlns:p14="http://schemas.microsoft.com/office/powerpoint/2010/main" val="75117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200" dirty="0" smtClean="0"/>
              <a:t>③</a:t>
            </a:r>
            <a:r>
              <a:rPr lang="en-US" altLang="ja-JP" sz="2400" dirty="0"/>
              <a:t> Consideration of  additional risk reduction </a:t>
            </a:r>
            <a:r>
              <a:rPr lang="en-US" altLang="ja-JP" sz="2400" dirty="0" smtClean="0"/>
              <a:t>measures (continued)</a:t>
            </a:r>
            <a:endParaRPr kumimoji="1" lang="ja-JP" altLang="en-US" sz="1800" dirty="0"/>
          </a:p>
        </p:txBody>
      </p:sp>
      <p:sp>
        <p:nvSpPr>
          <p:cNvPr id="3" name="コンテンツ プレースホルダー 3"/>
          <p:cNvSpPr>
            <a:spLocks noGrp="1"/>
          </p:cNvSpPr>
          <p:nvPr>
            <p:ph idx="1"/>
          </p:nvPr>
        </p:nvSpPr>
        <p:spPr>
          <a:xfrm>
            <a:off x="1376313" y="2378696"/>
            <a:ext cx="7535160" cy="4276627"/>
          </a:xfrm>
        </p:spPr>
        <p:txBody>
          <a:bodyPr>
            <a:normAutofit fontScale="77500" lnSpcReduction="20000"/>
          </a:bodyPr>
          <a:lstStyle/>
          <a:p>
            <a:pPr marL="0" indent="0">
              <a:buNone/>
            </a:pPr>
            <a:r>
              <a:rPr kumimoji="1" lang="ja-JP" altLang="en-US" sz="2100" dirty="0" smtClean="0"/>
              <a:t>（</a:t>
            </a:r>
            <a:r>
              <a:rPr kumimoji="1" lang="en-US" altLang="ja-JP" sz="2100" dirty="0" smtClean="0"/>
              <a:t>2</a:t>
            </a:r>
            <a:r>
              <a:rPr kumimoji="1" lang="ja-JP" altLang="en-US" sz="2100" dirty="0" smtClean="0"/>
              <a:t>）</a:t>
            </a:r>
            <a:r>
              <a:rPr lang="en-US" altLang="ja-JP" sz="2100" dirty="0"/>
              <a:t>Estimate and evaluate risk again by assuming the implementation of the additional risk reduction measures (Part 3</a:t>
            </a:r>
            <a:r>
              <a:rPr lang="en-US" altLang="ja-JP" sz="2100" dirty="0" smtClean="0"/>
              <a:t>)</a:t>
            </a:r>
            <a:endParaRPr kumimoji="1" lang="ja-JP" altLang="en-US" sz="2100" dirty="0" smtClean="0"/>
          </a:p>
          <a:p>
            <a:pPr marL="360000" indent="-216000">
              <a:buNone/>
            </a:pPr>
            <a:r>
              <a:rPr lang="en-US" altLang="ja-JP" sz="2100" dirty="0" err="1" smtClean="0"/>
              <a:t>i</a:t>
            </a:r>
            <a:r>
              <a:rPr lang="ja-JP" altLang="en-US" sz="2100" dirty="0" smtClean="0"/>
              <a:t>）</a:t>
            </a:r>
            <a:r>
              <a:rPr lang="en-US" altLang="ja-JP" sz="2100" dirty="0"/>
              <a:t>Since the probability of the V109 open by a mistake decreases with </a:t>
            </a:r>
            <a:r>
              <a:rPr lang="en-US" altLang="ja-JP" sz="2100" dirty="0" smtClean="0"/>
              <a:t>the </a:t>
            </a:r>
            <a:r>
              <a:rPr lang="en-US" altLang="ja-JP" sz="2100" dirty="0"/>
              <a:t>installation of interlock, frequency of hazard decreases </a:t>
            </a:r>
            <a:r>
              <a:rPr lang="en-US" altLang="ja-JP" sz="2100" dirty="0" smtClean="0"/>
              <a:t>to </a:t>
            </a:r>
            <a:r>
              <a:rPr lang="ja-JP" altLang="en-US" sz="2100" dirty="0" smtClean="0">
                <a:solidFill>
                  <a:srgbClr val="FF0000"/>
                </a:solidFill>
              </a:rPr>
              <a:t>“</a:t>
            </a:r>
            <a:r>
              <a:rPr lang="en-US" altLang="ja-JP" sz="2100" dirty="0" smtClean="0">
                <a:solidFill>
                  <a:srgbClr val="FF0000"/>
                </a:solidFill>
              </a:rPr>
              <a:t>Rare (</a:t>
            </a:r>
            <a:r>
              <a:rPr lang="ja-JP" altLang="en-US" sz="2100" dirty="0" smtClean="0">
                <a:solidFill>
                  <a:srgbClr val="FF0000"/>
                </a:solidFill>
              </a:rPr>
              <a:t>○</a:t>
            </a:r>
            <a:r>
              <a:rPr lang="en-US" altLang="ja-JP" sz="2100" dirty="0" smtClean="0">
                <a:solidFill>
                  <a:srgbClr val="FF0000"/>
                </a:solidFill>
              </a:rPr>
              <a:t>)”</a:t>
            </a:r>
            <a:r>
              <a:rPr lang="en-US" altLang="ja-JP" sz="2100" dirty="0" smtClean="0"/>
              <a:t>. Severity </a:t>
            </a:r>
            <a:r>
              <a:rPr lang="en-US" altLang="ja-JP" sz="2100" dirty="0"/>
              <a:t>of </a:t>
            </a:r>
            <a:r>
              <a:rPr lang="en-US" altLang="ja-JP" sz="2100" dirty="0" smtClean="0"/>
              <a:t>hazard does not change with </a:t>
            </a:r>
            <a:r>
              <a:rPr lang="ja-JP" altLang="en-US" sz="2100" dirty="0" smtClean="0">
                <a:solidFill>
                  <a:srgbClr val="FF0000"/>
                </a:solidFill>
              </a:rPr>
              <a:t>“</a:t>
            </a:r>
            <a:r>
              <a:rPr lang="en-US" altLang="ja-JP" sz="2100" dirty="0" smtClean="0">
                <a:solidFill>
                  <a:srgbClr val="FF0000"/>
                </a:solidFill>
              </a:rPr>
              <a:t>Fatal / serious (×)”</a:t>
            </a:r>
            <a:r>
              <a:rPr lang="en-US" altLang="ja-JP" sz="2100" dirty="0" smtClean="0"/>
              <a:t>. Risk </a:t>
            </a:r>
            <a:r>
              <a:rPr lang="en-US" altLang="ja-JP" sz="2100" dirty="0"/>
              <a:t>level is </a:t>
            </a:r>
            <a:r>
              <a:rPr lang="en-US" altLang="ja-JP" sz="2100" dirty="0" smtClean="0">
                <a:solidFill>
                  <a:srgbClr val="FF0000"/>
                </a:solidFill>
                <a:latin typeface="+mn-ea"/>
              </a:rPr>
              <a:t>Ⅱ</a:t>
            </a:r>
            <a:r>
              <a:rPr lang="en-US" altLang="ja-JP" sz="2100" dirty="0" smtClean="0"/>
              <a:t>.</a:t>
            </a:r>
            <a:endParaRPr lang="ja-JP" altLang="en-US" sz="2100" dirty="0"/>
          </a:p>
          <a:p>
            <a:pPr marL="360000" indent="-216000">
              <a:buNone/>
            </a:pPr>
            <a:r>
              <a:rPr lang="en-US" altLang="ja-JP" sz="2100" dirty="0" smtClean="0"/>
              <a:t>ii</a:t>
            </a:r>
            <a:r>
              <a:rPr lang="ja-JP" altLang="en-US" sz="2100" dirty="0" smtClean="0"/>
              <a:t>）</a:t>
            </a:r>
            <a:r>
              <a:rPr lang="en-US" altLang="ja-JP" sz="2100" dirty="0" smtClean="0"/>
              <a:t>Since </a:t>
            </a:r>
            <a:r>
              <a:rPr lang="en-US" altLang="ja-JP" sz="2100" dirty="0"/>
              <a:t>V109 open is detected, and valves will be exchanged if leakage is found,  frequency of hazard decreases to </a:t>
            </a:r>
            <a:r>
              <a:rPr lang="ja-JP" altLang="en-US" sz="2100" dirty="0" smtClean="0">
                <a:solidFill>
                  <a:srgbClr val="FF0000"/>
                </a:solidFill>
              </a:rPr>
              <a:t>“</a:t>
            </a:r>
            <a:r>
              <a:rPr lang="en-US" altLang="ja-JP" sz="2100" dirty="0" smtClean="0">
                <a:solidFill>
                  <a:srgbClr val="FF0000"/>
                </a:solidFill>
              </a:rPr>
              <a:t>Rare (</a:t>
            </a:r>
            <a:r>
              <a:rPr lang="ja-JP" altLang="en-US" sz="2100" dirty="0" smtClean="0">
                <a:solidFill>
                  <a:srgbClr val="FF0000"/>
                </a:solidFill>
              </a:rPr>
              <a:t>○</a:t>
            </a:r>
            <a:r>
              <a:rPr lang="en-US" altLang="ja-JP" sz="2100" dirty="0" smtClean="0">
                <a:solidFill>
                  <a:srgbClr val="FF0000"/>
                </a:solidFill>
              </a:rPr>
              <a:t>)”</a:t>
            </a:r>
            <a:r>
              <a:rPr lang="en-US" altLang="ja-JP" sz="2100" dirty="0" smtClean="0"/>
              <a:t>.  Severity </a:t>
            </a:r>
            <a:r>
              <a:rPr lang="en-US" altLang="ja-JP" sz="2100" dirty="0"/>
              <a:t>of </a:t>
            </a:r>
            <a:r>
              <a:rPr lang="en-US" altLang="ja-JP" sz="2100" dirty="0" smtClean="0"/>
              <a:t>hazard does not change with </a:t>
            </a:r>
            <a:r>
              <a:rPr lang="ja-JP" altLang="en-US" sz="2100" dirty="0" smtClean="0">
                <a:solidFill>
                  <a:srgbClr val="FF0000"/>
                </a:solidFill>
              </a:rPr>
              <a:t>“</a:t>
            </a:r>
            <a:r>
              <a:rPr lang="en-US" altLang="ja-JP" sz="2100" dirty="0" smtClean="0">
                <a:solidFill>
                  <a:srgbClr val="FF0000"/>
                </a:solidFill>
              </a:rPr>
              <a:t>Fatal / serious (×)”</a:t>
            </a:r>
            <a:r>
              <a:rPr lang="en-US" altLang="ja-JP" sz="2100" dirty="0" smtClean="0"/>
              <a:t>.Risk </a:t>
            </a:r>
            <a:r>
              <a:rPr lang="en-US" altLang="ja-JP" sz="2100" dirty="0"/>
              <a:t>level is </a:t>
            </a:r>
            <a:r>
              <a:rPr lang="en-US" altLang="ja-JP" sz="2100" dirty="0" smtClean="0">
                <a:solidFill>
                  <a:srgbClr val="FF0000"/>
                </a:solidFill>
                <a:latin typeface="+mn-ea"/>
              </a:rPr>
              <a:t>Ⅱ</a:t>
            </a:r>
            <a:r>
              <a:rPr lang="en-US" altLang="ja-JP" sz="2100" dirty="0" smtClean="0"/>
              <a:t>.</a:t>
            </a:r>
            <a:endParaRPr lang="ja-JP" altLang="en-US" sz="2100" dirty="0"/>
          </a:p>
          <a:p>
            <a:pPr marL="360000" indent="-216000">
              <a:buNone/>
            </a:pPr>
            <a:r>
              <a:rPr lang="en-US" altLang="ja-JP" sz="2100" dirty="0" smtClean="0"/>
              <a:t>iii</a:t>
            </a:r>
            <a:r>
              <a:rPr lang="ja-JP" altLang="en-US" sz="2100" dirty="0" smtClean="0"/>
              <a:t>）</a:t>
            </a:r>
            <a:r>
              <a:rPr lang="en-US" altLang="ja-JP" sz="2100" dirty="0"/>
              <a:t> Since the operation probability when the oxygen concentration in T100 is high decreases with the installation of interlock, frequency of hazard decreases </a:t>
            </a:r>
            <a:r>
              <a:rPr lang="en-US" altLang="ja-JP" sz="2100" dirty="0" smtClean="0"/>
              <a:t>to </a:t>
            </a:r>
            <a:r>
              <a:rPr lang="ja-JP" altLang="en-US" sz="2100" dirty="0" smtClean="0">
                <a:solidFill>
                  <a:srgbClr val="FF0000"/>
                </a:solidFill>
              </a:rPr>
              <a:t>“</a:t>
            </a:r>
            <a:r>
              <a:rPr lang="en-US" altLang="ja-JP" sz="2100" dirty="0" smtClean="0">
                <a:solidFill>
                  <a:srgbClr val="FF0000"/>
                </a:solidFill>
              </a:rPr>
              <a:t>Rare (</a:t>
            </a:r>
            <a:r>
              <a:rPr lang="ja-JP" altLang="en-US" sz="2100" dirty="0" smtClean="0">
                <a:solidFill>
                  <a:srgbClr val="FF0000"/>
                </a:solidFill>
              </a:rPr>
              <a:t>○</a:t>
            </a:r>
            <a:r>
              <a:rPr lang="en-US" altLang="ja-JP" sz="2100" dirty="0" smtClean="0">
                <a:solidFill>
                  <a:srgbClr val="FF0000"/>
                </a:solidFill>
              </a:rPr>
              <a:t>)”</a:t>
            </a:r>
            <a:r>
              <a:rPr lang="en-US" altLang="ja-JP" sz="2100" dirty="0" smtClean="0"/>
              <a:t>. Severity </a:t>
            </a:r>
            <a:r>
              <a:rPr lang="en-US" altLang="ja-JP" sz="2100" dirty="0"/>
              <a:t>of </a:t>
            </a:r>
            <a:r>
              <a:rPr lang="en-US" altLang="ja-JP" sz="2100" dirty="0" smtClean="0"/>
              <a:t>hazard does not change with </a:t>
            </a:r>
            <a:r>
              <a:rPr lang="ja-JP" altLang="en-US" sz="2100" dirty="0" smtClean="0">
                <a:solidFill>
                  <a:srgbClr val="FF0000"/>
                </a:solidFill>
              </a:rPr>
              <a:t>“</a:t>
            </a:r>
            <a:r>
              <a:rPr lang="en-US" altLang="ja-JP" sz="2100" dirty="0" smtClean="0">
                <a:solidFill>
                  <a:srgbClr val="FF0000"/>
                </a:solidFill>
              </a:rPr>
              <a:t>Fatal / serious (×)”</a:t>
            </a:r>
            <a:r>
              <a:rPr lang="en-US" altLang="ja-JP" sz="2100" dirty="0" smtClean="0"/>
              <a:t>. Risk </a:t>
            </a:r>
            <a:r>
              <a:rPr lang="en-US" altLang="ja-JP" sz="2100" dirty="0"/>
              <a:t>level is </a:t>
            </a:r>
            <a:r>
              <a:rPr lang="en-US" altLang="ja-JP" sz="2100" dirty="0" smtClean="0">
                <a:solidFill>
                  <a:srgbClr val="FF0000"/>
                </a:solidFill>
                <a:latin typeface="+mn-ea"/>
              </a:rPr>
              <a:t>Ⅱ</a:t>
            </a:r>
            <a:r>
              <a:rPr lang="en-US" altLang="ja-JP" sz="2100" dirty="0" smtClean="0"/>
              <a:t>.</a:t>
            </a:r>
            <a:endParaRPr lang="ja-JP" altLang="en-US" sz="2100" dirty="0"/>
          </a:p>
          <a:p>
            <a:pPr marL="360000" indent="-216000">
              <a:buNone/>
            </a:pPr>
            <a:r>
              <a:rPr lang="en-US" altLang="ja-JP" sz="2100" dirty="0" smtClean="0"/>
              <a:t>iv</a:t>
            </a:r>
            <a:r>
              <a:rPr lang="ja-JP" altLang="en-US" sz="2100" dirty="0" smtClean="0"/>
              <a:t>）</a:t>
            </a:r>
            <a:r>
              <a:rPr lang="en-US" altLang="ja-JP" sz="2100" dirty="0"/>
              <a:t> Since the breakage probability of T100 decreases with the installation of explosion venting, the frequency of hazard decreases to </a:t>
            </a:r>
            <a:r>
              <a:rPr lang="ja-JP" altLang="en-US" sz="2100" dirty="0" smtClean="0">
                <a:solidFill>
                  <a:srgbClr val="FF0000"/>
                </a:solidFill>
              </a:rPr>
              <a:t>“</a:t>
            </a:r>
            <a:r>
              <a:rPr lang="en-US" altLang="ja-JP" sz="2100" dirty="0" smtClean="0">
                <a:solidFill>
                  <a:srgbClr val="FF0000"/>
                </a:solidFill>
              </a:rPr>
              <a:t>Rare (</a:t>
            </a:r>
            <a:r>
              <a:rPr lang="ja-JP" altLang="en-US" sz="2100" dirty="0" smtClean="0">
                <a:solidFill>
                  <a:srgbClr val="FF0000"/>
                </a:solidFill>
              </a:rPr>
              <a:t>○</a:t>
            </a:r>
            <a:r>
              <a:rPr lang="en-US" altLang="ja-JP" sz="2100" dirty="0" smtClean="0">
                <a:solidFill>
                  <a:srgbClr val="FF0000"/>
                </a:solidFill>
              </a:rPr>
              <a:t>)”</a:t>
            </a:r>
            <a:r>
              <a:rPr lang="en-US" altLang="ja-JP" sz="2100" dirty="0" smtClean="0"/>
              <a:t>. Severity </a:t>
            </a:r>
            <a:r>
              <a:rPr lang="en-US" altLang="ja-JP" sz="2100" dirty="0"/>
              <a:t>of </a:t>
            </a:r>
            <a:r>
              <a:rPr lang="en-US" altLang="ja-JP" sz="2100" dirty="0" smtClean="0"/>
              <a:t>hazard does not change with </a:t>
            </a:r>
            <a:r>
              <a:rPr lang="ja-JP" altLang="en-US" sz="2100" dirty="0" smtClean="0">
                <a:solidFill>
                  <a:srgbClr val="FF0000"/>
                </a:solidFill>
              </a:rPr>
              <a:t>“</a:t>
            </a:r>
            <a:r>
              <a:rPr lang="en-US" altLang="ja-JP" sz="2100" dirty="0" smtClean="0">
                <a:solidFill>
                  <a:srgbClr val="FF0000"/>
                </a:solidFill>
              </a:rPr>
              <a:t>Fatal / serious (×)”</a:t>
            </a:r>
            <a:r>
              <a:rPr lang="en-US" altLang="ja-JP" sz="2100" dirty="0" smtClean="0"/>
              <a:t>. Risk </a:t>
            </a:r>
            <a:r>
              <a:rPr lang="en-US" altLang="ja-JP" sz="2100" dirty="0"/>
              <a:t>level is </a:t>
            </a:r>
            <a:r>
              <a:rPr lang="en-US" altLang="ja-JP" sz="2100" dirty="0">
                <a:solidFill>
                  <a:srgbClr val="FF0000"/>
                </a:solidFill>
                <a:latin typeface="+mn-ea"/>
              </a:rPr>
              <a:t>Ⅱ</a:t>
            </a:r>
            <a:r>
              <a:rPr lang="en-US" altLang="ja-JP" sz="2100" dirty="0"/>
              <a:t>.</a:t>
            </a:r>
            <a:endParaRPr lang="ja-JP" altLang="en-US" sz="2100" dirty="0" smtClean="0"/>
          </a:p>
          <a:p>
            <a:pPr marL="0" indent="0">
              <a:buNone/>
            </a:pPr>
            <a:r>
              <a:rPr lang="en-US" altLang="ja-JP" sz="2100" dirty="0" smtClean="0"/>
              <a:t>※</a:t>
            </a:r>
            <a:r>
              <a:rPr lang="ja-JP" altLang="ja-JP" sz="2100" dirty="0"/>
              <a:t> </a:t>
            </a:r>
            <a:r>
              <a:rPr lang="en-US" altLang="ja-JP" sz="2100" dirty="0" smtClean="0"/>
              <a:t>Note that measures </a:t>
            </a:r>
            <a:r>
              <a:rPr lang="en-US" altLang="ja-JP" sz="2100" dirty="0"/>
              <a:t>other </a:t>
            </a:r>
            <a:r>
              <a:rPr lang="en-US" altLang="ja-JP" sz="2100" dirty="0" smtClean="0"/>
              <a:t>than </a:t>
            </a:r>
            <a:r>
              <a:rPr lang="ja-JP" altLang="ja-JP" sz="2100" dirty="0" smtClean="0"/>
              <a:t>【</a:t>
            </a:r>
            <a:r>
              <a:rPr lang="en-US" altLang="ja-JP" sz="2100" dirty="0" smtClean="0"/>
              <a:t>A)Intrinsic </a:t>
            </a:r>
            <a:r>
              <a:rPr lang="en-US" altLang="ja-JP" sz="2100" dirty="0"/>
              <a:t>safety measure</a:t>
            </a:r>
            <a:r>
              <a:rPr lang="ja-JP" altLang="ja-JP" sz="2100" dirty="0" smtClean="0"/>
              <a:t>】</a:t>
            </a:r>
            <a:r>
              <a:rPr lang="en-US" altLang="ja-JP" sz="2100" dirty="0"/>
              <a:t> only decrease </a:t>
            </a:r>
            <a:r>
              <a:rPr lang="en-US" altLang="ja-JP" sz="2100" dirty="0" smtClean="0"/>
              <a:t>frequency </a:t>
            </a:r>
            <a:r>
              <a:rPr lang="en-US" altLang="ja-JP" sz="2100" dirty="0"/>
              <a:t>of hazard</a:t>
            </a:r>
            <a:r>
              <a:rPr lang="en-US" altLang="ja-JP" sz="2100" dirty="0" smtClean="0"/>
              <a:t>, </a:t>
            </a:r>
            <a:r>
              <a:rPr lang="en-US" altLang="ja-JP" sz="2100" dirty="0"/>
              <a:t>and </a:t>
            </a:r>
            <a:r>
              <a:rPr lang="en-US" altLang="ja-JP" sz="2100" dirty="0">
                <a:solidFill>
                  <a:srgbClr val="FF0000"/>
                </a:solidFill>
              </a:rPr>
              <a:t>do not </a:t>
            </a:r>
            <a:r>
              <a:rPr lang="en-US" altLang="ja-JP" sz="2100" dirty="0" smtClean="0">
                <a:solidFill>
                  <a:srgbClr val="FF0000"/>
                </a:solidFill>
              </a:rPr>
              <a:t>change severity </a:t>
            </a:r>
            <a:r>
              <a:rPr lang="en-US" altLang="ja-JP" sz="2100" dirty="0">
                <a:solidFill>
                  <a:srgbClr val="FF0000"/>
                </a:solidFill>
              </a:rPr>
              <a:t>of </a:t>
            </a:r>
            <a:r>
              <a:rPr lang="en-US" altLang="ja-JP" sz="2100" dirty="0" smtClean="0">
                <a:solidFill>
                  <a:srgbClr val="FF0000"/>
                </a:solidFill>
              </a:rPr>
              <a:t>hazard</a:t>
            </a:r>
            <a:r>
              <a:rPr lang="en-US" altLang="ja-JP" sz="2100" dirty="0" smtClean="0"/>
              <a:t>.</a:t>
            </a:r>
            <a:endParaRPr lang="ja-JP" altLang="en-US" sz="2100" dirty="0"/>
          </a:p>
        </p:txBody>
      </p:sp>
    </p:spTree>
    <p:extLst>
      <p:ext uri="{BB962C8B-B14F-4D97-AF65-F5344CB8AC3E}">
        <p14:creationId xmlns:p14="http://schemas.microsoft.com/office/powerpoint/2010/main" val="373188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298747" y="1430697"/>
            <a:ext cx="6427146" cy="5199610"/>
          </a:xfrm>
          <a:prstGeom prst="rect">
            <a:avLst/>
          </a:prstGeom>
          <a:noFill/>
          <a:ln>
            <a:noFill/>
          </a:ln>
        </p:spPr>
      </p:pic>
      <p:sp>
        <p:nvSpPr>
          <p:cNvPr id="9" name="テキスト ボックス 8"/>
          <p:cNvSpPr txBox="1"/>
          <p:nvPr/>
        </p:nvSpPr>
        <p:spPr>
          <a:xfrm>
            <a:off x="2308784" y="623062"/>
            <a:ext cx="6727640" cy="646331"/>
          </a:xfrm>
          <a:prstGeom prst="rect">
            <a:avLst/>
          </a:prstGeom>
          <a:noFill/>
        </p:spPr>
        <p:txBody>
          <a:bodyPr wrap="square" rtlCol="0">
            <a:spAutoFit/>
          </a:bodyPr>
          <a:lstStyle/>
          <a:p>
            <a:r>
              <a:rPr kumimoji="1" lang="en-US" altLang="ja-JP" sz="3600" dirty="0" smtClean="0">
                <a:latin typeface="Arial" panose="020B0604020202020204" pitchFamily="34" charset="0"/>
                <a:cs typeface="Arial" panose="020B0604020202020204" pitchFamily="34" charset="0"/>
              </a:rPr>
              <a:t>2.Operation</a:t>
            </a:r>
            <a:r>
              <a:rPr kumimoji="1" lang="ja-JP" altLang="en-US" sz="2000" dirty="0" smtClean="0">
                <a:latin typeface="Arial" panose="020B0604020202020204" pitchFamily="34" charset="0"/>
                <a:cs typeface="Arial" panose="020B0604020202020204" pitchFamily="34" charset="0"/>
              </a:rPr>
              <a:t>    </a:t>
            </a:r>
            <a:r>
              <a:rPr kumimoji="1" lang="en-US" altLang="ja-JP" sz="2000" dirty="0" smtClean="0">
                <a:latin typeface="Arial" panose="020B0604020202020204" pitchFamily="34" charset="0"/>
                <a:cs typeface="Arial" panose="020B0604020202020204" pitchFamily="34" charset="0"/>
              </a:rPr>
              <a:t>Loading    Mixing    Unloading</a:t>
            </a:r>
            <a:endParaRPr kumimoji="1" lang="ja-JP" altLang="en-US" sz="2000" dirty="0">
              <a:latin typeface="Arial" panose="020B0604020202020204" pitchFamily="34" charset="0"/>
              <a:cs typeface="Arial" panose="020B0604020202020204" pitchFamily="34" charset="0"/>
            </a:endParaRPr>
          </a:p>
        </p:txBody>
      </p:sp>
      <p:sp>
        <p:nvSpPr>
          <p:cNvPr id="12" name="右矢印吹き出し 11"/>
          <p:cNvSpPr/>
          <p:nvPr/>
        </p:nvSpPr>
        <p:spPr>
          <a:xfrm>
            <a:off x="460750" y="3470295"/>
            <a:ext cx="3857046" cy="1581124"/>
          </a:xfrm>
          <a:prstGeom prst="rightArrowCallout">
            <a:avLst>
              <a:gd name="adj1" fmla="val 25000"/>
              <a:gd name="adj2" fmla="val 25000"/>
              <a:gd name="adj3" fmla="val 25000"/>
              <a:gd name="adj4" fmla="val 8712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ial" panose="020B0604020202020204" pitchFamily="34" charset="0"/>
                <a:cs typeface="Arial" panose="020B0604020202020204" pitchFamily="34" charset="0"/>
              </a:rPr>
              <a:t>①</a:t>
            </a:r>
            <a:r>
              <a:rPr kumimoji="1" lang="en-US" altLang="ja-JP" sz="2400" dirty="0" smtClean="0">
                <a:solidFill>
                  <a:schemeClr val="tx1"/>
                </a:solidFill>
                <a:latin typeface="Arial" panose="020B0604020202020204" pitchFamily="34" charset="0"/>
                <a:cs typeface="Arial" panose="020B0604020202020204" pitchFamily="34" charset="0"/>
              </a:rPr>
              <a:t>Loading of main material by valve operation via the measurement tank</a:t>
            </a:r>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11" name="右矢印 10"/>
          <p:cNvSpPr/>
          <p:nvPr/>
        </p:nvSpPr>
        <p:spPr>
          <a:xfrm>
            <a:off x="2110907" y="3011821"/>
            <a:ext cx="1985230" cy="65393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latin typeface="Arial" panose="020B0604020202020204" pitchFamily="34" charset="0"/>
                <a:cs typeface="Arial" panose="020B0604020202020204" pitchFamily="34" charset="0"/>
              </a:rPr>
              <a:t>Ｎ</a:t>
            </a:r>
            <a:r>
              <a:rPr kumimoji="1" lang="en-US" altLang="ja-JP" sz="1050" dirty="0" smtClean="0">
                <a:latin typeface="Arial" panose="020B0604020202020204" pitchFamily="34" charset="0"/>
                <a:cs typeface="Arial" panose="020B0604020202020204" pitchFamily="34" charset="0"/>
              </a:rPr>
              <a:t>2</a:t>
            </a:r>
            <a:endParaRPr kumimoji="1" lang="ja-JP" altLang="en-US" dirty="0">
              <a:latin typeface="Arial" panose="020B0604020202020204" pitchFamily="34" charset="0"/>
              <a:cs typeface="Arial" panose="020B0604020202020204" pitchFamily="34" charset="0"/>
            </a:endParaRPr>
          </a:p>
        </p:txBody>
      </p:sp>
      <p:sp>
        <p:nvSpPr>
          <p:cNvPr id="13" name="右矢印 12"/>
          <p:cNvSpPr/>
          <p:nvPr/>
        </p:nvSpPr>
        <p:spPr>
          <a:xfrm>
            <a:off x="1941526" y="1720869"/>
            <a:ext cx="1985230" cy="695846"/>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dirty="0" smtClean="0">
                <a:latin typeface="Arial" panose="020B0604020202020204" pitchFamily="34" charset="0"/>
                <a:cs typeface="Arial" panose="020B0604020202020204" pitchFamily="34" charset="0"/>
              </a:rPr>
              <a:t>Main material</a:t>
            </a:r>
            <a:endParaRPr kumimoji="1" lang="ja-JP" altLang="en-US" dirty="0">
              <a:latin typeface="Arial" panose="020B0604020202020204" pitchFamily="34" charset="0"/>
              <a:cs typeface="Arial" panose="020B0604020202020204" pitchFamily="34" charset="0"/>
            </a:endParaRPr>
          </a:p>
        </p:txBody>
      </p:sp>
      <p:sp>
        <p:nvSpPr>
          <p:cNvPr id="14" name="左矢印吹き出し 13"/>
          <p:cNvSpPr/>
          <p:nvPr/>
        </p:nvSpPr>
        <p:spPr>
          <a:xfrm>
            <a:off x="4603672" y="3815661"/>
            <a:ext cx="3852000"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ial" panose="020B0604020202020204" pitchFamily="34" charset="0"/>
                <a:cs typeface="Arial" panose="020B0604020202020204" pitchFamily="34" charset="0"/>
              </a:rPr>
              <a:t>②</a:t>
            </a:r>
            <a:r>
              <a:rPr kumimoji="1" lang="en-US" altLang="ja-JP" sz="2400" dirty="0" smtClean="0">
                <a:solidFill>
                  <a:schemeClr val="tx1"/>
                </a:solidFill>
                <a:latin typeface="Arial" panose="020B0604020202020204" pitchFamily="34" charset="0"/>
                <a:cs typeface="Arial" panose="020B0604020202020204" pitchFamily="34" charset="0"/>
              </a:rPr>
              <a:t>Loading of auxiliary material</a:t>
            </a:r>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15" name="テキスト ボックス 14"/>
          <p:cNvSpPr txBox="1"/>
          <p:nvPr/>
        </p:nvSpPr>
        <p:spPr>
          <a:xfrm>
            <a:off x="4739879" y="2567971"/>
            <a:ext cx="3239555" cy="646331"/>
          </a:xfrm>
          <a:prstGeom prst="rect">
            <a:avLst/>
          </a:prstGeom>
          <a:solidFill>
            <a:srgbClr val="FFFF00"/>
          </a:solidFill>
          <a:ln w="19050">
            <a:solidFill>
              <a:schemeClr val="tx1"/>
            </a:solidFill>
          </a:ln>
        </p:spPr>
        <p:txBody>
          <a:bodyPr wrap="square" rtlCol="0">
            <a:spAutoFit/>
          </a:bodyPr>
          <a:lstStyle/>
          <a:p>
            <a:r>
              <a:rPr kumimoji="1" lang="en-US" altLang="ja-JP" dirty="0" smtClean="0"/>
              <a:t>Open Manhole</a:t>
            </a:r>
            <a:r>
              <a:rPr lang="ja-JP" altLang="en-US" dirty="0"/>
              <a:t> </a:t>
            </a:r>
            <a:r>
              <a:rPr lang="en-US" altLang="ja-JP" dirty="0" smtClean="0"/>
              <a:t>and</a:t>
            </a:r>
            <a:endParaRPr kumimoji="1" lang="en-US" altLang="ja-JP" dirty="0" smtClean="0"/>
          </a:p>
          <a:p>
            <a:r>
              <a:rPr kumimoji="1" lang="en-US" altLang="ja-JP" dirty="0" smtClean="0"/>
              <a:t>Load to hopper by hand</a:t>
            </a:r>
            <a:endParaRPr kumimoji="1" lang="ja-JP" altLang="en-US" dirty="0"/>
          </a:p>
        </p:txBody>
      </p:sp>
      <p:sp>
        <p:nvSpPr>
          <p:cNvPr id="16" name="左矢印吹き出し 15"/>
          <p:cNvSpPr/>
          <p:nvPr/>
        </p:nvSpPr>
        <p:spPr>
          <a:xfrm>
            <a:off x="4607436" y="3816071"/>
            <a:ext cx="3852000"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ial" panose="020B0604020202020204" pitchFamily="34" charset="0"/>
                <a:cs typeface="Arial" panose="020B0604020202020204" pitchFamily="34" charset="0"/>
              </a:rPr>
              <a:t>④</a:t>
            </a:r>
            <a:r>
              <a:rPr kumimoji="1" lang="en-US" altLang="ja-JP" sz="2400" dirty="0" smtClean="0">
                <a:solidFill>
                  <a:schemeClr val="tx1"/>
                </a:solidFill>
                <a:latin typeface="Arial" panose="020B0604020202020204" pitchFamily="34" charset="0"/>
                <a:cs typeface="Arial" panose="020B0604020202020204" pitchFamily="34" charset="0"/>
              </a:rPr>
              <a:t>Mixing: Operation of agitator (M100)</a:t>
            </a:r>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17" name="左矢印吹き出し 16"/>
          <p:cNvSpPr/>
          <p:nvPr/>
        </p:nvSpPr>
        <p:spPr>
          <a:xfrm flipH="1">
            <a:off x="274916" y="5246875"/>
            <a:ext cx="4142221" cy="1550704"/>
          </a:xfrm>
          <a:prstGeom prst="leftArrowCallout">
            <a:avLst>
              <a:gd name="adj1" fmla="val 25000"/>
              <a:gd name="adj2" fmla="val 25000"/>
              <a:gd name="adj3" fmla="val 25000"/>
              <a:gd name="adj4" fmla="val 886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ial" panose="020B0604020202020204" pitchFamily="34" charset="0"/>
                <a:cs typeface="Arial" panose="020B0604020202020204" pitchFamily="34" charset="0"/>
              </a:rPr>
              <a:t>⑤</a:t>
            </a:r>
            <a:r>
              <a:rPr kumimoji="1" lang="en-US" altLang="ja-JP" sz="2400" dirty="0" smtClean="0">
                <a:solidFill>
                  <a:schemeClr val="tx1"/>
                </a:solidFill>
                <a:latin typeface="Arial" panose="020B0604020202020204" pitchFamily="34" charset="0"/>
                <a:cs typeface="Arial" panose="020B0604020202020204" pitchFamily="34" charset="0"/>
              </a:rPr>
              <a:t>Unloading: Checking of acceptance tank.</a:t>
            </a:r>
          </a:p>
          <a:p>
            <a:pPr algn="ctr"/>
            <a:r>
              <a:rPr lang="en-US" altLang="ja-JP" sz="2400" dirty="0" smtClean="0">
                <a:solidFill>
                  <a:schemeClr val="tx1"/>
                </a:solidFill>
                <a:latin typeface="Arial" panose="020B0604020202020204" pitchFamily="34" charset="0"/>
                <a:cs typeface="Arial" panose="020B0604020202020204" pitchFamily="34" charset="0"/>
              </a:rPr>
              <a:t>Unloading by valve operation</a:t>
            </a:r>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20" name="テキスト ボックス 19"/>
          <p:cNvSpPr txBox="1"/>
          <p:nvPr/>
        </p:nvSpPr>
        <p:spPr>
          <a:xfrm>
            <a:off x="6362507" y="6028454"/>
            <a:ext cx="2287806" cy="646331"/>
          </a:xfrm>
          <a:prstGeom prst="rect">
            <a:avLst/>
          </a:prstGeom>
          <a:solidFill>
            <a:srgbClr val="FFFF00"/>
          </a:solidFill>
          <a:ln w="19050">
            <a:solidFill>
              <a:schemeClr val="tx1"/>
            </a:solidFill>
          </a:ln>
        </p:spPr>
        <p:txBody>
          <a:bodyPr wrap="none" rtlCol="0">
            <a:spAutoFit/>
          </a:bodyPr>
          <a:lstStyle/>
          <a:p>
            <a:r>
              <a:rPr kumimoji="1" lang="en-US" altLang="ja-JP" dirty="0" smtClean="0">
                <a:latin typeface="Arial" panose="020B0604020202020204" pitchFamily="34" charset="0"/>
                <a:cs typeface="Arial" panose="020B0604020202020204" pitchFamily="34" charset="0"/>
              </a:rPr>
              <a:t>End by timer.</a:t>
            </a:r>
            <a:endParaRPr kumimoji="1" lang="ja-JP" altLang="en-US" dirty="0" smtClean="0">
              <a:latin typeface="Arial" panose="020B0604020202020204" pitchFamily="34" charset="0"/>
              <a:cs typeface="Arial" panose="020B0604020202020204" pitchFamily="34" charset="0"/>
            </a:endParaRPr>
          </a:p>
          <a:p>
            <a:r>
              <a:rPr kumimoji="1" lang="en-US" altLang="ja-JP" dirty="0" smtClean="0">
                <a:latin typeface="Arial" panose="020B0604020202020204" pitchFamily="34" charset="0"/>
                <a:cs typeface="Arial" panose="020B0604020202020204" pitchFamily="34" charset="0"/>
              </a:rPr>
              <a:t>Checking by viewing</a:t>
            </a:r>
            <a:endParaRPr kumimoji="1" lang="ja-JP" altLang="en-US" dirty="0">
              <a:latin typeface="Arial" panose="020B0604020202020204" pitchFamily="34" charset="0"/>
              <a:cs typeface="Arial" panose="020B0604020202020204" pitchFamily="34" charset="0"/>
            </a:endParaRPr>
          </a:p>
        </p:txBody>
      </p:sp>
      <p:sp>
        <p:nvSpPr>
          <p:cNvPr id="8" name="左矢印吹き出し 7"/>
          <p:cNvSpPr/>
          <p:nvPr/>
        </p:nvSpPr>
        <p:spPr>
          <a:xfrm>
            <a:off x="4610204" y="3817472"/>
            <a:ext cx="3850932" cy="914400"/>
          </a:xfrm>
          <a:prstGeom prst="leftArrowCallout">
            <a:avLst>
              <a:gd name="adj1" fmla="val 25000"/>
              <a:gd name="adj2" fmla="val 25000"/>
              <a:gd name="adj3" fmla="val 25000"/>
              <a:gd name="adj4" fmla="val 8630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ial" panose="020B0604020202020204" pitchFamily="34" charset="0"/>
                <a:cs typeface="Arial" panose="020B0604020202020204" pitchFamily="34" charset="0"/>
              </a:rPr>
              <a:t>③</a:t>
            </a:r>
            <a:r>
              <a:rPr kumimoji="1" lang="en-US" altLang="ja-JP" sz="2400" dirty="0" smtClean="0">
                <a:solidFill>
                  <a:schemeClr val="tx1"/>
                </a:solidFill>
                <a:latin typeface="Arial" panose="020B0604020202020204" pitchFamily="34" charset="0"/>
                <a:cs typeface="Arial" panose="020B0604020202020204" pitchFamily="34" charset="0"/>
              </a:rPr>
              <a:t>Nitrogen replacement</a:t>
            </a:r>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21" name="右矢印 20"/>
          <p:cNvSpPr/>
          <p:nvPr/>
        </p:nvSpPr>
        <p:spPr>
          <a:xfrm>
            <a:off x="4605994" y="5793030"/>
            <a:ext cx="1334618" cy="65393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dirty="0" smtClean="0">
                <a:latin typeface="Arial" panose="020B0604020202020204" pitchFamily="34" charset="0"/>
                <a:cs typeface="Arial" panose="020B0604020202020204" pitchFamily="34" charset="0"/>
              </a:rPr>
              <a:t>Mixture</a:t>
            </a:r>
            <a:endParaRPr kumimoji="1" lang="ja-JP" altLang="en-US" dirty="0">
              <a:latin typeface="Arial" panose="020B0604020202020204" pitchFamily="34" charset="0"/>
              <a:cs typeface="Arial" panose="020B0604020202020204" pitchFamily="34" charset="0"/>
            </a:endParaRPr>
          </a:p>
        </p:txBody>
      </p:sp>
      <p:sp>
        <p:nvSpPr>
          <p:cNvPr id="3" name="角丸四角形 2"/>
          <p:cNvSpPr/>
          <p:nvPr/>
        </p:nvSpPr>
        <p:spPr>
          <a:xfrm>
            <a:off x="5002311" y="867266"/>
            <a:ext cx="1063807" cy="34879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8" name="角丸四角形 17"/>
          <p:cNvSpPr/>
          <p:nvPr/>
        </p:nvSpPr>
        <p:spPr>
          <a:xfrm>
            <a:off x="6179680" y="867266"/>
            <a:ext cx="848649" cy="34879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9" name="角丸四角形 18"/>
          <p:cNvSpPr/>
          <p:nvPr/>
        </p:nvSpPr>
        <p:spPr>
          <a:xfrm>
            <a:off x="7164405" y="867266"/>
            <a:ext cx="1304254" cy="34879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23" name="タイトル 1"/>
          <p:cNvSpPr txBox="1">
            <a:spLocks/>
          </p:cNvSpPr>
          <p:nvPr/>
        </p:nvSpPr>
        <p:spPr>
          <a:xfrm>
            <a:off x="1282845" y="48056"/>
            <a:ext cx="6443048" cy="511109"/>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dirty="0" smtClean="0"/>
              <a:t>【</a:t>
            </a:r>
            <a:r>
              <a:rPr lang="en-US" altLang="ja-JP" dirty="0" smtClean="0">
                <a:latin typeface="Arial" panose="020B0604020202020204" pitchFamily="34" charset="0"/>
                <a:cs typeface="Arial" panose="020B0604020202020204" pitchFamily="34" charset="0"/>
              </a:rPr>
              <a:t>Summary of the Process</a:t>
            </a:r>
            <a:r>
              <a:rPr lang="en-US" altLang="ja-JP" dirty="0" smtClean="0"/>
              <a:t>】</a:t>
            </a:r>
            <a:endParaRPr lang="ja-JP" altLang="en-US" dirty="0"/>
          </a:p>
        </p:txBody>
      </p:sp>
    </p:spTree>
    <p:extLst>
      <p:ext uri="{BB962C8B-B14F-4D97-AF65-F5344CB8AC3E}">
        <p14:creationId xmlns:p14="http://schemas.microsoft.com/office/powerpoint/2010/main" val="34936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1"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0-#ppt_w/2"/>
                                          </p:val>
                                        </p:tav>
                                        <p:tav tm="100000">
                                          <p:val>
                                            <p:strVal val="#ppt_x"/>
                                          </p:val>
                                        </p:tav>
                                      </p:tavLst>
                                    </p:anim>
                                    <p:anim calcmode="lin" valueType="num">
                                      <p:cBhvr additive="base">
                                        <p:cTn id="1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8" repeatCount="300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1000"/>
                                        <p:tgtEl>
                                          <p:spTgt spid="13"/>
                                        </p:tgtEl>
                                      </p:cBhvr>
                                    </p:animEffect>
                                  </p:childTnLst>
                                </p:cTn>
                              </p:par>
                            </p:childTnLst>
                          </p:cTn>
                        </p:par>
                        <p:par>
                          <p:cTn id="24" fill="hold">
                            <p:stCondLst>
                              <p:cond delay="3000"/>
                            </p:stCondLst>
                            <p:childTnLst>
                              <p:par>
                                <p:cTn id="25" presetID="10" presetClass="exit" presetSubtype="0" fill="hold" grpId="1" nodeType="afterEffect">
                                  <p:stCondLst>
                                    <p:cond delay="0"/>
                                  </p:stCondLst>
                                  <p:childTnLst>
                                    <p:animEffect transition="out" filter="fade">
                                      <p:cBhvr>
                                        <p:cTn id="26" dur="500"/>
                                        <p:tgtEl>
                                          <p:spTgt spid="13"/>
                                        </p:tgtEl>
                                      </p:cBhvr>
                                    </p:animEffect>
                                    <p:set>
                                      <p:cBhvr>
                                        <p:cTn id="27" dur="1" fill="hold">
                                          <p:stCondLst>
                                            <p:cond delay="499"/>
                                          </p:stCondLst>
                                        </p:cTn>
                                        <p:tgtEl>
                                          <p:spTgt spid="13"/>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1+#ppt_w/2"/>
                                          </p:val>
                                        </p:tav>
                                        <p:tav tm="100000">
                                          <p:val>
                                            <p:strVal val="#ppt_x"/>
                                          </p:val>
                                        </p:tav>
                                      </p:tavLst>
                                    </p:anim>
                                    <p:anim calcmode="lin" valueType="num">
                                      <p:cBhvr additive="base">
                                        <p:cTn id="33"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15"/>
                                        </p:tgtEl>
                                      </p:cBhvr>
                                    </p:animEffect>
                                    <p:set>
                                      <p:cBhvr>
                                        <p:cTn id="43" dur="1" fill="hold">
                                          <p:stCondLst>
                                            <p:cond delay="499"/>
                                          </p:stCondLst>
                                        </p:cTn>
                                        <p:tgtEl>
                                          <p:spTgt spid="15"/>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fill="hold"/>
                                        <p:tgtEl>
                                          <p:spTgt spid="8"/>
                                        </p:tgtEl>
                                        <p:attrNameLst>
                                          <p:attrName>ppt_x</p:attrName>
                                        </p:attrNameLst>
                                      </p:cBhvr>
                                      <p:tavLst>
                                        <p:tav tm="0">
                                          <p:val>
                                            <p:strVal val="1+#ppt_w/2"/>
                                          </p:val>
                                        </p:tav>
                                        <p:tav tm="100000">
                                          <p:val>
                                            <p:strVal val="#ppt_x"/>
                                          </p:val>
                                        </p:tav>
                                      </p:tavLst>
                                    </p:anim>
                                    <p:anim calcmode="lin" valueType="num">
                                      <p:cBhvr additive="base">
                                        <p:cTn id="49"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8" repeatCount="300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left)">
                                      <p:cBhvr>
                                        <p:cTn id="54" dur="1000"/>
                                        <p:tgtEl>
                                          <p:spTgt spid="1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1" nodeType="clickEffect">
                                  <p:stCondLst>
                                    <p:cond delay="0"/>
                                  </p:stCondLst>
                                  <p:childTnLst>
                                    <p:animEffect transition="out" filter="fade">
                                      <p:cBhvr>
                                        <p:cTn id="58" dur="500"/>
                                        <p:tgtEl>
                                          <p:spTgt spid="14"/>
                                        </p:tgtEl>
                                      </p:cBhvr>
                                    </p:animEffect>
                                    <p:set>
                                      <p:cBhvr>
                                        <p:cTn id="59" dur="1" fill="hold">
                                          <p:stCondLst>
                                            <p:cond delay="499"/>
                                          </p:stCondLst>
                                        </p:cTn>
                                        <p:tgtEl>
                                          <p:spTgt spid="14"/>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8"/>
                                        </p:tgtEl>
                                      </p:cBhvr>
                                    </p:animEffect>
                                    <p:set>
                                      <p:cBhvr>
                                        <p:cTn id="62" dur="1" fill="hold">
                                          <p:stCondLst>
                                            <p:cond delay="499"/>
                                          </p:stCondLst>
                                        </p:cTn>
                                        <p:tgtEl>
                                          <p:spTgt spid="8"/>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500"/>
                                        <p:tgtEl>
                                          <p:spTgt spid="12"/>
                                        </p:tgtEl>
                                      </p:cBhvr>
                                    </p:animEffect>
                                    <p:set>
                                      <p:cBhvr>
                                        <p:cTn id="65" dur="1" fill="hold">
                                          <p:stCondLst>
                                            <p:cond delay="499"/>
                                          </p:stCondLst>
                                        </p:cTn>
                                        <p:tgtEl>
                                          <p:spTgt spid="12"/>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11"/>
                                        </p:tgtEl>
                                      </p:cBhvr>
                                    </p:animEffect>
                                    <p:set>
                                      <p:cBhvr>
                                        <p:cTn id="68" dur="1" fill="hold">
                                          <p:stCondLst>
                                            <p:cond delay="499"/>
                                          </p:stCondLst>
                                        </p:cTn>
                                        <p:tgtEl>
                                          <p:spTgt spid="11"/>
                                        </p:tgtEl>
                                        <p:attrNameLst>
                                          <p:attrName>style.visibility</p:attrName>
                                        </p:attrNameLst>
                                      </p:cBhvr>
                                      <p:to>
                                        <p:strVal val="hidden"/>
                                      </p:to>
                                    </p:set>
                                  </p:childTnLst>
                                </p:cTn>
                              </p:par>
                              <p:par>
                                <p:cTn id="69" presetID="1" presetClass="exit" presetSubtype="0" fill="hold" grpId="0" nodeType="withEffect">
                                  <p:stCondLst>
                                    <p:cond delay="0"/>
                                  </p:stCondLst>
                                  <p:childTnLst>
                                    <p:set>
                                      <p:cBhvr>
                                        <p:cTn id="70" dur="1" fill="hold">
                                          <p:stCondLst>
                                            <p:cond delay="0"/>
                                          </p:stCondLst>
                                        </p:cTn>
                                        <p:tgtEl>
                                          <p:spTgt spid="3"/>
                                        </p:tgtEl>
                                        <p:attrNameLst>
                                          <p:attrName>style.visibility</p:attrName>
                                        </p:attrNameLst>
                                      </p:cBhvr>
                                      <p:to>
                                        <p:strVal val="hidden"/>
                                      </p:to>
                                    </p:set>
                                  </p:childTnLst>
                                </p:cTn>
                              </p:par>
                            </p:childTnLst>
                          </p:cTn>
                        </p:par>
                        <p:par>
                          <p:cTn id="71" fill="hold">
                            <p:stCondLst>
                              <p:cond delay="500"/>
                            </p:stCondLst>
                            <p:childTnLst>
                              <p:par>
                                <p:cTn id="72" presetID="10" presetClass="entr" presetSubtype="0" fill="hold" grpId="1"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500"/>
                                        <p:tgtEl>
                                          <p:spTgt spid="18"/>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2"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wipe(right)">
                                      <p:cBhvr>
                                        <p:cTn id="79" dur="500"/>
                                        <p:tgtEl>
                                          <p:spTgt spid="16"/>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xit" presetSubtype="0" fill="hold" grpId="1" nodeType="clickEffect">
                                  <p:stCondLst>
                                    <p:cond delay="0"/>
                                  </p:stCondLst>
                                  <p:childTnLst>
                                    <p:animEffect transition="out" filter="fade">
                                      <p:cBhvr>
                                        <p:cTn id="83" dur="500"/>
                                        <p:tgtEl>
                                          <p:spTgt spid="16"/>
                                        </p:tgtEl>
                                      </p:cBhvr>
                                    </p:animEffect>
                                    <p:set>
                                      <p:cBhvr>
                                        <p:cTn id="84" dur="1" fill="hold">
                                          <p:stCondLst>
                                            <p:cond delay="499"/>
                                          </p:stCondLst>
                                        </p:cTn>
                                        <p:tgtEl>
                                          <p:spTgt spid="16"/>
                                        </p:tgtEl>
                                        <p:attrNameLst>
                                          <p:attrName>style.visibility</p:attrName>
                                        </p:attrNameLst>
                                      </p:cBhvr>
                                      <p:to>
                                        <p:strVal val="hidden"/>
                                      </p:to>
                                    </p:set>
                                  </p:childTnLst>
                                </p:cTn>
                              </p:par>
                            </p:childTnLst>
                          </p:cTn>
                        </p:par>
                        <p:par>
                          <p:cTn id="85" fill="hold">
                            <p:stCondLst>
                              <p:cond delay="500"/>
                            </p:stCondLst>
                            <p:childTnLst>
                              <p:par>
                                <p:cTn id="86" presetID="2" presetClass="entr" presetSubtype="8" fill="hold" grpId="0" nodeType="afterEffect">
                                  <p:stCondLst>
                                    <p:cond delay="0"/>
                                  </p:stCondLst>
                                  <p:childTnLst>
                                    <p:set>
                                      <p:cBhvr>
                                        <p:cTn id="87" dur="1" fill="hold">
                                          <p:stCondLst>
                                            <p:cond delay="0"/>
                                          </p:stCondLst>
                                        </p:cTn>
                                        <p:tgtEl>
                                          <p:spTgt spid="17"/>
                                        </p:tgtEl>
                                        <p:attrNameLst>
                                          <p:attrName>style.visibility</p:attrName>
                                        </p:attrNameLst>
                                      </p:cBhvr>
                                      <p:to>
                                        <p:strVal val="visible"/>
                                      </p:to>
                                    </p:set>
                                    <p:anim calcmode="lin" valueType="num">
                                      <p:cBhvr additive="base">
                                        <p:cTn id="88" dur="500" fill="hold"/>
                                        <p:tgtEl>
                                          <p:spTgt spid="17"/>
                                        </p:tgtEl>
                                        <p:attrNameLst>
                                          <p:attrName>ppt_x</p:attrName>
                                        </p:attrNameLst>
                                      </p:cBhvr>
                                      <p:tavLst>
                                        <p:tav tm="0">
                                          <p:val>
                                            <p:strVal val="0-#ppt_w/2"/>
                                          </p:val>
                                        </p:tav>
                                        <p:tav tm="100000">
                                          <p:val>
                                            <p:strVal val="#ppt_x"/>
                                          </p:val>
                                        </p:tav>
                                      </p:tavLst>
                                    </p:anim>
                                    <p:anim calcmode="lin" valueType="num">
                                      <p:cBhvr additive="base">
                                        <p:cTn id="89" dur="500" fill="hold"/>
                                        <p:tgtEl>
                                          <p:spTgt spid="17"/>
                                        </p:tgtEl>
                                        <p:attrNameLst>
                                          <p:attrName>ppt_y</p:attrName>
                                        </p:attrNameLst>
                                      </p:cBhvr>
                                      <p:tavLst>
                                        <p:tav tm="0">
                                          <p:val>
                                            <p:strVal val="#ppt_y"/>
                                          </p:val>
                                        </p:tav>
                                        <p:tav tm="100000">
                                          <p:val>
                                            <p:strVal val="#ppt_y"/>
                                          </p:val>
                                        </p:tav>
                                      </p:tavLst>
                                    </p:anim>
                                  </p:childTnLst>
                                </p:cTn>
                              </p:par>
                            </p:childTnLst>
                          </p:cTn>
                        </p:par>
                        <p:par>
                          <p:cTn id="90" fill="hold">
                            <p:stCondLst>
                              <p:cond delay="1000"/>
                            </p:stCondLst>
                            <p:childTnLst>
                              <p:par>
                                <p:cTn id="91" presetID="1" presetClass="exit" presetSubtype="0" fill="hold" grpId="0" nodeType="afterEffect">
                                  <p:stCondLst>
                                    <p:cond delay="0"/>
                                  </p:stCondLst>
                                  <p:childTnLst>
                                    <p:set>
                                      <p:cBhvr>
                                        <p:cTn id="92" dur="1" fill="hold">
                                          <p:stCondLst>
                                            <p:cond delay="0"/>
                                          </p:stCondLst>
                                        </p:cTn>
                                        <p:tgtEl>
                                          <p:spTgt spid="18"/>
                                        </p:tgtEl>
                                        <p:attrNameLst>
                                          <p:attrName>style.visibility</p:attrName>
                                        </p:attrNameLst>
                                      </p:cBhvr>
                                      <p:to>
                                        <p:strVal val="hidden"/>
                                      </p:to>
                                    </p:set>
                                  </p:childTnLst>
                                </p:cTn>
                              </p:par>
                            </p:childTnLst>
                          </p:cTn>
                        </p:par>
                        <p:par>
                          <p:cTn id="93" fill="hold">
                            <p:stCondLst>
                              <p:cond delay="1000"/>
                            </p:stCondLst>
                            <p:childTnLst>
                              <p:par>
                                <p:cTn id="94" presetID="10" presetClass="entr" presetSubtype="0" fill="hold" grpId="1" nodeType="afterEffect">
                                  <p:stCondLst>
                                    <p:cond delay="0"/>
                                  </p:stCondLst>
                                  <p:childTnLst>
                                    <p:set>
                                      <p:cBhvr>
                                        <p:cTn id="95" dur="1" fill="hold">
                                          <p:stCondLst>
                                            <p:cond delay="0"/>
                                          </p:stCondLst>
                                        </p:cTn>
                                        <p:tgtEl>
                                          <p:spTgt spid="19"/>
                                        </p:tgtEl>
                                        <p:attrNameLst>
                                          <p:attrName>style.visibility</p:attrName>
                                        </p:attrNameLst>
                                      </p:cBhvr>
                                      <p:to>
                                        <p:strVal val="visible"/>
                                      </p:to>
                                    </p:set>
                                    <p:animEffect transition="in" filter="fade">
                                      <p:cBhvr>
                                        <p:cTn id="96" dur="500"/>
                                        <p:tgtEl>
                                          <p:spTgt spid="19"/>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20"/>
                                        </p:tgtEl>
                                        <p:attrNameLst>
                                          <p:attrName>style.visibility</p:attrName>
                                        </p:attrNameLst>
                                      </p:cBhvr>
                                      <p:to>
                                        <p:strVal val="visible"/>
                                      </p:to>
                                    </p:set>
                                    <p:animEffect transition="in" filter="fade">
                                      <p:cBhvr>
                                        <p:cTn id="101" dur="500"/>
                                        <p:tgtEl>
                                          <p:spTgt spid="20"/>
                                        </p:tgtEl>
                                      </p:cBhvr>
                                    </p:animEffect>
                                  </p:childTnLst>
                                </p:cTn>
                              </p:par>
                            </p:childTnLst>
                          </p:cTn>
                        </p:par>
                        <p:par>
                          <p:cTn id="102" fill="hold">
                            <p:stCondLst>
                              <p:cond delay="500"/>
                            </p:stCondLst>
                            <p:childTnLst>
                              <p:par>
                                <p:cTn id="103" presetID="22" presetClass="entr" presetSubtype="8" repeatCount="3000" fill="hold" grpId="0" nodeType="after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wipe(left)">
                                      <p:cBhvr>
                                        <p:cTn id="105" dur="1000"/>
                                        <p:tgtEl>
                                          <p:spTgt spid="21"/>
                                        </p:tgtEl>
                                      </p:cBhvr>
                                    </p:animEffect>
                                  </p:childTnLst>
                                </p:cTn>
                              </p:par>
                            </p:childTnLst>
                          </p:cTn>
                        </p:par>
                        <p:par>
                          <p:cTn id="106" fill="hold">
                            <p:stCondLst>
                              <p:cond delay="3500"/>
                            </p:stCondLst>
                            <p:childTnLst>
                              <p:par>
                                <p:cTn id="107" presetID="10" presetClass="exit" presetSubtype="0" fill="hold" grpId="1" nodeType="afterEffect">
                                  <p:stCondLst>
                                    <p:cond delay="0"/>
                                  </p:stCondLst>
                                  <p:childTnLst>
                                    <p:animEffect transition="out" filter="fade">
                                      <p:cBhvr>
                                        <p:cTn id="108" dur="500"/>
                                        <p:tgtEl>
                                          <p:spTgt spid="21"/>
                                        </p:tgtEl>
                                      </p:cBhvr>
                                    </p:animEffect>
                                    <p:set>
                                      <p:cBhvr>
                                        <p:cTn id="109"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animBg="1"/>
      <p:bldP spid="12" grpId="1" animBg="1"/>
      <p:bldP spid="11" grpId="0" animBg="1"/>
      <p:bldP spid="11" grpId="1" animBg="1"/>
      <p:bldP spid="13" grpId="0" animBg="1"/>
      <p:bldP spid="13" grpId="1" animBg="1"/>
      <p:bldP spid="14" grpId="0" animBg="1"/>
      <p:bldP spid="14" grpId="1" animBg="1"/>
      <p:bldP spid="15" grpId="0" animBg="1"/>
      <p:bldP spid="15" grpId="1" animBg="1"/>
      <p:bldP spid="16" grpId="0" animBg="1"/>
      <p:bldP spid="16" grpId="1" animBg="1"/>
      <p:bldP spid="17" grpId="0" animBg="1"/>
      <p:bldP spid="20" grpId="0" animBg="1"/>
      <p:bldP spid="8" grpId="0" animBg="1"/>
      <p:bldP spid="8" grpId="1" animBg="1"/>
      <p:bldP spid="21" grpId="0" animBg="1"/>
      <p:bldP spid="21" grpId="1" animBg="1"/>
      <p:bldP spid="3" grpId="0" animBg="1"/>
      <p:bldP spid="3" grpId="1" animBg="1"/>
      <p:bldP spid="18" grpId="0" animBg="1"/>
      <p:bldP spid="18" grpId="1" animBg="1"/>
      <p:bldP spid="19"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79320893"/>
              </p:ext>
            </p:extLst>
          </p:nvPr>
        </p:nvGraphicFramePr>
        <p:xfrm>
          <a:off x="1272619" y="1297604"/>
          <a:ext cx="7532017" cy="5140903"/>
        </p:xfrm>
        <a:graphic>
          <a:graphicData uri="http://schemas.openxmlformats.org/drawingml/2006/table">
            <a:tbl>
              <a:tblPr>
                <a:tableStyleId>{5C22544A-7EE6-4342-B048-85BDC9FD1C3A}</a:tableStyleId>
              </a:tblPr>
              <a:tblGrid>
                <a:gridCol w="1055802"/>
                <a:gridCol w="5222449"/>
                <a:gridCol w="417922"/>
                <a:gridCol w="417922"/>
                <a:gridCol w="417922"/>
              </a:tblGrid>
              <a:tr h="330200">
                <a:tc gridSpan="5">
                  <a:txBody>
                    <a:bodyPr/>
                    <a:lstStyle/>
                    <a:p>
                      <a:pPr algn="l" fontAlgn="b"/>
                      <a:r>
                        <a:rPr lang="en-US" altLang="ja-JP" sz="1800" u="none" strike="noStrike" dirty="0" smtClean="0">
                          <a:effectLst/>
                        </a:rPr>
                        <a:t>STEP2 Implementation of risk assessment</a:t>
                      </a:r>
                      <a:endParaRPr lang="ja-JP" altLang="en-US" sz="1800" b="1" i="0" u="none" strike="noStrike" dirty="0">
                        <a:solidFill>
                          <a:srgbClr val="000000"/>
                        </a:solidFill>
                        <a:effectLst/>
                        <a:latin typeface="ＭＳ Ｐゴシック" panose="020B0600070205080204" pitchFamily="50" charset="-128"/>
                        <a:ea typeface="+mn-ea"/>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c hMerge="1">
                  <a:txBody>
                    <a:bodyPr/>
                    <a:lstStyle/>
                    <a:p>
                      <a:endParaRPr kumimoji="1" lang="ja-JP" altLang="en-US"/>
                    </a:p>
                  </a:txBody>
                  <a:tcPr/>
                </a:tc>
                <a:tc hMerge="1">
                  <a:txBody>
                    <a:bodyPr/>
                    <a:lstStyle/>
                    <a:p>
                      <a:endParaRPr kumimoji="1" lang="ja-JP" altLang="en-US"/>
                    </a:p>
                  </a:txBody>
                  <a:tcPr/>
                </a:tc>
              </a:tr>
              <a:tr h="404138">
                <a:tc rowSpan="5">
                  <a:txBody>
                    <a:bodyPr/>
                    <a:lstStyle/>
                    <a:p>
                      <a:pPr algn="ctr"/>
                      <a:r>
                        <a:rPr kumimoji="1" lang="ja-JP" altLang="en-US" sz="1400" kern="1200" dirty="0" smtClean="0">
                          <a:solidFill>
                            <a:schemeClr val="dk1"/>
                          </a:solidFill>
                          <a:effectLst/>
                          <a:latin typeface="+mn-lt"/>
                          <a:ea typeface="+mn-ea"/>
                          <a:cs typeface="+mn-cs"/>
                        </a:rPr>
                        <a:t>③</a:t>
                      </a:r>
                      <a:r>
                        <a:rPr kumimoji="1" lang="en-US" altLang="ja-JP" sz="1400" kern="1200" dirty="0" smtClean="0">
                          <a:solidFill>
                            <a:schemeClr val="dk1"/>
                          </a:solidFill>
                          <a:effectLst/>
                          <a:latin typeface="+mn-lt"/>
                          <a:ea typeface="+mn-ea"/>
                          <a:cs typeface="+mn-cs"/>
                        </a:rPr>
                        <a:t> Consideration of additional risk reduction measures &amp;</a:t>
                      </a:r>
                    </a:p>
                    <a:p>
                      <a:pPr algn="ctr"/>
                      <a:r>
                        <a:rPr kumimoji="1" lang="ja-JP" altLang="en-US" sz="1400" kern="1200" dirty="0" smtClean="0">
                          <a:solidFill>
                            <a:schemeClr val="dk1"/>
                          </a:solidFill>
                          <a:effectLst/>
                          <a:latin typeface="+mn-lt"/>
                          <a:ea typeface="+mn-ea"/>
                          <a:cs typeface="+mn-cs"/>
                        </a:rPr>
                        <a:t>③</a:t>
                      </a:r>
                      <a:r>
                        <a:rPr kumimoji="1" lang="en-US" altLang="ja-JP" sz="1400" kern="1200" dirty="0" smtClean="0">
                          <a:solidFill>
                            <a:schemeClr val="dk1"/>
                          </a:solidFill>
                          <a:effectLst/>
                          <a:latin typeface="+mn-lt"/>
                          <a:ea typeface="+mn-ea"/>
                          <a:cs typeface="+mn-cs"/>
                        </a:rPr>
                        <a:t> risk estimation and evaluation (Part 3)</a:t>
                      </a:r>
                    </a:p>
                    <a:p>
                      <a:pPr algn="ctr"/>
                      <a:r>
                        <a:rPr kumimoji="1" lang="en-US" altLang="ja-JP" sz="1400" kern="1200" dirty="0" smtClean="0">
                          <a:solidFill>
                            <a:schemeClr val="dk1"/>
                          </a:solidFill>
                          <a:effectLst/>
                          <a:latin typeface="+mn-lt"/>
                          <a:ea typeface="+mn-ea"/>
                          <a:cs typeface="+mn-cs"/>
                        </a:rPr>
                        <a:t>Confirm the validity of the additional risk reduction measures</a:t>
                      </a:r>
                      <a:endParaRPr lang="ja-JP" altLang="en-US" sz="1400" b="0" i="0" u="none" strike="noStrike" dirty="0">
                        <a:solidFill>
                          <a:srgbClr val="000000"/>
                        </a:solidFill>
                        <a:effectLst/>
                        <a:latin typeface="+mn-ea"/>
                        <a:ea typeface="+mn-ea"/>
                      </a:endParaRPr>
                    </a:p>
                  </a:txBody>
                  <a:tcPr marL="36000" marR="3600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rgbClr val="FFCCFF"/>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r>
              <a:tr h="121087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r>
                        <a:rPr lang="en-US" altLang="ja-JP" sz="1600" dirty="0" err="1" smtClean="0"/>
                        <a:t>i</a:t>
                      </a:r>
                      <a:r>
                        <a:rPr lang="ja-JP" altLang="ja-JP" sz="1600" dirty="0" smtClean="0"/>
                        <a:t>）</a:t>
                      </a:r>
                      <a:r>
                        <a:rPr lang="en-US" altLang="ja-JP" sz="1600" dirty="0" smtClean="0"/>
                        <a:t> Open of V109 is detected by installation of the limit switch for V109.</a:t>
                      </a:r>
                      <a:r>
                        <a:rPr lang="ja-JP" altLang="ja-JP" sz="1600" dirty="0" smtClean="0"/>
                        <a:t>（</a:t>
                      </a:r>
                      <a:r>
                        <a:rPr lang="en-US" altLang="ja-JP" sz="1600" dirty="0" smtClean="0"/>
                        <a:t>B-b</a:t>
                      </a:r>
                      <a:r>
                        <a:rPr lang="ja-JP" altLang="ja-JP" sz="1600" dirty="0" smtClean="0"/>
                        <a:t>）</a:t>
                      </a:r>
                      <a:r>
                        <a:rPr lang="en-US" altLang="ja-JP" sz="1600" dirty="0" smtClean="0"/>
                        <a:t> The interlock system which obtains answer back from the status of the limit switch is installed.</a:t>
                      </a:r>
                      <a:r>
                        <a:rPr lang="ja-JP" altLang="ja-JP" sz="1600" dirty="0" smtClean="0"/>
                        <a:t>（</a:t>
                      </a:r>
                      <a:r>
                        <a:rPr lang="en-US" altLang="ja-JP" sz="1600" dirty="0" smtClean="0"/>
                        <a:t>B-a</a:t>
                      </a:r>
                      <a:r>
                        <a:rPr lang="ja-JP" altLang="ja-JP" sz="1600" dirty="0" smtClean="0"/>
                        <a:t>）</a:t>
                      </a:r>
                      <a:endParaRPr lang="ja-JP" altLang="en-US" sz="1600" dirty="0" smtClean="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159497">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r>
                        <a:rPr lang="en-US" altLang="ja-JP" sz="1600" dirty="0" smtClean="0"/>
                        <a:t>ii</a:t>
                      </a:r>
                      <a:r>
                        <a:rPr lang="ja-JP" altLang="ja-JP" sz="1600" dirty="0" smtClean="0"/>
                        <a:t>）</a:t>
                      </a:r>
                      <a:r>
                        <a:rPr lang="en-US" altLang="ja-JP" sz="1600" dirty="0" smtClean="0"/>
                        <a:t> The leakage from V109 is detected by installation of the flowmeter to the line of V109.</a:t>
                      </a:r>
                      <a:r>
                        <a:rPr lang="ja-JP" altLang="ja-JP" sz="1600" dirty="0" smtClean="0"/>
                        <a:t>（</a:t>
                      </a:r>
                      <a:r>
                        <a:rPr lang="en-US" altLang="ja-JP" sz="1600" dirty="0" smtClean="0"/>
                        <a:t>B-b</a:t>
                      </a:r>
                      <a:r>
                        <a:rPr lang="ja-JP" altLang="ja-JP" sz="1600" dirty="0" smtClean="0"/>
                        <a:t>）</a:t>
                      </a:r>
                      <a:r>
                        <a:rPr lang="en-US" altLang="ja-JP" sz="1600" dirty="0" smtClean="0"/>
                        <a:t> The manual is revised as follows, valves must be exchanged if leakage is detected during v109 shut.</a:t>
                      </a:r>
                      <a:r>
                        <a:rPr lang="ja-JP" altLang="ja-JP" sz="1600" dirty="0" smtClean="0"/>
                        <a:t>（</a:t>
                      </a:r>
                      <a:r>
                        <a:rPr lang="en-US" altLang="ja-JP" sz="1600" dirty="0" smtClean="0"/>
                        <a:t>C-a</a:t>
                      </a:r>
                      <a:r>
                        <a:rPr lang="ja-JP" altLang="ja-JP" sz="1600" dirty="0" smtClean="0"/>
                        <a:t>）</a:t>
                      </a:r>
                      <a:endParaRPr lang="ja-JP" altLang="en-US" sz="1600" dirty="0" smtClean="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38228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r>
                        <a:rPr lang="en-US" altLang="ja-JP" sz="1600" dirty="0" smtClean="0"/>
                        <a:t>iii</a:t>
                      </a:r>
                      <a:r>
                        <a:rPr lang="ja-JP" altLang="en-US" sz="1600" dirty="0" smtClean="0"/>
                        <a:t>） </a:t>
                      </a:r>
                      <a:r>
                        <a:rPr lang="en-US" altLang="ja-JP" sz="1600" dirty="0" smtClean="0"/>
                        <a:t>Use the oxygen concentration value measured by oxygen analyzer XI100 of already installed T100.</a:t>
                      </a:r>
                      <a:r>
                        <a:rPr lang="ja-JP" altLang="en-US" sz="1600" dirty="0" smtClean="0"/>
                        <a:t>（</a:t>
                      </a:r>
                      <a:r>
                        <a:rPr lang="en-US" altLang="ja-JP" sz="1600" dirty="0" smtClean="0"/>
                        <a:t>B-b</a:t>
                      </a:r>
                      <a:r>
                        <a:rPr lang="ja-JP" altLang="en-US" sz="1600" dirty="0" smtClean="0"/>
                        <a:t>），</a:t>
                      </a:r>
                      <a:r>
                        <a:rPr lang="en-US" altLang="ja-JP" sz="1600" dirty="0" smtClean="0"/>
                        <a:t>Operation of the agitator will not be permitted by interlock, if oxygen concentration is high at start-up of the agitator.</a:t>
                      </a:r>
                      <a:r>
                        <a:rPr lang="ja-JP" altLang="en-US" sz="1600" dirty="0" smtClean="0"/>
                        <a:t>（</a:t>
                      </a:r>
                      <a:r>
                        <a:rPr lang="en-US" altLang="ja-JP" sz="1600" dirty="0" smtClean="0"/>
                        <a:t>B-c</a:t>
                      </a:r>
                      <a:r>
                        <a:rPr lang="ja-JP" altLang="en-US" sz="1600" dirty="0" smtClean="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65390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r>
                        <a:rPr lang="en-US" altLang="ja-JP" sz="1600" dirty="0" smtClean="0"/>
                        <a:t>iv</a:t>
                      </a:r>
                      <a:r>
                        <a:rPr lang="ja-JP" altLang="en-US" sz="1600" dirty="0" smtClean="0"/>
                        <a:t>） </a:t>
                      </a:r>
                      <a:r>
                        <a:rPr lang="en-US" altLang="ja-JP" sz="1600" dirty="0" smtClean="0"/>
                        <a:t>Damage of T100 etc. is limited when explosion occurs by installation of explosion venting.</a:t>
                      </a:r>
                      <a:r>
                        <a:rPr lang="ja-JP" altLang="en-US" sz="1600" dirty="0" smtClean="0"/>
                        <a:t>（</a:t>
                      </a:r>
                      <a:r>
                        <a:rPr lang="en-US" altLang="ja-JP" sz="1600" dirty="0" smtClean="0"/>
                        <a:t>B-d)</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2800" dirty="0"/>
              <a:t>The record to the implementation sheet</a:t>
            </a:r>
            <a:endParaRPr lang="ja-JP" altLang="en-US" sz="2800" dirty="0"/>
          </a:p>
        </p:txBody>
      </p:sp>
      <p:sp>
        <p:nvSpPr>
          <p:cNvPr id="6" name="テキスト ボックス 5"/>
          <p:cNvSpPr txBox="1"/>
          <p:nvPr/>
        </p:nvSpPr>
        <p:spPr>
          <a:xfrm>
            <a:off x="7575492" y="2447237"/>
            <a:ext cx="1295133" cy="4093428"/>
          </a:xfrm>
          <a:prstGeom prst="rect">
            <a:avLst/>
          </a:prstGeom>
          <a:noFill/>
        </p:spPr>
        <p:txBody>
          <a:bodyPr wrap="square" rtlCol="0">
            <a:spAutoFit/>
          </a:bodyPr>
          <a:lstStyle/>
          <a:p>
            <a:r>
              <a:rPr lang="en-US" altLang="ja-JP" sz="2000" dirty="0" smtClean="0"/>
              <a:t>×  </a:t>
            </a:r>
            <a:r>
              <a:rPr lang="ja-JP" altLang="en-US" sz="2000" dirty="0" smtClean="0"/>
              <a:t>○  </a:t>
            </a:r>
            <a:r>
              <a:rPr lang="en-US" altLang="ja-JP" sz="2000" dirty="0" smtClean="0"/>
              <a:t>Ⅱ</a:t>
            </a:r>
          </a:p>
          <a:p>
            <a:endParaRPr lang="en-US" altLang="ja-JP" sz="2000" dirty="0" smtClean="0"/>
          </a:p>
          <a:p>
            <a:endParaRPr lang="en-US" altLang="ja-JP" sz="2000" dirty="0"/>
          </a:p>
          <a:p>
            <a:endParaRPr lang="en-US" altLang="ja-JP" sz="2000" dirty="0" smtClean="0"/>
          </a:p>
          <a:p>
            <a:r>
              <a:rPr lang="en-US" altLang="ja-JP" sz="2000" dirty="0" smtClean="0"/>
              <a:t>×  </a:t>
            </a:r>
            <a:r>
              <a:rPr lang="ja-JP" altLang="en-US" sz="2000" dirty="0"/>
              <a:t>○  </a:t>
            </a:r>
            <a:r>
              <a:rPr lang="en-US" altLang="ja-JP" sz="2000" dirty="0" smtClean="0"/>
              <a:t>Ⅱ</a:t>
            </a:r>
          </a:p>
          <a:p>
            <a:endParaRPr lang="en-US" altLang="ja-JP" sz="2000" dirty="0" smtClean="0"/>
          </a:p>
          <a:p>
            <a:endParaRPr lang="en-US" altLang="ja-JP" sz="2000" dirty="0"/>
          </a:p>
          <a:p>
            <a:endParaRPr lang="en-US" altLang="ja-JP" sz="2000" dirty="0" smtClean="0"/>
          </a:p>
          <a:p>
            <a:r>
              <a:rPr lang="en-US" altLang="ja-JP" sz="2000" dirty="0" smtClean="0"/>
              <a:t>×  </a:t>
            </a:r>
            <a:r>
              <a:rPr lang="ja-JP" altLang="en-US" sz="2000" dirty="0"/>
              <a:t>○  </a:t>
            </a:r>
            <a:r>
              <a:rPr lang="en-US" altLang="ja-JP" sz="2000" dirty="0" smtClean="0"/>
              <a:t>Ⅱ</a:t>
            </a:r>
          </a:p>
          <a:p>
            <a:endParaRPr lang="en-US" altLang="ja-JP" sz="2000" dirty="0" smtClean="0"/>
          </a:p>
          <a:p>
            <a:endParaRPr lang="en-US" altLang="ja-JP" sz="2000" dirty="0"/>
          </a:p>
          <a:p>
            <a:endParaRPr lang="en-US" altLang="ja-JP" sz="1000" dirty="0" smtClean="0"/>
          </a:p>
          <a:p>
            <a:r>
              <a:rPr lang="en-US" altLang="ja-JP" sz="2000" dirty="0" smtClean="0"/>
              <a:t>×  </a:t>
            </a:r>
            <a:r>
              <a:rPr lang="ja-JP" altLang="en-US" sz="2000" dirty="0"/>
              <a:t>○  </a:t>
            </a:r>
            <a:r>
              <a:rPr lang="en-US" altLang="ja-JP" sz="2000" dirty="0" smtClean="0"/>
              <a:t>Ⅱ</a:t>
            </a:r>
            <a:endParaRPr lang="ja-JP" altLang="en-US" sz="1000" dirty="0"/>
          </a:p>
        </p:txBody>
      </p:sp>
    </p:spTree>
    <p:extLst>
      <p:ext uri="{BB962C8B-B14F-4D97-AF65-F5344CB8AC3E}">
        <p14:creationId xmlns:p14="http://schemas.microsoft.com/office/powerpoint/2010/main" val="2655273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200" dirty="0" smtClean="0"/>
              <a:t>③</a:t>
            </a:r>
            <a:r>
              <a:rPr lang="en-US" altLang="ja-JP" sz="2700" dirty="0"/>
              <a:t>Consideration of  additional risk reduction </a:t>
            </a:r>
            <a:r>
              <a:rPr lang="en-US" altLang="ja-JP" sz="2700" dirty="0" smtClean="0"/>
              <a:t>measures (</a:t>
            </a:r>
            <a:r>
              <a:rPr lang="en-US" altLang="ja-JP" sz="2700" dirty="0"/>
              <a:t>continued)</a:t>
            </a:r>
            <a:endParaRPr kumimoji="1" lang="ja-JP" altLang="en-US" sz="2200" dirty="0"/>
          </a:p>
        </p:txBody>
      </p:sp>
      <p:sp>
        <p:nvSpPr>
          <p:cNvPr id="3" name="コンテンツ プレースホルダー 3"/>
          <p:cNvSpPr>
            <a:spLocks noGrp="1"/>
          </p:cNvSpPr>
          <p:nvPr>
            <p:ph idx="1"/>
          </p:nvPr>
        </p:nvSpPr>
        <p:spPr>
          <a:xfrm>
            <a:off x="1376313" y="2378696"/>
            <a:ext cx="7535160" cy="4396858"/>
          </a:xfrm>
        </p:spPr>
        <p:txBody>
          <a:bodyPr>
            <a:normAutofit fontScale="85000" lnSpcReduction="20000"/>
          </a:bodyPr>
          <a:lstStyle/>
          <a:p>
            <a:pPr marL="0" indent="0">
              <a:buNone/>
            </a:pPr>
            <a:r>
              <a:rPr kumimoji="1" lang="en-US" altLang="ja-JP" sz="2200" dirty="0" smtClean="0"/>
              <a:t>(3) </a:t>
            </a:r>
            <a:r>
              <a:rPr lang="en-US" altLang="ja-JP" sz="2200" dirty="0" smtClean="0"/>
              <a:t>Check </a:t>
            </a:r>
            <a:r>
              <a:rPr lang="en-US" altLang="ja-JP" sz="2200" dirty="0"/>
              <a:t>whether or not the proposed additional risk reduction measures </a:t>
            </a:r>
            <a:r>
              <a:rPr lang="en-US" altLang="ja-JP" sz="2200" dirty="0">
                <a:solidFill>
                  <a:srgbClr val="FF0000"/>
                </a:solidFill>
              </a:rPr>
              <a:t>can be </a:t>
            </a:r>
            <a:r>
              <a:rPr lang="en-US" altLang="ja-JP" sz="2200" dirty="0" smtClean="0">
                <a:solidFill>
                  <a:srgbClr val="FF0000"/>
                </a:solidFill>
              </a:rPr>
              <a:t>implemented</a:t>
            </a:r>
            <a:r>
              <a:rPr lang="en-US" altLang="ja-JP" sz="2200" dirty="0" smtClean="0"/>
              <a:t>.</a:t>
            </a:r>
            <a:endParaRPr kumimoji="1" lang="ja-JP" altLang="en-US" sz="2200" dirty="0" smtClean="0"/>
          </a:p>
          <a:p>
            <a:r>
              <a:rPr lang="en-US" altLang="ja-JP" sz="1700" dirty="0" err="1" smtClean="0"/>
              <a:t>i</a:t>
            </a:r>
            <a:r>
              <a:rPr lang="en-US" altLang="ja-JP" sz="1700" dirty="0" smtClean="0"/>
              <a:t>)</a:t>
            </a:r>
            <a:r>
              <a:rPr lang="ja-JP" altLang="en-US" sz="1700" dirty="0" smtClean="0"/>
              <a:t>～</a:t>
            </a:r>
            <a:r>
              <a:rPr lang="en-US" altLang="ja-JP" sz="1700" dirty="0" smtClean="0"/>
              <a:t>iv) Risk </a:t>
            </a:r>
            <a:r>
              <a:rPr lang="en-US" altLang="ja-JP" sz="1700" dirty="0"/>
              <a:t>level decreases by all of </a:t>
            </a:r>
            <a:r>
              <a:rPr lang="en-US" altLang="ja-JP" sz="1700" dirty="0" err="1" smtClean="0"/>
              <a:t>i</a:t>
            </a:r>
            <a:r>
              <a:rPr lang="en-US" altLang="ja-JP" sz="1700" dirty="0" smtClean="0"/>
              <a:t>)</a:t>
            </a:r>
            <a:r>
              <a:rPr lang="ja-JP" altLang="en-US" sz="1700" dirty="0" smtClean="0"/>
              <a:t>～</a:t>
            </a:r>
            <a:r>
              <a:rPr lang="en-US" altLang="ja-JP" sz="1700" dirty="0" smtClean="0"/>
              <a:t>iv), </a:t>
            </a:r>
            <a:r>
              <a:rPr lang="en-US" altLang="ja-JP" sz="1700" dirty="0"/>
              <a:t>since </a:t>
            </a:r>
            <a:r>
              <a:rPr lang="en-US" altLang="ja-JP" sz="1700" dirty="0" smtClean="0"/>
              <a:t>they do </a:t>
            </a:r>
            <a:r>
              <a:rPr lang="en-US" altLang="ja-JP" sz="1700" dirty="0"/>
              <a:t>not interfere with the existing risk reduction measure, those installation is possible</a:t>
            </a:r>
            <a:r>
              <a:rPr lang="en-US" altLang="ja-JP" sz="1700" dirty="0" smtClean="0"/>
              <a:t>.</a:t>
            </a:r>
            <a:endParaRPr lang="ja-JP" altLang="en-US" sz="1700" dirty="0" smtClean="0"/>
          </a:p>
          <a:p>
            <a:pPr marL="0" indent="0">
              <a:buNone/>
            </a:pPr>
            <a:r>
              <a:rPr lang="en-US" altLang="ja-JP" sz="2200" dirty="0" smtClean="0"/>
              <a:t>(4) Cautions </a:t>
            </a:r>
            <a:r>
              <a:rPr lang="en-US" altLang="ja-JP" sz="2200" dirty="0"/>
              <a:t>to be communicated to workers in order to maintain functioning of the existing and additional risk reduction </a:t>
            </a:r>
            <a:r>
              <a:rPr lang="en-US" altLang="ja-JP" sz="2200" dirty="0" smtClean="0"/>
              <a:t>measures.</a:t>
            </a:r>
            <a:endParaRPr lang="ja-JP" altLang="en-US" sz="2200" dirty="0" smtClean="0"/>
          </a:p>
          <a:p>
            <a:r>
              <a:rPr lang="en-US" altLang="ja-JP" sz="1700" dirty="0" err="1" smtClean="0"/>
              <a:t>i</a:t>
            </a:r>
            <a:r>
              <a:rPr lang="en-US" altLang="ja-JP" sz="1700" dirty="0" smtClean="0"/>
              <a:t>), iii) Check </a:t>
            </a:r>
            <a:r>
              <a:rPr lang="en-US" altLang="ja-JP" sz="1700" dirty="0"/>
              <a:t>the sensor and actuator for interlock. Check operation of interlock periodically (several months</a:t>
            </a:r>
            <a:r>
              <a:rPr lang="en-US" altLang="ja-JP" sz="1700" dirty="0" smtClean="0"/>
              <a:t>).</a:t>
            </a:r>
            <a:endParaRPr lang="ja-JP" altLang="en-US" sz="1700" dirty="0" smtClean="0"/>
          </a:p>
          <a:p>
            <a:r>
              <a:rPr lang="en-US" altLang="ja-JP" sz="1700" dirty="0" smtClean="0"/>
              <a:t>ii) Test </a:t>
            </a:r>
            <a:r>
              <a:rPr lang="en-US" altLang="ja-JP" sz="1700" dirty="0"/>
              <a:t>the leakage of V109 periodically (several months</a:t>
            </a:r>
            <a:r>
              <a:rPr lang="en-US" altLang="ja-JP" sz="1700" dirty="0" smtClean="0"/>
              <a:t>).</a:t>
            </a:r>
            <a:endParaRPr lang="ja-JP" altLang="en-US" sz="1700" dirty="0" smtClean="0"/>
          </a:p>
          <a:p>
            <a:r>
              <a:rPr lang="en-US" altLang="ja-JP" sz="1700" dirty="0" smtClean="0"/>
              <a:t>iv) Check </a:t>
            </a:r>
            <a:r>
              <a:rPr lang="en-US" altLang="ja-JP" sz="1700" dirty="0"/>
              <a:t>visually daily. Check the existence of abnormalities periodically (several months</a:t>
            </a:r>
            <a:r>
              <a:rPr lang="en-US" altLang="ja-JP" sz="1700" dirty="0" smtClean="0"/>
              <a:t>).</a:t>
            </a:r>
            <a:endParaRPr lang="ja-JP" altLang="en-US" sz="1700" dirty="0" smtClean="0"/>
          </a:p>
          <a:p>
            <a:r>
              <a:rPr lang="en-US" altLang="ja-JP" sz="1700" dirty="0" smtClean="0"/>
              <a:t>※ About </a:t>
            </a:r>
            <a:r>
              <a:rPr lang="en-US" altLang="ja-JP" sz="1700" dirty="0"/>
              <a:t>check of operation or daily inspection, if each interval is clear, effectiveness will become good</a:t>
            </a:r>
            <a:r>
              <a:rPr lang="en-US" altLang="ja-JP" sz="1700" dirty="0" smtClean="0"/>
              <a:t>.</a:t>
            </a:r>
            <a:endParaRPr lang="ja-JP" altLang="en-US" sz="1700" dirty="0" smtClean="0"/>
          </a:p>
          <a:p>
            <a:pPr marL="0" indent="0">
              <a:buNone/>
            </a:pPr>
            <a:r>
              <a:rPr lang="en-US" altLang="ja-JP" sz="2200" dirty="0" smtClean="0"/>
              <a:t>(5) Record </a:t>
            </a:r>
            <a:r>
              <a:rPr lang="en-US" altLang="ja-JP" sz="2200" dirty="0"/>
              <a:t>the results of </a:t>
            </a:r>
            <a:r>
              <a:rPr lang="en-US" altLang="ja-JP" sz="2200" dirty="0" smtClean="0"/>
              <a:t>risk assessment </a:t>
            </a:r>
            <a:r>
              <a:rPr lang="en-US" altLang="ja-JP" sz="2200" dirty="0"/>
              <a:t>and other information to be communicated to workers after the start of production, if there are any</a:t>
            </a:r>
            <a:r>
              <a:rPr lang="en-US" altLang="ja-JP" sz="2200" dirty="0" smtClean="0"/>
              <a:t>.</a:t>
            </a:r>
            <a:endParaRPr lang="ja-JP" altLang="en-US" sz="2200" dirty="0"/>
          </a:p>
        </p:txBody>
      </p:sp>
      <p:sp>
        <p:nvSpPr>
          <p:cNvPr id="6" name="テキスト ボックス 5"/>
          <p:cNvSpPr txBox="1"/>
          <p:nvPr/>
        </p:nvSpPr>
        <p:spPr>
          <a:xfrm>
            <a:off x="1451518" y="2977914"/>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Check whether or not the proposed additional risk reduction measures can be implemented, considering the balance with the existing risk reduction measures and other restrictions</a:t>
            </a:r>
            <a:r>
              <a:rPr lang="en-US" altLang="ja-JP" sz="2000" dirty="0" smtClean="0"/>
              <a:t>.</a:t>
            </a:r>
            <a:endParaRPr lang="ja-JP" altLang="en-US" sz="2000" dirty="0"/>
          </a:p>
        </p:txBody>
      </p:sp>
      <p:sp>
        <p:nvSpPr>
          <p:cNvPr id="8" name="テキスト ボックス 7"/>
          <p:cNvSpPr txBox="1"/>
          <p:nvPr/>
        </p:nvSpPr>
        <p:spPr>
          <a:xfrm>
            <a:off x="1451761" y="4632205"/>
            <a:ext cx="7555037" cy="1323439"/>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If there are residual risks (e.g. trigger events and scenarios at Risk Level II or lower,) make workers aware of possible occurrence of process accidents, while deciding on on-site responses</a:t>
            </a:r>
            <a:r>
              <a:rPr lang="en-US" altLang="ja-JP" sz="2000" dirty="0" smtClean="0"/>
              <a:t>.</a:t>
            </a:r>
            <a:endParaRPr lang="ja-JP" altLang="en-US" sz="2000" dirty="0"/>
          </a:p>
        </p:txBody>
      </p:sp>
      <p:sp>
        <p:nvSpPr>
          <p:cNvPr id="7" name="テキスト ボックス 6"/>
          <p:cNvSpPr txBox="1"/>
          <p:nvPr/>
        </p:nvSpPr>
        <p:spPr>
          <a:xfrm>
            <a:off x="1452110" y="4124373"/>
            <a:ext cx="7555037" cy="1323439"/>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Not only the evaluation result of risk level but deal-with matter and notes are recorded as concretely as possible. That must be recorded so that </a:t>
            </a:r>
            <a:r>
              <a:rPr lang="en-US" altLang="ja-JP" sz="2000" dirty="0">
                <a:solidFill>
                  <a:srgbClr val="FF0000"/>
                </a:solidFill>
              </a:rPr>
              <a:t>workers can understand</a:t>
            </a:r>
            <a:r>
              <a:rPr lang="en-US" altLang="ja-JP" sz="2000" dirty="0"/>
              <a:t> the purpose and type of the risk reduction measure</a:t>
            </a:r>
            <a:r>
              <a:rPr lang="en-US" altLang="ja-JP" sz="2000" dirty="0" smtClean="0"/>
              <a:t>.</a:t>
            </a:r>
            <a:endParaRPr lang="ja-JP" altLang="en-US" sz="2000" dirty="0"/>
          </a:p>
        </p:txBody>
      </p:sp>
    </p:spTree>
    <p:extLst>
      <p:ext uri="{BB962C8B-B14F-4D97-AF65-F5344CB8AC3E}">
        <p14:creationId xmlns:p14="http://schemas.microsoft.com/office/powerpoint/2010/main" val="323323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1+#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2" fill="hold" grpId="1" nodeType="clickEffect">
                                  <p:stCondLst>
                                    <p:cond delay="0"/>
                                  </p:stCondLst>
                                  <p:childTnLst>
                                    <p:anim calcmode="lin" valueType="num">
                                      <p:cBhvr additive="base">
                                        <p:cTn id="42" dur="500"/>
                                        <p:tgtEl>
                                          <p:spTgt spid="7"/>
                                        </p:tgtEl>
                                        <p:attrNameLst>
                                          <p:attrName>ppt_x</p:attrName>
                                        </p:attrNameLst>
                                      </p:cBhvr>
                                      <p:tavLst>
                                        <p:tav tm="0">
                                          <p:val>
                                            <p:strVal val="ppt_x"/>
                                          </p:val>
                                        </p:tav>
                                        <p:tav tm="100000">
                                          <p:val>
                                            <p:strVal val="1+ppt_w/2"/>
                                          </p:val>
                                        </p:tav>
                                      </p:tavLst>
                                    </p:anim>
                                    <p:anim calcmode="lin" valueType="num">
                                      <p:cBhvr additive="base">
                                        <p:cTn id="43" dur="500"/>
                                        <p:tgtEl>
                                          <p:spTgt spid="7"/>
                                        </p:tgtEl>
                                        <p:attrNameLst>
                                          <p:attrName>ppt_y</p:attrName>
                                        </p:attrNameLst>
                                      </p:cBhvr>
                                      <p:tavLst>
                                        <p:tav tm="0">
                                          <p:val>
                                            <p:strVal val="ppt_y"/>
                                          </p:val>
                                        </p:tav>
                                        <p:tav tm="100000">
                                          <p:val>
                                            <p:strVal val="ppt_y"/>
                                          </p:val>
                                        </p:tav>
                                      </p:tavLst>
                                    </p:anim>
                                    <p:set>
                                      <p:cBhvr>
                                        <p:cTn id="44" dur="1" fill="hold">
                                          <p:stCondLst>
                                            <p:cond delay="499"/>
                                          </p:stCondLst>
                                        </p:cTn>
                                        <p:tgtEl>
                                          <p:spTgt spid="7"/>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additive="base">
                                        <p:cTn id="4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additive="base">
                                        <p:cTn id="5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additive="base">
                                        <p:cTn id="6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 calcmode="lin" valueType="num">
                                      <p:cBhvr additive="base">
                                        <p:cTn id="6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3">
                                            <p:txEl>
                                              <p:pRg st="7" end="7"/>
                                            </p:txEl>
                                          </p:spTgt>
                                        </p:tgtEl>
                                        <p:attrNameLst>
                                          <p:attrName>style.visibility</p:attrName>
                                        </p:attrNameLst>
                                      </p:cBhvr>
                                      <p:to>
                                        <p:strVal val="visible"/>
                                      </p:to>
                                    </p:set>
                                    <p:anim calcmode="lin" valueType="num">
                                      <p:cBhvr additive="base">
                                        <p:cTn id="7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 calcmode="lin" valueType="num">
                                      <p:cBhvr additive="base">
                                        <p:cTn id="79" dur="500" fill="hold"/>
                                        <p:tgtEl>
                                          <p:spTgt spid="8"/>
                                        </p:tgtEl>
                                        <p:attrNameLst>
                                          <p:attrName>ppt_x</p:attrName>
                                        </p:attrNameLst>
                                      </p:cBhvr>
                                      <p:tavLst>
                                        <p:tav tm="0">
                                          <p:val>
                                            <p:strVal val="1+#ppt_w/2"/>
                                          </p:val>
                                        </p:tav>
                                        <p:tav tm="100000">
                                          <p:val>
                                            <p:strVal val="#ppt_x"/>
                                          </p:val>
                                        </p:tav>
                                      </p:tavLst>
                                    </p:anim>
                                    <p:anim calcmode="lin" valueType="num">
                                      <p:cBhvr additive="base">
                                        <p:cTn id="8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xit" presetSubtype="2" fill="hold" grpId="1" nodeType="clickEffect">
                                  <p:stCondLst>
                                    <p:cond delay="0"/>
                                  </p:stCondLst>
                                  <p:childTnLst>
                                    <p:anim calcmode="lin" valueType="num">
                                      <p:cBhvr additive="base">
                                        <p:cTn id="84" dur="500"/>
                                        <p:tgtEl>
                                          <p:spTgt spid="8"/>
                                        </p:tgtEl>
                                        <p:attrNameLst>
                                          <p:attrName>ppt_x</p:attrName>
                                        </p:attrNameLst>
                                      </p:cBhvr>
                                      <p:tavLst>
                                        <p:tav tm="0">
                                          <p:val>
                                            <p:strVal val="ppt_x"/>
                                          </p:val>
                                        </p:tav>
                                        <p:tav tm="100000">
                                          <p:val>
                                            <p:strVal val="1+ppt_w/2"/>
                                          </p:val>
                                        </p:tav>
                                      </p:tavLst>
                                    </p:anim>
                                    <p:anim calcmode="lin" valueType="num">
                                      <p:cBhvr additive="base">
                                        <p:cTn id="85" dur="500"/>
                                        <p:tgtEl>
                                          <p:spTgt spid="8"/>
                                        </p:tgtEl>
                                        <p:attrNameLst>
                                          <p:attrName>ppt_y</p:attrName>
                                        </p:attrNameLst>
                                      </p:cBhvr>
                                      <p:tavLst>
                                        <p:tav tm="0">
                                          <p:val>
                                            <p:strVal val="ppt_y"/>
                                          </p:val>
                                        </p:tav>
                                        <p:tav tm="100000">
                                          <p:val>
                                            <p:strVal val="ppt_y"/>
                                          </p:val>
                                        </p:tav>
                                      </p:tavLst>
                                    </p:anim>
                                    <p:set>
                                      <p:cBhvr>
                                        <p:cTn id="8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P spid="8" grpId="0" animBg="1"/>
      <p:bldP spid="8" grpId="1" animBg="1"/>
      <p:bldP spid="7" grpId="0" animBg="1"/>
      <p:bldP spid="7"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601493723"/>
              </p:ext>
            </p:extLst>
          </p:nvPr>
        </p:nvGraphicFramePr>
        <p:xfrm>
          <a:off x="1272619" y="1297604"/>
          <a:ext cx="7532017" cy="5028746"/>
        </p:xfrm>
        <a:graphic>
          <a:graphicData uri="http://schemas.openxmlformats.org/drawingml/2006/table">
            <a:tbl>
              <a:tblPr>
                <a:tableStyleId>{5C22544A-7EE6-4342-B048-85BDC9FD1C3A}</a:tableStyleId>
              </a:tblPr>
              <a:tblGrid>
                <a:gridCol w="1555422"/>
                <a:gridCol w="5976595"/>
              </a:tblGrid>
              <a:tr h="306627">
                <a:tc gridSpan="2">
                  <a:txBody>
                    <a:bodyPr/>
                    <a:lstStyle/>
                    <a:p>
                      <a:pPr algn="l" fontAlgn="b"/>
                      <a:r>
                        <a:rPr lang="en-US" altLang="ja-JP" sz="1800" u="none" strike="noStrike" dirty="0" smtClean="0">
                          <a:effectLst/>
                        </a:rPr>
                        <a:t>STEP2 Implementation of risk assessment</a:t>
                      </a:r>
                      <a:endParaRPr lang="ja-JP" altLang="en-US" sz="1800" b="1" i="0" u="none" strike="noStrike" dirty="0">
                        <a:solidFill>
                          <a:srgbClr val="000000"/>
                        </a:solidFill>
                        <a:effectLst/>
                        <a:latin typeface="ＭＳ Ｐゴシック" panose="020B0600070205080204" pitchFamily="50" charset="-128"/>
                        <a:ea typeface="+mn-ea"/>
                      </a:endParaRPr>
                    </a:p>
                  </a:txBody>
                  <a:tcPr marL="0" marR="0" marT="0" marB="0" anchor="b">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834430">
                <a:tc>
                  <a:txBody>
                    <a:bodyPr/>
                    <a:lstStyle/>
                    <a:p>
                      <a:pPr marL="36000" algn="ctr" fontAlgn="ctr"/>
                      <a:r>
                        <a:rPr lang="ja-JP" altLang="en-US" sz="1400" b="0" i="0" u="none" strike="noStrike" dirty="0" smtClean="0">
                          <a:solidFill>
                            <a:srgbClr val="000000"/>
                          </a:solidFill>
                          <a:effectLst/>
                          <a:latin typeface="+mn-ea"/>
                          <a:ea typeface="+mn-ea"/>
                        </a:rPr>
                        <a:t>③</a:t>
                      </a:r>
                      <a:r>
                        <a:rPr lang="en-US" altLang="ja-JP" sz="1400" b="0" i="0" u="none" strike="noStrike" dirty="0" smtClean="0">
                          <a:solidFill>
                            <a:srgbClr val="000000"/>
                          </a:solidFill>
                          <a:effectLst/>
                          <a:latin typeface="+mn-ea"/>
                          <a:ea typeface="+mn-ea"/>
                        </a:rPr>
                        <a:t> Can you implement additional risk reduction measures?</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endParaRPr kumimoji="1" lang="ja-JP" altLang="en-US" sz="1600"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40665">
                <a:tc>
                  <a:txBody>
                    <a:bodyPr/>
                    <a:lstStyle/>
                    <a:p>
                      <a:pPr marL="36000" algn="ctr" fontAlgn="ctr"/>
                      <a:endParaRPr lang="ja-JP" altLang="en-US" sz="1400" b="0" i="0" u="none" strike="noStrike" dirty="0" smtClean="0">
                        <a:solidFill>
                          <a:srgbClr val="000000"/>
                        </a:solidFill>
                        <a:effectLst/>
                        <a:latin typeface="+mn-ea"/>
                        <a:ea typeface="+mn-ea"/>
                      </a:endParaRPr>
                    </a:p>
                    <a:p>
                      <a:pPr marL="36000" algn="ctr" fontAlgn="ctr"/>
                      <a:r>
                        <a:rPr kumimoji="1" lang="ja-JP" altLang="en-US" sz="1400" kern="1200" dirty="0" smtClean="0">
                          <a:solidFill>
                            <a:schemeClr val="dk1"/>
                          </a:solidFill>
                          <a:effectLst/>
                          <a:latin typeface="+mn-lt"/>
                          <a:ea typeface="+mn-ea"/>
                          <a:cs typeface="+mn-cs"/>
                        </a:rPr>
                        <a:t>③</a:t>
                      </a:r>
                      <a:r>
                        <a:rPr kumimoji="1" lang="en-US" altLang="ja-JP" sz="1400" kern="1200" dirty="0" smtClean="0">
                          <a:solidFill>
                            <a:schemeClr val="dk1"/>
                          </a:solidFill>
                          <a:effectLst/>
                          <a:latin typeface="+mn-lt"/>
                          <a:ea typeface="+mn-ea"/>
                          <a:cs typeface="+mn-cs"/>
                        </a:rPr>
                        <a:t> Instructions to on-site workers in order to maintain the functions of the risk reduction measures</a:t>
                      </a:r>
                      <a:endParaRPr lang="ja-JP" altLang="en-US" sz="11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endParaRPr lang="ja-JP" altLang="en-US" sz="1600" dirty="0" smtClean="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14654">
                <a:tc>
                  <a:txBody>
                    <a:bodyPr/>
                    <a:lstStyle/>
                    <a:p>
                      <a:pPr marL="36000" algn="ctr" fontAlgn="ctr"/>
                      <a:r>
                        <a:rPr kumimoji="1" lang="ja-JP" altLang="en-US" sz="1400" kern="1200" dirty="0" smtClean="0">
                          <a:solidFill>
                            <a:schemeClr val="dk1"/>
                          </a:solidFill>
                          <a:effectLst/>
                          <a:latin typeface="+mn-lt"/>
                          <a:ea typeface="+mn-ea"/>
                          <a:cs typeface="+mn-cs"/>
                        </a:rPr>
                        <a:t>③</a:t>
                      </a:r>
                      <a:r>
                        <a:rPr kumimoji="1" lang="en-US" altLang="ja-JP" sz="1400" kern="1200" dirty="0" smtClean="0">
                          <a:solidFill>
                            <a:schemeClr val="dk1"/>
                          </a:solidFill>
                          <a:effectLst/>
                          <a:latin typeface="+mn-lt"/>
                          <a:ea typeface="+mn-ea"/>
                          <a:cs typeface="+mn-cs"/>
                        </a:rPr>
                        <a:t> Information to be communicated to on-site workers after the start of production</a:t>
                      </a:r>
                      <a:endParaRPr lang="ja-JP" altLang="en-US" sz="10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endParaRPr lang="ja-JP" altLang="en-US" sz="1600" dirty="0" smtClean="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2800" dirty="0"/>
              <a:t>The record to the implementation sheet</a:t>
            </a:r>
            <a:endParaRPr lang="ja-JP" altLang="en-US" sz="2800" dirty="0"/>
          </a:p>
        </p:txBody>
      </p:sp>
      <p:sp>
        <p:nvSpPr>
          <p:cNvPr id="6" name="テキスト ボックス 5"/>
          <p:cNvSpPr txBox="1"/>
          <p:nvPr/>
        </p:nvSpPr>
        <p:spPr>
          <a:xfrm>
            <a:off x="2903456" y="1742565"/>
            <a:ext cx="5759778" cy="4524315"/>
          </a:xfrm>
          <a:prstGeom prst="rect">
            <a:avLst/>
          </a:prstGeom>
          <a:noFill/>
        </p:spPr>
        <p:txBody>
          <a:bodyPr wrap="square" rtlCol="0">
            <a:spAutoFit/>
          </a:bodyPr>
          <a:lstStyle/>
          <a:p>
            <a:r>
              <a:rPr lang="en-US" altLang="ja-JP" sz="1600" dirty="0" err="1"/>
              <a:t>i</a:t>
            </a:r>
            <a:r>
              <a:rPr lang="en-US" altLang="ja-JP" sz="1600" dirty="0"/>
              <a:t>)</a:t>
            </a:r>
            <a:r>
              <a:rPr lang="ja-JP" altLang="en-US" sz="1600" dirty="0"/>
              <a:t>～</a:t>
            </a:r>
            <a:r>
              <a:rPr lang="en-US" altLang="ja-JP" sz="1600" dirty="0"/>
              <a:t>iv) Risk level decreases by all of </a:t>
            </a:r>
            <a:r>
              <a:rPr lang="en-US" altLang="ja-JP" sz="1600" dirty="0" err="1"/>
              <a:t>i</a:t>
            </a:r>
            <a:r>
              <a:rPr lang="en-US" altLang="ja-JP" sz="1600" dirty="0"/>
              <a:t>)</a:t>
            </a:r>
            <a:r>
              <a:rPr lang="ja-JP" altLang="en-US" sz="1600" dirty="0"/>
              <a:t>～</a:t>
            </a:r>
            <a:r>
              <a:rPr lang="en-US" altLang="ja-JP" sz="1600" dirty="0"/>
              <a:t>iv), since they do not interfere with the existing risk reduction measure, those installation is possible</a:t>
            </a:r>
            <a:r>
              <a:rPr lang="en-US" altLang="ja-JP" sz="1600" dirty="0" smtClean="0"/>
              <a:t>.</a:t>
            </a:r>
          </a:p>
          <a:p>
            <a:endParaRPr lang="ja-JP" altLang="en-US" sz="1600" dirty="0"/>
          </a:p>
          <a:p>
            <a:r>
              <a:rPr lang="en-US" altLang="ja-JP" sz="1600" dirty="0" err="1" smtClean="0"/>
              <a:t>i</a:t>
            </a:r>
            <a:r>
              <a:rPr lang="en-US" altLang="ja-JP" sz="1600" dirty="0"/>
              <a:t>), iii) Check the sensor and actuator for interlock. Check operation of interlock periodically (several months).</a:t>
            </a:r>
          </a:p>
          <a:p>
            <a:r>
              <a:rPr lang="en-US" altLang="ja-JP" sz="1600" dirty="0"/>
              <a:t>ii) Test the leakage of V109 periodically (several months).</a:t>
            </a:r>
          </a:p>
          <a:p>
            <a:r>
              <a:rPr lang="en-US" altLang="ja-JP" sz="1600" dirty="0"/>
              <a:t>iv) Check visually daily. Check the existence of abnormalities periodically (several months</a:t>
            </a:r>
            <a:r>
              <a:rPr lang="en-US" altLang="ja-JP" sz="1600" dirty="0" smtClean="0"/>
              <a:t>).</a:t>
            </a:r>
            <a:endParaRPr lang="ja-JP" altLang="en-US" sz="1600" dirty="0"/>
          </a:p>
          <a:p>
            <a:endParaRPr lang="en-US" altLang="ja-JP" sz="1600" dirty="0" smtClean="0"/>
          </a:p>
          <a:p>
            <a:endParaRPr lang="ja-JP" altLang="en-US" sz="1600" dirty="0" smtClean="0"/>
          </a:p>
          <a:p>
            <a:r>
              <a:rPr lang="en-US" altLang="ja-JP" sz="1600" dirty="0"/>
              <a:t>Is there a residual risk</a:t>
            </a:r>
            <a:r>
              <a:rPr lang="en-US" altLang="ja-JP" sz="1600" dirty="0" smtClean="0"/>
              <a:t>?  [Yes] / No</a:t>
            </a:r>
            <a:endParaRPr lang="ja-JP" altLang="en-US" sz="1600" dirty="0"/>
          </a:p>
          <a:p>
            <a:r>
              <a:rPr lang="en-US" altLang="ja-JP" sz="1600" dirty="0"/>
              <a:t>How do you handle the residual risk</a:t>
            </a:r>
            <a:r>
              <a:rPr lang="en-US" altLang="ja-JP" sz="1600" dirty="0" smtClean="0"/>
              <a:t>?</a:t>
            </a:r>
          </a:p>
          <a:p>
            <a:r>
              <a:rPr lang="en-US" altLang="ja-JP" sz="1600" dirty="0" smtClean="0"/>
              <a:t>Indicate </a:t>
            </a:r>
            <a:r>
              <a:rPr lang="en-US" altLang="ja-JP" sz="1600" dirty="0"/>
              <a:t>the content and cause about the risk reduction measures, and the possibility of dust explosion in the manual about this work. Workers need to be educated periodically. Check rule and regulation about inspection, record, or management</a:t>
            </a:r>
            <a:r>
              <a:rPr lang="en-US" altLang="ja-JP" sz="1600" dirty="0" smtClean="0"/>
              <a:t>.</a:t>
            </a:r>
            <a:endParaRPr lang="ja-JP" altLang="en-US" sz="1600" dirty="0"/>
          </a:p>
        </p:txBody>
      </p:sp>
    </p:spTree>
    <p:extLst>
      <p:ext uri="{BB962C8B-B14F-4D97-AF65-F5344CB8AC3E}">
        <p14:creationId xmlns:p14="http://schemas.microsoft.com/office/powerpoint/2010/main" val="51420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smtClean="0"/>
              <a:t>STEP2</a:t>
            </a:r>
            <a:br>
              <a:rPr lang="en-US" altLang="ja-JP" sz="4000" dirty="0" smtClean="0"/>
            </a:br>
            <a:r>
              <a:rPr lang="en-US" altLang="ja-JP" dirty="0"/>
              <a:t>Implement risk </a:t>
            </a:r>
            <a:r>
              <a:rPr lang="en-US" altLang="ja-JP" dirty="0" smtClean="0"/>
              <a:t>assessment</a:t>
            </a:r>
            <a:r>
              <a:rPr lang="ja-JP" altLang="en-US" dirty="0"/>
              <a:t/>
            </a:r>
            <a:br>
              <a:rPr lang="ja-JP" altLang="en-US" dirty="0"/>
            </a:br>
            <a:r>
              <a:rPr lang="ja-JP" altLang="en-US" sz="2200" dirty="0" smtClean="0"/>
              <a:t>④</a:t>
            </a:r>
            <a:r>
              <a:rPr lang="en-US" altLang="ja-JP" sz="2200" dirty="0" smtClean="0"/>
              <a:t>Implement </a:t>
            </a:r>
            <a:r>
              <a:rPr lang="en-US" altLang="ja-JP" sz="2200" dirty="0"/>
              <a:t>Risk Assessment by repeating the process from </a:t>
            </a:r>
            <a:r>
              <a:rPr lang="ja-JP" altLang="en-US" sz="2200" dirty="0"/>
              <a:t>①</a:t>
            </a:r>
            <a:r>
              <a:rPr lang="en-US" altLang="ja-JP" sz="2200" dirty="0" smtClean="0"/>
              <a:t> </a:t>
            </a:r>
            <a:r>
              <a:rPr lang="en-US" altLang="ja-JP" sz="2200" dirty="0"/>
              <a:t>to </a:t>
            </a:r>
            <a:r>
              <a:rPr lang="ja-JP" altLang="en-US" sz="2200" dirty="0"/>
              <a:t>③</a:t>
            </a:r>
            <a:endParaRPr kumimoji="1" lang="ja-JP" altLang="en-US" sz="1800" dirty="0"/>
          </a:p>
        </p:txBody>
      </p:sp>
      <p:sp>
        <p:nvSpPr>
          <p:cNvPr id="3" name="コンテンツ プレースホルダー 3"/>
          <p:cNvSpPr>
            <a:spLocks noGrp="1"/>
          </p:cNvSpPr>
          <p:nvPr>
            <p:ph idx="1"/>
          </p:nvPr>
        </p:nvSpPr>
        <p:spPr>
          <a:xfrm>
            <a:off x="1376313" y="2378696"/>
            <a:ext cx="7535160" cy="4276627"/>
          </a:xfrm>
        </p:spPr>
        <p:txBody>
          <a:bodyPr>
            <a:normAutofit/>
          </a:bodyPr>
          <a:lstStyle/>
          <a:p>
            <a:pPr marL="0" indent="0">
              <a:buNone/>
            </a:pPr>
            <a:r>
              <a:rPr lang="en-US" altLang="ja-JP" sz="2200" dirty="0"/>
              <a:t>Repeat the process </a:t>
            </a:r>
            <a:r>
              <a:rPr lang="en-US" altLang="ja-JP" sz="2200" dirty="0" smtClean="0"/>
              <a:t>of </a:t>
            </a:r>
            <a:r>
              <a:rPr kumimoji="1" lang="ja-JP" altLang="en-US" sz="2200" dirty="0" smtClean="0"/>
              <a:t>① </a:t>
            </a:r>
            <a:r>
              <a:rPr kumimoji="1" lang="en-US" altLang="ja-JP" sz="2200" dirty="0" smtClean="0"/>
              <a:t>to </a:t>
            </a:r>
            <a:r>
              <a:rPr kumimoji="1" lang="ja-JP" altLang="en-US" sz="2200" dirty="0" smtClean="0"/>
              <a:t>③</a:t>
            </a:r>
            <a:r>
              <a:rPr kumimoji="1" lang="en-US" altLang="ja-JP" sz="2200" dirty="0" smtClean="0"/>
              <a:t>.</a:t>
            </a:r>
            <a:endParaRPr kumimoji="1" lang="ja-JP" altLang="en-US" sz="2200" dirty="0" smtClean="0"/>
          </a:p>
          <a:p>
            <a:pPr marL="0" indent="0">
              <a:buNone/>
            </a:pPr>
            <a:r>
              <a:rPr lang="en-US" altLang="ja-JP" sz="2200" dirty="0"/>
              <a:t>Identify a variety of trigger events in an exhaustive manner, and identify scenarios leading to a process accident. Consider necessary risk reduction measures for each scenario</a:t>
            </a:r>
            <a:r>
              <a:rPr lang="en-US" altLang="ja-JP" sz="2200" dirty="0" smtClean="0"/>
              <a:t>.</a:t>
            </a:r>
            <a:endParaRPr lang="ja-JP" altLang="en-US" sz="2200" dirty="0"/>
          </a:p>
        </p:txBody>
      </p:sp>
      <p:sp>
        <p:nvSpPr>
          <p:cNvPr id="6" name="テキスト ボックス 5"/>
          <p:cNvSpPr txBox="1"/>
          <p:nvPr/>
        </p:nvSpPr>
        <p:spPr>
          <a:xfrm>
            <a:off x="1376408" y="4370558"/>
            <a:ext cx="7555037" cy="1938992"/>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It is necessary to identify trigger events and consider scenarios as exhaustively as possible. However, you don’t need to implement measures for everything at one time. It is important to implement Risk Assessment on a continuing basis by narrowing down the scope (running PDCA cycle) of risk assessment in each case to tackle the task in incremental steps</a:t>
            </a:r>
            <a:r>
              <a:rPr lang="en-US" altLang="ja-JP" sz="2000" dirty="0" smtClean="0"/>
              <a:t>.</a:t>
            </a:r>
            <a:endParaRPr lang="ja-JP" altLang="en-US" sz="2000" dirty="0"/>
          </a:p>
        </p:txBody>
      </p:sp>
    </p:spTree>
    <p:extLst>
      <p:ext uri="{BB962C8B-B14F-4D97-AF65-F5344CB8AC3E}">
        <p14:creationId xmlns:p14="http://schemas.microsoft.com/office/powerpoint/2010/main" val="66377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2" fill="hold" grpId="1" nodeType="clickEffect">
                                  <p:stCondLst>
                                    <p:cond delay="0"/>
                                  </p:stCondLst>
                                  <p:childTnLst>
                                    <p:anim calcmode="lin" valueType="num">
                                      <p:cBhvr additive="base">
                                        <p:cTn id="24" dur="500"/>
                                        <p:tgtEl>
                                          <p:spTgt spid="6"/>
                                        </p:tgtEl>
                                        <p:attrNameLst>
                                          <p:attrName>ppt_x</p:attrName>
                                        </p:attrNameLst>
                                      </p:cBhvr>
                                      <p:tavLst>
                                        <p:tav tm="0">
                                          <p:val>
                                            <p:strVal val="ppt_x"/>
                                          </p:val>
                                        </p:tav>
                                        <p:tav tm="100000">
                                          <p:val>
                                            <p:strVal val="1+ppt_w/2"/>
                                          </p:val>
                                        </p:tav>
                                      </p:tavLst>
                                    </p:anim>
                                    <p:anim calcmode="lin" valueType="num">
                                      <p:cBhvr additive="base">
                                        <p:cTn id="25" dur="500"/>
                                        <p:tgtEl>
                                          <p:spTgt spid="6"/>
                                        </p:tgtEl>
                                        <p:attrNameLst>
                                          <p:attrName>ppt_y</p:attrName>
                                        </p:attrNameLst>
                                      </p:cBhvr>
                                      <p:tavLst>
                                        <p:tav tm="0">
                                          <p:val>
                                            <p:strVal val="ppt_y"/>
                                          </p:val>
                                        </p:tav>
                                        <p:tav tm="100000">
                                          <p:val>
                                            <p:strVal val="ppt_y"/>
                                          </p:val>
                                        </p:tav>
                                      </p:tavLst>
                                    </p:anim>
                                    <p:set>
                                      <p:cBhvr>
                                        <p:cTn id="26"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6"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03131" y="624109"/>
            <a:ext cx="7431269" cy="1197376"/>
          </a:xfrm>
        </p:spPr>
        <p:txBody>
          <a:bodyPr>
            <a:normAutofit fontScale="90000"/>
          </a:bodyPr>
          <a:lstStyle/>
          <a:p>
            <a:pPr algn="ctr"/>
            <a:r>
              <a:rPr lang="en-US" altLang="ja-JP" sz="4000" dirty="0" smtClean="0"/>
              <a:t>STEP3</a:t>
            </a:r>
            <a:r>
              <a:rPr lang="ja-JP" altLang="en-US" sz="4000" dirty="0" smtClean="0"/>
              <a:t/>
            </a:r>
            <a:br>
              <a:rPr lang="ja-JP" altLang="en-US" sz="4000" dirty="0" smtClean="0"/>
            </a:br>
            <a:r>
              <a:rPr lang="en-US" altLang="ja-JP" dirty="0" smtClean="0"/>
              <a:t>Decision </a:t>
            </a:r>
            <a:r>
              <a:rPr lang="en-US" altLang="ja-JP" dirty="0"/>
              <a:t>on the risk reduction </a:t>
            </a:r>
            <a:r>
              <a:rPr lang="en-US" altLang="ja-JP" dirty="0" smtClean="0"/>
              <a:t>measure</a:t>
            </a:r>
            <a:endParaRPr kumimoji="1" lang="ja-JP" altLang="en-US" dirty="0"/>
          </a:p>
        </p:txBody>
      </p:sp>
      <p:sp>
        <p:nvSpPr>
          <p:cNvPr id="5" name="コンテンツ プレースホルダー 3"/>
          <p:cNvSpPr>
            <a:spLocks noGrp="1"/>
          </p:cNvSpPr>
          <p:nvPr>
            <p:ph idx="1"/>
          </p:nvPr>
        </p:nvSpPr>
        <p:spPr>
          <a:xfrm>
            <a:off x="1141744" y="2382981"/>
            <a:ext cx="7836816" cy="4050384"/>
          </a:xfrm>
        </p:spPr>
        <p:txBody>
          <a:bodyPr>
            <a:noAutofit/>
          </a:bodyPr>
          <a:lstStyle/>
          <a:p>
            <a:r>
              <a:rPr lang="ja-JP" altLang="en-US" sz="2400" dirty="0" smtClean="0"/>
              <a:t>①</a:t>
            </a:r>
            <a:r>
              <a:rPr lang="en-US" altLang="ja-JP" sz="2400" dirty="0"/>
              <a:t> Compile the Risk Assessment implementation sheets (Table 2) completed for individual scenarios into one Risk Assessment implementation result sheet (Table 3) </a:t>
            </a:r>
            <a:r>
              <a:rPr lang="en-US" altLang="ja-JP" sz="2400" dirty="0" smtClean="0"/>
              <a:t>.</a:t>
            </a:r>
            <a:endParaRPr lang="ja-JP" altLang="ja-JP" sz="2400" dirty="0"/>
          </a:p>
          <a:p>
            <a:r>
              <a:rPr lang="en-US" altLang="ja-JP" sz="2400" dirty="0" smtClean="0"/>
              <a:t>Arrange </a:t>
            </a:r>
            <a:r>
              <a:rPr lang="en-US" altLang="ja-JP" sz="2400" dirty="0"/>
              <a:t>the Risk Assessment implementation sheets completed in STEP 2 in descending order of Risk Level (</a:t>
            </a:r>
            <a:r>
              <a:rPr lang="en-US" altLang="ja-JP" sz="2400" dirty="0" smtClean="0"/>
              <a:t>III =&gt; II =&gt; I).</a:t>
            </a:r>
          </a:p>
          <a:p>
            <a:r>
              <a:rPr lang="en-US" altLang="ja-JP" sz="2400" dirty="0" smtClean="0"/>
              <a:t>②</a:t>
            </a:r>
            <a:r>
              <a:rPr lang="en-US" altLang="ja-JP" sz="2400" dirty="0"/>
              <a:t> </a:t>
            </a:r>
            <a:r>
              <a:rPr lang="en-US" altLang="ja-JP" sz="2400" dirty="0" smtClean="0"/>
              <a:t>Decide </a:t>
            </a:r>
            <a:r>
              <a:rPr lang="en-US" altLang="ja-JP" sz="2400" dirty="0"/>
              <a:t>on risk reduction measures based on a comprehensive judgment of technical, cost and other aspects starting from scenarios at high Risk Level.</a:t>
            </a:r>
          </a:p>
          <a:p>
            <a:endParaRPr lang="ja-JP" altLang="ja-JP" sz="2400" dirty="0"/>
          </a:p>
          <a:p>
            <a:pPr marL="0" indent="0">
              <a:buNone/>
            </a:pPr>
            <a:endParaRPr lang="ja-JP" altLang="ja-JP" dirty="0"/>
          </a:p>
        </p:txBody>
      </p:sp>
      <p:sp>
        <p:nvSpPr>
          <p:cNvPr id="6" name="テキスト ボックス 5"/>
          <p:cNvSpPr txBox="1"/>
          <p:nvPr/>
        </p:nvSpPr>
        <p:spPr>
          <a:xfrm>
            <a:off x="1280009" y="3944903"/>
            <a:ext cx="7555037" cy="1631216"/>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smtClean="0"/>
              <a:t>Overlooking </a:t>
            </a:r>
            <a:r>
              <a:rPr lang="en-US" altLang="ja-JP" sz="2000" dirty="0"/>
              <a:t>a whole, risk reduction measures can be planned by compile of  scenarios into one risk assessment implementation result sheet</a:t>
            </a:r>
            <a:r>
              <a:rPr lang="en-US" altLang="ja-JP" sz="2000" dirty="0" smtClean="0"/>
              <a:t>.</a:t>
            </a:r>
            <a:endParaRPr lang="ja-JP" altLang="en-US" sz="2000" dirty="0"/>
          </a:p>
          <a:p>
            <a:r>
              <a:rPr lang="en-US" altLang="ja-JP" sz="2000" dirty="0" smtClean="0"/>
              <a:t>If </a:t>
            </a:r>
            <a:r>
              <a:rPr lang="en-US" altLang="ja-JP" sz="2000" dirty="0"/>
              <a:t>there is variability in the risk level judgment among scenarios, make corrections as needed</a:t>
            </a:r>
            <a:r>
              <a:rPr lang="en-US" altLang="ja-JP" sz="2000" dirty="0" smtClean="0"/>
              <a:t>.</a:t>
            </a:r>
            <a:endParaRPr lang="ja-JP" altLang="en-US" sz="2000" dirty="0"/>
          </a:p>
        </p:txBody>
      </p:sp>
      <p:sp>
        <p:nvSpPr>
          <p:cNvPr id="7" name="テキスト ボックス 6"/>
          <p:cNvSpPr txBox="1"/>
          <p:nvPr/>
        </p:nvSpPr>
        <p:spPr>
          <a:xfrm>
            <a:off x="1284871" y="5223781"/>
            <a:ext cx="7555037" cy="707886"/>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If the same risk reduction measures are proposed for multiple scenarios, you can implement them together</a:t>
            </a:r>
            <a:r>
              <a:rPr lang="en-US" altLang="ja-JP" sz="2000" dirty="0" smtClean="0"/>
              <a:t>.</a:t>
            </a:r>
            <a:endParaRPr lang="ja-JP" altLang="en-US" sz="2000" dirty="0"/>
          </a:p>
        </p:txBody>
      </p:sp>
    </p:spTree>
    <p:extLst>
      <p:ext uri="{BB962C8B-B14F-4D97-AF65-F5344CB8AC3E}">
        <p14:creationId xmlns:p14="http://schemas.microsoft.com/office/powerpoint/2010/main" val="278621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1+#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2" fill="hold" grpId="1" nodeType="clickEffect">
                                  <p:stCondLst>
                                    <p:cond delay="0"/>
                                  </p:stCondLst>
                                  <p:childTnLst>
                                    <p:anim calcmode="lin" valueType="num">
                                      <p:cBhvr additive="base">
                                        <p:cTn id="42" dur="500"/>
                                        <p:tgtEl>
                                          <p:spTgt spid="7"/>
                                        </p:tgtEl>
                                        <p:attrNameLst>
                                          <p:attrName>ppt_x</p:attrName>
                                        </p:attrNameLst>
                                      </p:cBhvr>
                                      <p:tavLst>
                                        <p:tav tm="0">
                                          <p:val>
                                            <p:strVal val="ppt_x"/>
                                          </p:val>
                                        </p:tav>
                                        <p:tav tm="100000">
                                          <p:val>
                                            <p:strVal val="1+ppt_w/2"/>
                                          </p:val>
                                        </p:tav>
                                      </p:tavLst>
                                    </p:anim>
                                    <p:anim calcmode="lin" valueType="num">
                                      <p:cBhvr additive="base">
                                        <p:cTn id="43" dur="500"/>
                                        <p:tgtEl>
                                          <p:spTgt spid="7"/>
                                        </p:tgtEl>
                                        <p:attrNameLst>
                                          <p:attrName>ppt_y</p:attrName>
                                        </p:attrNameLst>
                                      </p:cBhvr>
                                      <p:tavLst>
                                        <p:tav tm="0">
                                          <p:val>
                                            <p:strVal val="ppt_y"/>
                                          </p:val>
                                        </p:tav>
                                        <p:tav tm="100000">
                                          <p:val>
                                            <p:strVal val="ppt_y"/>
                                          </p:val>
                                        </p:tav>
                                      </p:tavLst>
                                    </p:anim>
                                    <p:set>
                                      <p:cBhvr>
                                        <p:cTn id="4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animBg="1"/>
      <p:bldP spid="6" grpId="1" animBg="1"/>
      <p:bldP spid="7" grpId="0" animBg="1"/>
      <p:bldP spid="7"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713894970"/>
              </p:ext>
            </p:extLst>
          </p:nvPr>
        </p:nvGraphicFramePr>
        <p:xfrm>
          <a:off x="1064785" y="719517"/>
          <a:ext cx="7434207" cy="5955359"/>
        </p:xfrm>
        <a:graphic>
          <a:graphicData uri="http://schemas.openxmlformats.org/drawingml/2006/table">
            <a:tbl>
              <a:tblPr>
                <a:tableStyleId>{616DA210-FB5B-4158-B5E0-FEB733F419BA}</a:tableStyleId>
              </a:tblPr>
              <a:tblGrid>
                <a:gridCol w="197027"/>
                <a:gridCol w="168552"/>
                <a:gridCol w="427697"/>
                <a:gridCol w="600467"/>
                <a:gridCol w="514082"/>
                <a:gridCol w="353959"/>
                <a:gridCol w="227545"/>
                <a:gridCol w="227545"/>
                <a:gridCol w="227545"/>
                <a:gridCol w="227545"/>
                <a:gridCol w="227545"/>
                <a:gridCol w="244399"/>
                <a:gridCol w="598358"/>
                <a:gridCol w="246506"/>
                <a:gridCol w="246506"/>
                <a:gridCol w="246506"/>
                <a:gridCol w="750054"/>
                <a:gridCol w="750054"/>
                <a:gridCol w="750054"/>
                <a:gridCol w="202261"/>
              </a:tblGrid>
              <a:tr h="146402">
                <a:tc rowSpan="2" gridSpan="14">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lnT w="12700" cmpd="sng">
                      <a:noFill/>
                    </a:lnT>
                  </a:tcPr>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3">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T w="12700" cmpd="sng">
                      <a:noFill/>
                    </a:lnT>
                    <a:lnB w="12700" cmpd="sng">
                      <a:noFill/>
                    </a:lnB>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gridSpan="2">
                  <a:txBody>
                    <a:bodyPr/>
                    <a:lstStyle/>
                    <a:p>
                      <a:pPr algn="ctr" fontAlgn="ctr"/>
                      <a:r>
                        <a:rPr lang="en-US" altLang="ja-JP" sz="800" u="none" strike="noStrike" dirty="0" smtClean="0">
                          <a:effectLst/>
                        </a:rPr>
                        <a:t>Person name and</a:t>
                      </a:r>
                      <a:r>
                        <a:rPr lang="en-US" altLang="ja-JP" sz="800" u="none" strike="noStrike" baseline="0" dirty="0" smtClean="0">
                          <a:effectLst/>
                        </a:rPr>
                        <a:t> Date</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rowSpan="4">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R w="12700" cmpd="sng">
                      <a:noFill/>
                    </a:lnR>
                    <a:lnT w="12700" cmpd="sng">
                      <a:noFill/>
                    </a:lnT>
                    <a:lnB w="12700" cmpd="sng">
                      <a:noFill/>
                    </a:lnB>
                  </a:tcPr>
                </a:tc>
              </a:tr>
              <a:tr h="124945">
                <a:tc gridSpan="14"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3">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T w="12700" cmpd="sng">
                      <a:noFill/>
                    </a:lnT>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T w="12700" cmpd="sng">
                      <a:noFill/>
                    </a:lnT>
                  </a:tcPr>
                </a:tc>
                <a:tc hMerge="1">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T w="12700" cmpd="sng">
                      <a:noFill/>
                    </a:lnT>
                  </a:tcPr>
                </a:tc>
                <a:tc>
                  <a:txBody>
                    <a:bodyPr/>
                    <a:lstStyle/>
                    <a:p>
                      <a:pPr algn="ctr" fontAlgn="ctr"/>
                      <a:r>
                        <a:rPr lang="en-US" altLang="ja-JP" sz="700" u="none" strike="noStrike" dirty="0" smtClean="0">
                          <a:effectLst/>
                        </a:rPr>
                        <a:t>Name</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ctr" fontAlgn="ctr"/>
                      <a:r>
                        <a:rPr lang="en-US" altLang="ja-JP" sz="800" u="none" strike="noStrike" dirty="0" smtClean="0">
                          <a:effectLst/>
                        </a:rPr>
                        <a:t>YY/MM/DD</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vMerge="1">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B w="12700" cmpd="sng">
                      <a:noFill/>
                    </a:lnB>
                  </a:tcPr>
                </a:tc>
              </a:tr>
              <a:tr h="276037">
                <a:tc gridSpan="8">
                  <a:txBody>
                    <a:bodyPr/>
                    <a:lstStyle/>
                    <a:p>
                      <a:pPr algn="ctr" fontAlgn="ctr"/>
                      <a:r>
                        <a:rPr lang="en-US" altLang="ja-JP" sz="900" u="none" strike="noStrike" dirty="0" smtClean="0">
                          <a:effectLst/>
                        </a:rPr>
                        <a:t>Result of grasping hazards involved in the substances handled and the process</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ctr" fontAlgn="ctr"/>
                      <a:r>
                        <a:rPr lang="en-US" altLang="ja-JP" sz="900" u="none" strike="noStrike" dirty="0" smtClean="0">
                          <a:effectLst/>
                        </a:rPr>
                        <a:t>Operation, equipment/devices and their purpose</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vMerge="1">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B w="12700" cmpd="sng">
                      <a:noFill/>
                    </a:lnB>
                  </a:tcPr>
                </a:tc>
              </a:tr>
              <a:tr h="226895">
                <a:tc gridSpan="8">
                  <a:txBody>
                    <a:bodyPr/>
                    <a:lstStyle/>
                    <a:p>
                      <a:pPr algn="ctr" fontAlgn="b"/>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ctr" fontAlgn="ctr"/>
                      <a:r>
                        <a:rPr lang="ja-JP" altLang="en-US" sz="600" u="none" strike="noStrike" dirty="0">
                          <a:effectLst/>
                        </a:rPr>
                        <a:t>　</a:t>
                      </a: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u="none" strike="noStrike">
                          <a:effectLst/>
                        </a:rPr>
                        <a:t>　</a:t>
                      </a: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b"/>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vMerge="1">
                  <a:txBody>
                    <a:bodyPr/>
                    <a:lstStyle/>
                    <a:p>
                      <a:endParaRPr kumimoji="1" lang="ja-JP" altLang="en-US"/>
                    </a:p>
                  </a:txBody>
                  <a:tcPr/>
                </a:tc>
              </a:tr>
              <a:tr h="106123">
                <a:tc rowSpan="2" gridSpan="9">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5">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lnB w="12700" cmpd="sng">
                      <a:noFill/>
                    </a:lnB>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B w="12700" cmpd="sng">
                      <a:noFill/>
                    </a:lnB>
                  </a:tcPr>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B w="12700" cmpd="sng">
                      <a:noFill/>
                    </a:lnB>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gridSpan="6">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tcPr>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r>
              <a:tr h="106123">
                <a:tc gridSpan="9"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5">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lnT w="12700" cmpd="sng">
                      <a:noFill/>
                    </a:lnT>
                  </a:tcPr>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T w="12700" cmpd="sng">
                      <a:noFill/>
                    </a:lnT>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T w="12700" cmpd="sng">
                      <a:noFill/>
                    </a:lnT>
                  </a:tcPr>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T w="12700" cmpd="sng">
                      <a:noFill/>
                    </a:lnT>
                  </a:tcPr>
                </a:tc>
                <a:tc gridSpan="6"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r>
              <a:tr h="955950">
                <a:tc rowSpan="2">
                  <a:txBody>
                    <a:bodyPr/>
                    <a:lstStyle/>
                    <a:p>
                      <a:pPr algn="ctr" fontAlgn="ctr"/>
                      <a:r>
                        <a:rPr lang="en-US" altLang="ja-JP" sz="700" u="none" strike="noStrike" dirty="0" smtClean="0">
                          <a:effectLst/>
                        </a:rPr>
                        <a:t>Date</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tc>
                <a:tc rowSpan="2">
                  <a:txBody>
                    <a:bodyPr/>
                    <a:lstStyle/>
                    <a:p>
                      <a:pPr algn="ctr" fontAlgn="ctr"/>
                      <a:r>
                        <a:rPr lang="en-US" altLang="ja-JP" sz="700" u="none" strike="noStrike" dirty="0" smtClean="0">
                          <a:effectLst/>
                        </a:rPr>
                        <a:t>Person name</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tc>
                <a:tc gridSpan="3">
                  <a:txBody>
                    <a:bodyPr/>
                    <a:lstStyle/>
                    <a:p>
                      <a:pPr algn="ctr" fontAlgn="ctr"/>
                      <a:r>
                        <a:rPr lang="ja-JP" altLang="en-US" sz="800" u="none" strike="noStrike" dirty="0" smtClean="0">
                          <a:effectLst/>
                        </a:rPr>
                        <a:t>①</a:t>
                      </a:r>
                      <a:r>
                        <a:rPr lang="en-US" altLang="ja-JP" sz="800" u="none" strike="noStrike" dirty="0" smtClean="0">
                          <a:effectLst/>
                        </a:rPr>
                        <a:t>Identify trigger events and scenarios</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700" u="none" strike="noStrike" dirty="0" smtClean="0">
                          <a:effectLst/>
                        </a:rPr>
                        <a:t>②</a:t>
                      </a:r>
                      <a:r>
                        <a:rPr lang="en-US" altLang="ja-JP" sz="700" u="none" strike="noStrike" dirty="0" smtClean="0">
                          <a:effectLst/>
                        </a:rPr>
                        <a:t>Check existing risk reduction measures</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99FF99"/>
                    </a:solidFill>
                  </a:tcPr>
                </a:tc>
                <a:tc gridSpan="3">
                  <a:txBody>
                    <a:bodyPr/>
                    <a:lstStyle/>
                    <a:p>
                      <a:pPr algn="ctr" fontAlgn="ctr"/>
                      <a:r>
                        <a:rPr lang="ja-JP" altLang="en-US" sz="700" u="none" strike="noStrike" dirty="0" smtClean="0">
                          <a:effectLst/>
                        </a:rPr>
                        <a:t>②</a:t>
                      </a:r>
                      <a:r>
                        <a:rPr lang="en-US" altLang="ja-JP" sz="700" u="none" strike="noStrike" dirty="0" smtClean="0">
                          <a:effectLst/>
                        </a:rPr>
                        <a:t>Risk estimation and evaluation</a:t>
                      </a:r>
                    </a:p>
                    <a:p>
                      <a:pPr algn="ctr" fontAlgn="ctr"/>
                      <a:r>
                        <a:rPr lang="en-US" altLang="ja-JP" sz="700" u="none" strike="noStrike" dirty="0" smtClean="0">
                          <a:effectLst/>
                        </a:rPr>
                        <a:t>(Part 1)</a:t>
                      </a:r>
                    </a:p>
                    <a:p>
                      <a:pPr algn="ctr" fontAlgn="ctr"/>
                      <a:r>
                        <a:rPr lang="en-US" altLang="ja-JP" sz="700" u="none" strike="noStrike" dirty="0" smtClean="0">
                          <a:effectLst/>
                        </a:rPr>
                        <a:t>Assuming absence of existing risk reduction measures</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99FF99"/>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700" u="none" strike="noStrike" dirty="0" smtClean="0">
                          <a:effectLst/>
                        </a:rPr>
                        <a:t>②</a:t>
                      </a:r>
                      <a:r>
                        <a:rPr lang="en-US" altLang="ja-JP" sz="700" u="none" strike="noStrike" dirty="0" smtClean="0">
                          <a:effectLst/>
                        </a:rPr>
                        <a:t> Risk estimation and evaluation</a:t>
                      </a:r>
                    </a:p>
                    <a:p>
                      <a:pPr algn="ctr" fontAlgn="ctr"/>
                      <a:r>
                        <a:rPr lang="en-US" altLang="ja-JP" sz="700" u="none" strike="noStrike" dirty="0" smtClean="0">
                          <a:effectLst/>
                        </a:rPr>
                        <a:t>(Part 2)</a:t>
                      </a:r>
                    </a:p>
                    <a:p>
                      <a:pPr algn="ctr" fontAlgn="ctr"/>
                      <a:r>
                        <a:rPr lang="en-US" altLang="ja-JP" sz="700" u="none" strike="noStrike" dirty="0" smtClean="0">
                          <a:effectLst/>
                        </a:rPr>
                        <a:t>Confirm validity of the existing risk reduction measures</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99FF99"/>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800" u="none" strike="noStrike" dirty="0" smtClean="0">
                          <a:effectLst/>
                        </a:rPr>
                        <a:t>③</a:t>
                      </a:r>
                      <a:r>
                        <a:rPr lang="en-US" altLang="ja-JP" sz="800" u="none" strike="noStrike" dirty="0" smtClean="0">
                          <a:effectLst/>
                        </a:rPr>
                        <a:t>Consideration of additional risk reduction measures &amp; risk estimation and evaluation</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FFCCFF"/>
                    </a:solidFill>
                  </a:tcPr>
                </a:tc>
                <a:tc gridSpan="3">
                  <a:txBody>
                    <a:bodyPr/>
                    <a:lstStyle/>
                    <a:p>
                      <a:pPr algn="ctr" fontAlgn="ctr"/>
                      <a:r>
                        <a:rPr lang="ja-JP" altLang="en-US" sz="700" u="none" strike="noStrike" dirty="0" smtClean="0">
                          <a:effectLst/>
                        </a:rPr>
                        <a:t>③</a:t>
                      </a:r>
                      <a:r>
                        <a:rPr lang="en-US" altLang="ja-JP" sz="700" u="none" strike="noStrike" dirty="0" smtClean="0">
                          <a:effectLst/>
                        </a:rPr>
                        <a:t>Risk estimation and evaluation (Part 3)</a:t>
                      </a:r>
                    </a:p>
                    <a:p>
                      <a:pPr algn="ctr" fontAlgn="ctr"/>
                      <a:r>
                        <a:rPr lang="en-US" altLang="ja-JP" sz="700" u="none" strike="noStrike" dirty="0" smtClean="0">
                          <a:effectLst/>
                        </a:rPr>
                        <a:t>Confirm the validity of the additional risk reduction measures</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FFCCFF"/>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800" u="none" strike="noStrike" dirty="0" smtClean="0">
                          <a:effectLst/>
                        </a:rPr>
                        <a:t>③</a:t>
                      </a:r>
                      <a:r>
                        <a:rPr lang="en-US" altLang="ja-JP" sz="800" u="none" strike="noStrike" dirty="0" smtClean="0">
                          <a:effectLst/>
                        </a:rPr>
                        <a:t>Can you implement the additional risk reduction measures?</a:t>
                      </a:r>
                    </a:p>
                  </a:txBody>
                  <a:tcPr marL="4107" marR="4107" marT="4107" marB="0" anchor="ctr">
                    <a:solidFill>
                      <a:schemeClr val="bg1">
                        <a:lumMod val="85000"/>
                      </a:schemeClr>
                    </a:solidFill>
                  </a:tcPr>
                </a:tc>
                <a:tc rowSpan="2">
                  <a:txBody>
                    <a:bodyPr/>
                    <a:lstStyle/>
                    <a:p>
                      <a:pPr algn="ctr" fontAlgn="ctr"/>
                      <a:r>
                        <a:rPr lang="ja-JP" altLang="en-US" sz="800" u="none" strike="noStrike" dirty="0" smtClean="0">
                          <a:effectLst/>
                        </a:rPr>
                        <a:t>③</a:t>
                      </a:r>
                      <a:r>
                        <a:rPr lang="en-US" altLang="ja-JP" sz="800" u="none" strike="noStrike" dirty="0" smtClean="0">
                          <a:effectLst/>
                        </a:rPr>
                        <a:t>Instructions to workers in order to maintain the functions of the risk reduction measures</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chemeClr val="bg1">
                        <a:lumMod val="85000"/>
                      </a:schemeClr>
                    </a:solidFill>
                  </a:tcPr>
                </a:tc>
                <a:tc rowSpan="2">
                  <a:txBody>
                    <a:bodyPr/>
                    <a:lstStyle/>
                    <a:p>
                      <a:pPr algn="ctr" fontAlgn="ctr"/>
                      <a:r>
                        <a:rPr lang="ja-JP" altLang="en-US" sz="800" u="none" strike="noStrike" dirty="0" smtClean="0">
                          <a:effectLst/>
                        </a:rPr>
                        <a:t>③</a:t>
                      </a:r>
                      <a:r>
                        <a:rPr lang="en-US" altLang="ja-JP" sz="800" u="none" strike="noStrike" dirty="0" smtClean="0">
                          <a:effectLst/>
                        </a:rPr>
                        <a:t>Information to be communicated to workers after the start of production</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chemeClr val="bg1">
                        <a:lumMod val="85000"/>
                      </a:schemeClr>
                    </a:solidFill>
                  </a:tcPr>
                </a:tc>
                <a:tc rowSpan="2">
                  <a:txBody>
                    <a:bodyPr/>
                    <a:lstStyle/>
                    <a:p>
                      <a:pPr algn="ctr" fontAlgn="ctr"/>
                      <a:r>
                        <a:rPr lang="en-US" altLang="ja-JP" sz="800" u="none" strike="noStrike" dirty="0" smtClean="0">
                          <a:effectLst/>
                        </a:rPr>
                        <a:t>Remarks</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tc>
              </a:tr>
              <a:tr h="63600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700" u="none" strike="noStrike" dirty="0" smtClean="0">
                          <a:effectLst/>
                        </a:rPr>
                        <a:t>Trigger events</a:t>
                      </a:r>
                      <a:r>
                        <a:rPr lang="ja-JP" altLang="en-US" sz="700" u="none" strike="noStrike" dirty="0">
                          <a:effectLst/>
                        </a:rPr>
                        <a:t/>
                      </a:r>
                      <a:br>
                        <a:rPr lang="ja-JP" altLang="en-US" sz="700" u="none" strike="noStrike" dirty="0">
                          <a:effectLst/>
                        </a:rPr>
                      </a:br>
                      <a:r>
                        <a:rPr lang="ja-JP" altLang="en-US" sz="700" u="none" strike="noStrike" dirty="0" smtClean="0">
                          <a:effectLst/>
                        </a:rPr>
                        <a:t>（</a:t>
                      </a:r>
                      <a:r>
                        <a:rPr lang="en-US" altLang="ja-JP" sz="700" u="none" strike="noStrike" dirty="0" smtClean="0">
                          <a:effectLst/>
                        </a:rPr>
                        <a:t>early</a:t>
                      </a:r>
                      <a:r>
                        <a:rPr lang="ja-JP" altLang="en-US" sz="700" u="none" strike="noStrike" dirty="0" smtClean="0">
                          <a:effectLst/>
                        </a:rPr>
                        <a:t>）</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FFFFCC"/>
                    </a:solidFill>
                  </a:tcPr>
                </a:tc>
                <a:tc>
                  <a:txBody>
                    <a:bodyPr/>
                    <a:lstStyle/>
                    <a:p>
                      <a:pPr algn="ctr" fontAlgn="ctr"/>
                      <a:r>
                        <a:rPr lang="en-US" altLang="ja-JP" sz="700" u="none" strike="noStrike" dirty="0" smtClean="0">
                          <a:effectLst/>
                        </a:rPr>
                        <a:t>Process abnormalities</a:t>
                      </a:r>
                      <a:r>
                        <a:rPr lang="ja-JP" altLang="en-US" sz="700" u="none" strike="noStrike" dirty="0">
                          <a:effectLst/>
                        </a:rPr>
                        <a:t/>
                      </a:r>
                      <a:br>
                        <a:rPr lang="ja-JP" altLang="en-US" sz="700" u="none" strike="noStrike" dirty="0">
                          <a:effectLst/>
                        </a:rPr>
                      </a:br>
                      <a:r>
                        <a:rPr lang="ja-JP" altLang="en-US" sz="700" u="none" strike="noStrike" dirty="0" smtClean="0">
                          <a:effectLst/>
                        </a:rPr>
                        <a:t>（</a:t>
                      </a:r>
                      <a:r>
                        <a:rPr lang="en-US" altLang="ja-JP" sz="700" u="none" strike="noStrike" dirty="0" smtClean="0">
                          <a:effectLst/>
                        </a:rPr>
                        <a:t>intermediate</a:t>
                      </a:r>
                      <a:r>
                        <a:rPr lang="ja-JP" altLang="en-US" sz="700" u="none" strike="noStrike" dirty="0" smtClean="0">
                          <a:effectLst/>
                        </a:rPr>
                        <a:t>）</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FFFFCC"/>
                    </a:solidFill>
                  </a:tcPr>
                </a:tc>
                <a:tc>
                  <a:txBody>
                    <a:bodyPr/>
                    <a:lstStyle/>
                    <a:p>
                      <a:pPr algn="ctr" fontAlgn="ctr"/>
                      <a:r>
                        <a:rPr lang="en-US" altLang="ja-JP" sz="700" u="none" strike="noStrike" dirty="0" smtClean="0">
                          <a:effectLst/>
                        </a:rPr>
                        <a:t>Process accidents</a:t>
                      </a:r>
                      <a:r>
                        <a:rPr lang="ja-JP" altLang="en-US" sz="700" u="none" strike="noStrike" dirty="0">
                          <a:effectLst/>
                        </a:rPr>
                        <a:t/>
                      </a:r>
                      <a:br>
                        <a:rPr lang="ja-JP" altLang="en-US" sz="700" u="none" strike="noStrike" dirty="0">
                          <a:effectLst/>
                        </a:rPr>
                      </a:br>
                      <a:r>
                        <a:rPr lang="ja-JP" altLang="en-US" sz="700" u="none" strike="noStrike" dirty="0" smtClean="0">
                          <a:effectLst/>
                        </a:rPr>
                        <a:t>（</a:t>
                      </a:r>
                      <a:r>
                        <a:rPr lang="en-US" altLang="ja-JP" sz="700" u="none" strike="noStrike" dirty="0" smtClean="0">
                          <a:effectLst/>
                        </a:rPr>
                        <a:t>result</a:t>
                      </a:r>
                      <a:r>
                        <a:rPr lang="ja-JP" altLang="en-US" sz="700" u="none" strike="noStrike" dirty="0" smtClean="0">
                          <a:effectLst/>
                        </a:rPr>
                        <a:t>）</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FFFFCC"/>
                    </a:solidFill>
                  </a:tcPr>
                </a:tc>
                <a:tc vMerge="1">
                  <a:txBody>
                    <a:bodyPr/>
                    <a:lstStyle/>
                    <a:p>
                      <a:endParaRPr kumimoji="1" lang="ja-JP" altLang="en-US"/>
                    </a:p>
                  </a:txBody>
                  <a:tcPr/>
                </a:tc>
                <a:tc>
                  <a:txBody>
                    <a:bodyPr/>
                    <a:lstStyle/>
                    <a:p>
                      <a:pPr algn="ctr" fontAlgn="ctr"/>
                      <a:r>
                        <a:rPr lang="en-US" altLang="ja-JP" sz="700" u="none" strike="noStrike" dirty="0" smtClean="0">
                          <a:effectLst/>
                        </a:rPr>
                        <a:t>Severity</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66FFFF"/>
                    </a:solidFill>
                  </a:tcPr>
                </a:tc>
                <a:tc>
                  <a:txBody>
                    <a:bodyPr/>
                    <a:lstStyle/>
                    <a:p>
                      <a:pPr algn="ctr" fontAlgn="ctr"/>
                      <a:r>
                        <a:rPr lang="en-US" altLang="ja-JP" sz="700" u="none" strike="noStrike" dirty="0" smtClean="0">
                          <a:effectLst/>
                        </a:rPr>
                        <a:t>Frequency</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66FFFF"/>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700" u="none" strike="noStrike" dirty="0" smtClean="0">
                          <a:effectLst/>
                        </a:rPr>
                        <a:t>Risk Level</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66FFFF"/>
                    </a:solidFill>
                  </a:tcPr>
                </a:tc>
                <a:tc>
                  <a:txBody>
                    <a:bodyPr/>
                    <a:lstStyle/>
                    <a:p>
                      <a:pPr algn="ctr" fontAlgn="ctr"/>
                      <a:r>
                        <a:rPr lang="en-US" altLang="ja-JP" sz="700" u="none" strike="noStrike" dirty="0" smtClean="0">
                          <a:effectLst/>
                        </a:rPr>
                        <a:t>Severity</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66FFFF"/>
                    </a:solidFill>
                  </a:tcPr>
                </a:tc>
                <a:tc>
                  <a:txBody>
                    <a:bodyPr/>
                    <a:lstStyle/>
                    <a:p>
                      <a:pPr algn="ctr" fontAlgn="ctr"/>
                      <a:r>
                        <a:rPr lang="en-US" altLang="ja-JP" sz="700" u="none" strike="noStrike" dirty="0" smtClean="0">
                          <a:effectLst/>
                        </a:rPr>
                        <a:t>Frequency</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66FFFF"/>
                    </a:solidFill>
                  </a:tcPr>
                </a:tc>
                <a:tc>
                  <a:txBody>
                    <a:bodyPr/>
                    <a:lstStyle/>
                    <a:p>
                      <a:pPr algn="ctr" fontAlgn="ctr"/>
                      <a:r>
                        <a:rPr lang="en-US" altLang="ja-JP" sz="700" u="none" strike="noStrike" dirty="0" smtClean="0">
                          <a:effectLst/>
                        </a:rPr>
                        <a:t>Risk Level</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66FFFF"/>
                    </a:solidFill>
                  </a:tcPr>
                </a:tc>
                <a:tc vMerge="1">
                  <a:txBody>
                    <a:bodyPr/>
                    <a:lstStyle/>
                    <a:p>
                      <a:endParaRPr kumimoji="1" lang="ja-JP" altLang="en-US"/>
                    </a:p>
                  </a:txBody>
                  <a:tcPr/>
                </a:tc>
                <a:tc>
                  <a:txBody>
                    <a:bodyPr/>
                    <a:lstStyle/>
                    <a:p>
                      <a:pPr algn="ctr" fontAlgn="ctr"/>
                      <a:r>
                        <a:rPr lang="en-US" altLang="ja-JP" sz="700" u="none" strike="noStrike" dirty="0" smtClean="0">
                          <a:effectLst/>
                        </a:rPr>
                        <a:t>Severity</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66FFFF"/>
                    </a:solidFill>
                  </a:tcPr>
                </a:tc>
                <a:tc>
                  <a:txBody>
                    <a:bodyPr/>
                    <a:lstStyle/>
                    <a:p>
                      <a:pPr algn="ctr" fontAlgn="ctr"/>
                      <a:r>
                        <a:rPr lang="en-US" altLang="ja-JP" sz="700" u="none" strike="noStrike" dirty="0" smtClean="0">
                          <a:effectLst/>
                        </a:rPr>
                        <a:t>Frequency</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66FFFF"/>
                    </a:solidFill>
                  </a:tcPr>
                </a:tc>
                <a:tc>
                  <a:txBody>
                    <a:bodyPr/>
                    <a:lstStyle/>
                    <a:p>
                      <a:pPr algn="ctr" fontAlgn="ctr"/>
                      <a:r>
                        <a:rPr lang="en-US" altLang="ja-JP" sz="700" u="none" strike="noStrike" dirty="0" smtClean="0">
                          <a:effectLst/>
                        </a:rPr>
                        <a:t>Risk Level</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vert270" anchor="ctr">
                    <a:solidFill>
                      <a:srgbClr val="66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841283">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r>
              <a:tr h="841283">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r>
              <a:tr h="841283">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r>
              <a:tr h="841283">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r>
            </a:tbl>
          </a:graphicData>
        </a:graphic>
      </p:graphicFrame>
      <p:sp>
        <p:nvSpPr>
          <p:cNvPr id="6" name="角丸四角形 5"/>
          <p:cNvSpPr/>
          <p:nvPr/>
        </p:nvSpPr>
        <p:spPr>
          <a:xfrm>
            <a:off x="1064785" y="1152235"/>
            <a:ext cx="2595418" cy="390237"/>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FF0000"/>
                </a:solidFill>
                <a:effectLst>
                  <a:outerShdw blurRad="38100" dist="38100" dir="2700000" algn="tl">
                    <a:srgbClr val="000000">
                      <a:alpha val="43137"/>
                    </a:srgbClr>
                  </a:outerShdw>
                </a:effectLst>
              </a:rPr>
              <a:t>Result of STEP1</a:t>
            </a:r>
            <a:endParaRPr kumimoji="1" lang="ja-JP" altLang="en-US" dirty="0">
              <a:solidFill>
                <a:srgbClr val="FF0000"/>
              </a:solidFill>
              <a:effectLst>
                <a:outerShdw blurRad="38100" dist="38100" dir="2700000" algn="tl">
                  <a:srgbClr val="000000">
                    <a:alpha val="43137"/>
                  </a:srgbClr>
                </a:outerShdw>
              </a:effectLst>
            </a:endParaRPr>
          </a:p>
        </p:txBody>
      </p:sp>
      <p:sp>
        <p:nvSpPr>
          <p:cNvPr id="7" name="テキスト ボックス 6"/>
          <p:cNvSpPr txBox="1"/>
          <p:nvPr/>
        </p:nvSpPr>
        <p:spPr>
          <a:xfrm>
            <a:off x="1409671" y="3546620"/>
            <a:ext cx="6572580" cy="400110"/>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Please copy the content of </a:t>
            </a:r>
            <a:r>
              <a:rPr lang="en-US" altLang="ja-JP" sz="2000" dirty="0" smtClean="0"/>
              <a:t>implementation </a:t>
            </a:r>
            <a:r>
              <a:rPr lang="en-US" altLang="ja-JP" sz="2000" dirty="0"/>
              <a:t>sheet</a:t>
            </a:r>
            <a:r>
              <a:rPr lang="en-US" altLang="ja-JP" sz="2000" dirty="0" smtClean="0"/>
              <a:t>.</a:t>
            </a:r>
            <a:endParaRPr lang="ja-JP" altLang="en-US" sz="1600" dirty="0"/>
          </a:p>
        </p:txBody>
      </p:sp>
      <p:grpSp>
        <p:nvGrpSpPr>
          <p:cNvPr id="10" name="グループ化 9"/>
          <p:cNvGrpSpPr/>
          <p:nvPr/>
        </p:nvGrpSpPr>
        <p:grpSpPr>
          <a:xfrm>
            <a:off x="1064785" y="3400870"/>
            <a:ext cx="7120366" cy="652724"/>
            <a:chOff x="828637" y="3119735"/>
            <a:chExt cx="8098309" cy="652724"/>
          </a:xfrm>
        </p:grpSpPr>
        <p:sp>
          <p:nvSpPr>
            <p:cNvPr id="8" name="右矢印 7"/>
            <p:cNvSpPr/>
            <p:nvPr/>
          </p:nvSpPr>
          <p:spPr>
            <a:xfrm>
              <a:off x="828637" y="3119735"/>
              <a:ext cx="4757133" cy="628073"/>
            </a:xfrm>
            <a:prstGeom prst="rightArrow">
              <a:avLst>
                <a:gd name="adj1" fmla="val 50000"/>
                <a:gd name="adj2" fmla="val 73529"/>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rgbClr val="FF0000"/>
                  </a:solidFill>
                  <a:effectLst>
                    <a:outerShdw blurRad="38100" dist="38100" dir="2700000" algn="tl">
                      <a:srgbClr val="000000">
                        <a:alpha val="43137"/>
                      </a:srgbClr>
                    </a:outerShdw>
                  </a:effectLst>
                </a:rPr>
                <a:t>STEP </a:t>
              </a:r>
              <a:r>
                <a:rPr lang="en-US" altLang="ja-JP" sz="1600" dirty="0">
                  <a:solidFill>
                    <a:srgbClr val="FF0000"/>
                  </a:solidFill>
                  <a:effectLst>
                    <a:outerShdw blurRad="38100" dist="38100" dir="2700000" algn="tl">
                      <a:srgbClr val="000000">
                        <a:alpha val="43137"/>
                      </a:srgbClr>
                    </a:outerShdw>
                  </a:effectLst>
                </a:rPr>
                <a:t>2 Scenario 1 </a:t>
              </a:r>
              <a:endParaRPr kumimoji="1" lang="ja-JP" altLang="en-US" sz="1600" dirty="0">
                <a:solidFill>
                  <a:srgbClr val="FF0000"/>
                </a:solidFill>
                <a:effectLst>
                  <a:outerShdw blurRad="38100" dist="38100" dir="2700000" algn="tl">
                    <a:srgbClr val="000000">
                      <a:alpha val="43137"/>
                    </a:srgbClr>
                  </a:outerShdw>
                </a:effectLst>
              </a:endParaRPr>
            </a:p>
          </p:txBody>
        </p:sp>
        <p:sp>
          <p:nvSpPr>
            <p:cNvPr id="9" name="右矢印 8"/>
            <p:cNvSpPr/>
            <p:nvPr/>
          </p:nvSpPr>
          <p:spPr>
            <a:xfrm>
              <a:off x="5723197" y="3144386"/>
              <a:ext cx="3203749" cy="628073"/>
            </a:xfrm>
            <a:prstGeom prst="rightArrow">
              <a:avLst>
                <a:gd name="adj1" fmla="val 50000"/>
                <a:gd name="adj2" fmla="val 73529"/>
              </a:avLst>
            </a:prstGeom>
            <a:solidFill>
              <a:srgbClr val="CCECF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rgbClr val="FF0000"/>
                </a:solidFill>
                <a:effectLst>
                  <a:outerShdw blurRad="38100" dist="38100" dir="2700000" algn="tl">
                    <a:srgbClr val="000000">
                      <a:alpha val="43137"/>
                    </a:srgbClr>
                  </a:outerShdw>
                </a:effectLst>
              </a:endParaRPr>
            </a:p>
          </p:txBody>
        </p:sp>
      </p:grpSp>
      <p:grpSp>
        <p:nvGrpSpPr>
          <p:cNvPr id="14" name="グループ化 13"/>
          <p:cNvGrpSpPr/>
          <p:nvPr/>
        </p:nvGrpSpPr>
        <p:grpSpPr>
          <a:xfrm>
            <a:off x="1064785" y="4232757"/>
            <a:ext cx="7120367" cy="652724"/>
            <a:chOff x="895926" y="4011929"/>
            <a:chExt cx="8031019" cy="652724"/>
          </a:xfrm>
        </p:grpSpPr>
        <p:sp>
          <p:nvSpPr>
            <p:cNvPr id="12" name="右矢印 11"/>
            <p:cNvSpPr/>
            <p:nvPr/>
          </p:nvSpPr>
          <p:spPr>
            <a:xfrm>
              <a:off x="895926" y="4011929"/>
              <a:ext cx="4717605" cy="628073"/>
            </a:xfrm>
            <a:prstGeom prst="rightArrow">
              <a:avLst>
                <a:gd name="adj1" fmla="val 50000"/>
                <a:gd name="adj2" fmla="val 73529"/>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rgbClr val="FF0000"/>
                  </a:solidFill>
                  <a:effectLst>
                    <a:outerShdw blurRad="38100" dist="38100" dir="2700000" algn="tl">
                      <a:srgbClr val="000000">
                        <a:alpha val="43137"/>
                      </a:srgbClr>
                    </a:outerShdw>
                  </a:effectLst>
                </a:rPr>
                <a:t>STEP </a:t>
              </a:r>
              <a:r>
                <a:rPr lang="en-US" altLang="ja-JP" sz="1600" dirty="0">
                  <a:solidFill>
                    <a:srgbClr val="FF0000"/>
                  </a:solidFill>
                  <a:effectLst>
                    <a:outerShdw blurRad="38100" dist="38100" dir="2700000" algn="tl">
                      <a:srgbClr val="000000">
                        <a:alpha val="43137"/>
                      </a:srgbClr>
                    </a:outerShdw>
                  </a:effectLst>
                </a:rPr>
                <a:t>2 Scenario </a:t>
              </a:r>
              <a:r>
                <a:rPr lang="en-US" altLang="ja-JP" sz="1600" dirty="0" smtClean="0">
                  <a:solidFill>
                    <a:srgbClr val="FF0000"/>
                  </a:solidFill>
                  <a:effectLst>
                    <a:outerShdw blurRad="38100" dist="38100" dir="2700000" algn="tl">
                      <a:srgbClr val="000000">
                        <a:alpha val="43137"/>
                      </a:srgbClr>
                    </a:outerShdw>
                  </a:effectLst>
                </a:rPr>
                <a:t>2</a:t>
              </a:r>
              <a:endParaRPr kumimoji="1" lang="ja-JP" altLang="en-US" sz="1600" dirty="0">
                <a:solidFill>
                  <a:srgbClr val="FF0000"/>
                </a:solidFill>
                <a:effectLst>
                  <a:outerShdw blurRad="38100" dist="38100" dir="2700000" algn="tl">
                    <a:srgbClr val="000000">
                      <a:alpha val="43137"/>
                    </a:srgbClr>
                  </a:outerShdw>
                </a:effectLst>
              </a:endParaRPr>
            </a:p>
          </p:txBody>
        </p:sp>
        <p:sp>
          <p:nvSpPr>
            <p:cNvPr id="13" name="右矢印 12"/>
            <p:cNvSpPr/>
            <p:nvPr/>
          </p:nvSpPr>
          <p:spPr>
            <a:xfrm>
              <a:off x="5763491" y="4036580"/>
              <a:ext cx="3163454" cy="628073"/>
            </a:xfrm>
            <a:prstGeom prst="rightArrow">
              <a:avLst>
                <a:gd name="adj1" fmla="val 50000"/>
                <a:gd name="adj2" fmla="val 73529"/>
              </a:avLst>
            </a:prstGeom>
            <a:solidFill>
              <a:srgbClr val="CCECF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rgbClr val="FF0000"/>
                </a:solidFill>
                <a:effectLst>
                  <a:outerShdw blurRad="38100" dist="38100" dir="2700000" algn="tl">
                    <a:srgbClr val="000000">
                      <a:alpha val="43137"/>
                    </a:srgbClr>
                  </a:outerShdw>
                </a:effectLst>
              </a:endParaRPr>
            </a:p>
          </p:txBody>
        </p:sp>
      </p:grpSp>
      <p:grpSp>
        <p:nvGrpSpPr>
          <p:cNvPr id="18" name="グループ化 17"/>
          <p:cNvGrpSpPr/>
          <p:nvPr/>
        </p:nvGrpSpPr>
        <p:grpSpPr>
          <a:xfrm>
            <a:off x="1064785" y="5079634"/>
            <a:ext cx="7120366" cy="652724"/>
            <a:chOff x="895927" y="4904123"/>
            <a:chExt cx="8031018" cy="652724"/>
          </a:xfrm>
        </p:grpSpPr>
        <p:sp>
          <p:nvSpPr>
            <p:cNvPr id="16" name="右矢印 15"/>
            <p:cNvSpPr/>
            <p:nvPr/>
          </p:nvSpPr>
          <p:spPr>
            <a:xfrm>
              <a:off x="895927" y="4904123"/>
              <a:ext cx="4717605" cy="628073"/>
            </a:xfrm>
            <a:prstGeom prst="rightArrow">
              <a:avLst>
                <a:gd name="adj1" fmla="val 50000"/>
                <a:gd name="adj2" fmla="val 73529"/>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rgbClr val="FF0000"/>
                  </a:solidFill>
                  <a:effectLst>
                    <a:outerShdw blurRad="38100" dist="38100" dir="2700000" algn="tl">
                      <a:srgbClr val="000000">
                        <a:alpha val="43137"/>
                      </a:srgbClr>
                    </a:outerShdw>
                  </a:effectLst>
                </a:rPr>
                <a:t>STEP </a:t>
              </a:r>
              <a:r>
                <a:rPr lang="en-US" altLang="ja-JP" sz="1600" dirty="0">
                  <a:solidFill>
                    <a:srgbClr val="FF0000"/>
                  </a:solidFill>
                  <a:effectLst>
                    <a:outerShdw blurRad="38100" dist="38100" dir="2700000" algn="tl">
                      <a:srgbClr val="000000">
                        <a:alpha val="43137"/>
                      </a:srgbClr>
                    </a:outerShdw>
                  </a:effectLst>
                </a:rPr>
                <a:t>2 Scenario </a:t>
              </a:r>
              <a:r>
                <a:rPr lang="en-US" altLang="ja-JP" sz="1600" dirty="0" smtClean="0">
                  <a:solidFill>
                    <a:srgbClr val="FF0000"/>
                  </a:solidFill>
                  <a:effectLst>
                    <a:outerShdw blurRad="38100" dist="38100" dir="2700000" algn="tl">
                      <a:srgbClr val="000000">
                        <a:alpha val="43137"/>
                      </a:srgbClr>
                    </a:outerShdw>
                  </a:effectLst>
                </a:rPr>
                <a:t>3</a:t>
              </a:r>
              <a:endParaRPr kumimoji="1" lang="ja-JP" altLang="en-US" sz="1600" dirty="0">
                <a:solidFill>
                  <a:srgbClr val="FF0000"/>
                </a:solidFill>
                <a:effectLst>
                  <a:outerShdw blurRad="38100" dist="38100" dir="2700000" algn="tl">
                    <a:srgbClr val="000000">
                      <a:alpha val="43137"/>
                    </a:srgbClr>
                  </a:outerShdw>
                </a:effectLst>
              </a:endParaRPr>
            </a:p>
          </p:txBody>
        </p:sp>
        <p:sp>
          <p:nvSpPr>
            <p:cNvPr id="17" name="右矢印 16"/>
            <p:cNvSpPr/>
            <p:nvPr/>
          </p:nvSpPr>
          <p:spPr>
            <a:xfrm>
              <a:off x="5763491" y="4928774"/>
              <a:ext cx="3163454" cy="628073"/>
            </a:xfrm>
            <a:prstGeom prst="rightArrow">
              <a:avLst>
                <a:gd name="adj1" fmla="val 50000"/>
                <a:gd name="adj2" fmla="val 73529"/>
              </a:avLst>
            </a:prstGeom>
            <a:solidFill>
              <a:srgbClr val="CCECF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rgbClr val="FF0000"/>
                </a:solidFill>
                <a:effectLst>
                  <a:outerShdw blurRad="38100" dist="38100" dir="2700000" algn="tl">
                    <a:srgbClr val="000000">
                      <a:alpha val="43137"/>
                    </a:srgbClr>
                  </a:outerShdw>
                </a:effectLst>
              </a:endParaRPr>
            </a:p>
          </p:txBody>
        </p:sp>
      </p:grpSp>
      <p:sp>
        <p:nvSpPr>
          <p:cNvPr id="19" name="上下矢印 18"/>
          <p:cNvSpPr/>
          <p:nvPr/>
        </p:nvSpPr>
        <p:spPr>
          <a:xfrm>
            <a:off x="4873299" y="3312826"/>
            <a:ext cx="286327" cy="3343343"/>
          </a:xfrm>
          <a:prstGeom prst="upDownArrow">
            <a:avLst>
              <a:gd name="adj1" fmla="val 50000"/>
              <a:gd name="adj2" fmla="val 143549"/>
            </a:avLst>
          </a:prstGeom>
          <a:solidFill>
            <a:srgbClr val="FFFF00"/>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368283" y="4336180"/>
            <a:ext cx="3599857" cy="1938992"/>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Decide on risk reduction measures based on a comprehensive judgment of technical, cost and other aspects starting from scenarios at </a:t>
            </a:r>
            <a:r>
              <a:rPr lang="en-US" altLang="ja-JP" sz="2000" dirty="0" smtClean="0"/>
              <a:t>High </a:t>
            </a:r>
            <a:r>
              <a:rPr lang="en-US" altLang="ja-JP" sz="2000" dirty="0"/>
              <a:t>Risk Level</a:t>
            </a:r>
            <a:r>
              <a:rPr lang="en-US" altLang="ja-JP" sz="2000" dirty="0" smtClean="0"/>
              <a:t>.</a:t>
            </a:r>
            <a:endParaRPr lang="ja-JP" altLang="en-US" sz="1600" dirty="0"/>
          </a:p>
        </p:txBody>
      </p:sp>
    </p:spTree>
    <p:extLst>
      <p:ext uri="{BB962C8B-B14F-4D97-AF65-F5344CB8AC3E}">
        <p14:creationId xmlns:p14="http://schemas.microsoft.com/office/powerpoint/2010/main" val="606904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2" fill="hold" grpId="1" nodeType="clickEffect">
                                  <p:stCondLst>
                                    <p:cond delay="0"/>
                                  </p:stCondLst>
                                  <p:childTnLst>
                                    <p:anim calcmode="lin" valueType="num">
                                      <p:cBhvr additive="base">
                                        <p:cTn id="12" dur="500"/>
                                        <p:tgtEl>
                                          <p:spTgt spid="7"/>
                                        </p:tgtEl>
                                        <p:attrNameLst>
                                          <p:attrName>ppt_x</p:attrName>
                                        </p:attrNameLst>
                                      </p:cBhvr>
                                      <p:tavLst>
                                        <p:tav tm="0">
                                          <p:val>
                                            <p:strVal val="ppt_x"/>
                                          </p:val>
                                        </p:tav>
                                        <p:tav tm="100000">
                                          <p:val>
                                            <p:strVal val="1+ppt_w/2"/>
                                          </p:val>
                                        </p:tav>
                                      </p:tavLst>
                                    </p:anim>
                                    <p:anim calcmode="lin" valueType="num">
                                      <p:cBhvr additive="base">
                                        <p:cTn id="13" dur="500"/>
                                        <p:tgtEl>
                                          <p:spTgt spid="7"/>
                                        </p:tgtEl>
                                        <p:attrNameLst>
                                          <p:attrName>ppt_y</p:attrName>
                                        </p:attrNameLst>
                                      </p:cBhvr>
                                      <p:tavLst>
                                        <p:tav tm="0">
                                          <p:val>
                                            <p:strVal val="ppt_y"/>
                                          </p:val>
                                        </p:tav>
                                        <p:tav tm="100000">
                                          <p:val>
                                            <p:strVal val="ppt_y"/>
                                          </p:val>
                                        </p:tav>
                                      </p:tavLst>
                                    </p:anim>
                                    <p:set>
                                      <p:cBhvr>
                                        <p:cTn id="14" dur="1" fill="hold">
                                          <p:stCondLst>
                                            <p:cond delay="499"/>
                                          </p:stCondLst>
                                        </p:cTn>
                                        <p:tgtEl>
                                          <p:spTgt spid="7"/>
                                        </p:tgtEl>
                                        <p:attrNameLst>
                                          <p:attrName>style.visibility</p:attrName>
                                        </p:attrNameLst>
                                      </p:cBhvr>
                                      <p:to>
                                        <p:strVal val="hidden"/>
                                      </p:to>
                                    </p:set>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2000" fill="hold"/>
                                        <p:tgtEl>
                                          <p:spTgt spid="6"/>
                                        </p:tgtEl>
                                        <p:attrNameLst>
                                          <p:attrName>ppt_x</p:attrName>
                                        </p:attrNameLst>
                                      </p:cBhvr>
                                      <p:tavLst>
                                        <p:tav tm="0">
                                          <p:val>
                                            <p:strVal val="#ppt_x"/>
                                          </p:val>
                                        </p:tav>
                                        <p:tav tm="100000">
                                          <p:val>
                                            <p:strVal val="#ppt_x"/>
                                          </p:val>
                                        </p:tav>
                                      </p:tavLst>
                                    </p:anim>
                                    <p:anim calcmode="lin" valueType="num">
                                      <p:cBhvr additive="base">
                                        <p:cTn id="19" dur="2000" fill="hold"/>
                                        <p:tgtEl>
                                          <p:spTgt spid="6"/>
                                        </p:tgtEl>
                                        <p:attrNameLst>
                                          <p:attrName>ppt_y</p:attrName>
                                        </p:attrNameLst>
                                      </p:cBhvr>
                                      <p:tavLst>
                                        <p:tav tm="0">
                                          <p:val>
                                            <p:strVal val="1+#ppt_h/2"/>
                                          </p:val>
                                        </p:tav>
                                        <p:tav tm="100000">
                                          <p:val>
                                            <p:strVal val="#ppt_y"/>
                                          </p:val>
                                        </p:tav>
                                      </p:tavLst>
                                    </p:anim>
                                  </p:childTnLst>
                                </p:cTn>
                              </p:par>
                            </p:childTnLst>
                          </p:cTn>
                        </p:par>
                        <p:par>
                          <p:cTn id="20" fill="hold">
                            <p:stCondLst>
                              <p:cond delay="2500"/>
                            </p:stCondLst>
                            <p:childTnLst>
                              <p:par>
                                <p:cTn id="21" presetID="2" presetClass="entr" presetSubtype="4"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2000" fill="hold"/>
                                        <p:tgtEl>
                                          <p:spTgt spid="10"/>
                                        </p:tgtEl>
                                        <p:attrNameLst>
                                          <p:attrName>ppt_x</p:attrName>
                                        </p:attrNameLst>
                                      </p:cBhvr>
                                      <p:tavLst>
                                        <p:tav tm="0">
                                          <p:val>
                                            <p:strVal val="#ppt_x"/>
                                          </p:val>
                                        </p:tav>
                                        <p:tav tm="100000">
                                          <p:val>
                                            <p:strVal val="#ppt_x"/>
                                          </p:val>
                                        </p:tav>
                                      </p:tavLst>
                                    </p:anim>
                                    <p:anim calcmode="lin" valueType="num">
                                      <p:cBhvr additive="base">
                                        <p:cTn id="24" dur="2000" fill="hold"/>
                                        <p:tgtEl>
                                          <p:spTgt spid="10"/>
                                        </p:tgtEl>
                                        <p:attrNameLst>
                                          <p:attrName>ppt_y</p:attrName>
                                        </p:attrNameLst>
                                      </p:cBhvr>
                                      <p:tavLst>
                                        <p:tav tm="0">
                                          <p:val>
                                            <p:strVal val="1+#ppt_h/2"/>
                                          </p:val>
                                        </p:tav>
                                        <p:tav tm="100000">
                                          <p:val>
                                            <p:strVal val="#ppt_y"/>
                                          </p:val>
                                        </p:tav>
                                      </p:tavLst>
                                    </p:anim>
                                  </p:childTnLst>
                                </p:cTn>
                              </p:par>
                            </p:childTnLst>
                          </p:cTn>
                        </p:par>
                        <p:par>
                          <p:cTn id="25" fill="hold">
                            <p:stCondLst>
                              <p:cond delay="4500"/>
                            </p:stCondLst>
                            <p:childTnLst>
                              <p:par>
                                <p:cTn id="26" presetID="2" presetClass="entr" presetSubtype="4" fill="hold"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2000" fill="hold"/>
                                        <p:tgtEl>
                                          <p:spTgt spid="14"/>
                                        </p:tgtEl>
                                        <p:attrNameLst>
                                          <p:attrName>ppt_x</p:attrName>
                                        </p:attrNameLst>
                                      </p:cBhvr>
                                      <p:tavLst>
                                        <p:tav tm="0">
                                          <p:val>
                                            <p:strVal val="#ppt_x"/>
                                          </p:val>
                                        </p:tav>
                                        <p:tav tm="100000">
                                          <p:val>
                                            <p:strVal val="#ppt_x"/>
                                          </p:val>
                                        </p:tav>
                                      </p:tavLst>
                                    </p:anim>
                                    <p:anim calcmode="lin" valueType="num">
                                      <p:cBhvr additive="base">
                                        <p:cTn id="29" dur="2000" fill="hold"/>
                                        <p:tgtEl>
                                          <p:spTgt spid="14"/>
                                        </p:tgtEl>
                                        <p:attrNameLst>
                                          <p:attrName>ppt_y</p:attrName>
                                        </p:attrNameLst>
                                      </p:cBhvr>
                                      <p:tavLst>
                                        <p:tav tm="0">
                                          <p:val>
                                            <p:strVal val="1+#ppt_h/2"/>
                                          </p:val>
                                        </p:tav>
                                        <p:tav tm="100000">
                                          <p:val>
                                            <p:strVal val="#ppt_y"/>
                                          </p:val>
                                        </p:tav>
                                      </p:tavLst>
                                    </p:anim>
                                  </p:childTnLst>
                                </p:cTn>
                              </p:par>
                            </p:childTnLst>
                          </p:cTn>
                        </p:par>
                        <p:par>
                          <p:cTn id="30" fill="hold">
                            <p:stCondLst>
                              <p:cond delay="6500"/>
                            </p:stCondLst>
                            <p:childTnLst>
                              <p:par>
                                <p:cTn id="31" presetID="2" presetClass="entr" presetSubtype="4" fill="hold"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2000" fill="hold"/>
                                        <p:tgtEl>
                                          <p:spTgt spid="18"/>
                                        </p:tgtEl>
                                        <p:attrNameLst>
                                          <p:attrName>ppt_x</p:attrName>
                                        </p:attrNameLst>
                                      </p:cBhvr>
                                      <p:tavLst>
                                        <p:tav tm="0">
                                          <p:val>
                                            <p:strVal val="#ppt_x"/>
                                          </p:val>
                                        </p:tav>
                                        <p:tav tm="100000">
                                          <p:val>
                                            <p:strVal val="#ppt_x"/>
                                          </p:val>
                                        </p:tav>
                                      </p:tavLst>
                                    </p:anim>
                                    <p:anim calcmode="lin" valueType="num">
                                      <p:cBhvr additive="base">
                                        <p:cTn id="34" dur="2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repeatCount="300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p:cTn id="39" dur="1000" fill="hold"/>
                                        <p:tgtEl>
                                          <p:spTgt spid="19"/>
                                        </p:tgtEl>
                                        <p:attrNameLst>
                                          <p:attrName>ppt_w</p:attrName>
                                        </p:attrNameLst>
                                      </p:cBhvr>
                                      <p:tavLst>
                                        <p:tav tm="0">
                                          <p:val>
                                            <p:fltVal val="0"/>
                                          </p:val>
                                        </p:tav>
                                        <p:tav tm="100000">
                                          <p:val>
                                            <p:strVal val="#ppt_w"/>
                                          </p:val>
                                        </p:tav>
                                      </p:tavLst>
                                    </p:anim>
                                    <p:anim calcmode="lin" valueType="num">
                                      <p:cBhvr>
                                        <p:cTn id="40" dur="1000" fill="hold"/>
                                        <p:tgtEl>
                                          <p:spTgt spid="19"/>
                                        </p:tgtEl>
                                        <p:attrNameLst>
                                          <p:attrName>ppt_h</p:attrName>
                                        </p:attrNameLst>
                                      </p:cBhvr>
                                      <p:tavLst>
                                        <p:tav tm="0">
                                          <p:val>
                                            <p:fltVal val="0"/>
                                          </p:val>
                                        </p:tav>
                                        <p:tav tm="100000">
                                          <p:val>
                                            <p:strVal val="#ppt_h"/>
                                          </p:val>
                                        </p:tav>
                                      </p:tavLst>
                                    </p:anim>
                                    <p:animEffect transition="in" filter="fade">
                                      <p:cBhvr>
                                        <p:cTn id="41" dur="1000"/>
                                        <p:tgtEl>
                                          <p:spTgt spid="19"/>
                                        </p:tgtEl>
                                      </p:cBhvr>
                                    </p:animEffect>
                                  </p:childTnLst>
                                </p:cTn>
                              </p:par>
                            </p:childTnLst>
                          </p:cTn>
                        </p:par>
                        <p:par>
                          <p:cTn id="42" fill="hold">
                            <p:stCondLst>
                              <p:cond delay="3000"/>
                            </p:stCondLst>
                            <p:childTnLst>
                              <p:par>
                                <p:cTn id="43" presetID="2" presetClass="entr" presetSubtype="2"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fill="hold"/>
                                        <p:tgtEl>
                                          <p:spTgt spid="23"/>
                                        </p:tgtEl>
                                        <p:attrNameLst>
                                          <p:attrName>ppt_x</p:attrName>
                                        </p:attrNameLst>
                                      </p:cBhvr>
                                      <p:tavLst>
                                        <p:tav tm="0">
                                          <p:val>
                                            <p:strVal val="1+#ppt_w/2"/>
                                          </p:val>
                                        </p:tav>
                                        <p:tav tm="100000">
                                          <p:val>
                                            <p:strVal val="#ppt_x"/>
                                          </p:val>
                                        </p:tav>
                                      </p:tavLst>
                                    </p:anim>
                                    <p:anim calcmode="lin" valueType="num">
                                      <p:cBhvr additive="base">
                                        <p:cTn id="46"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xit" presetSubtype="2" fill="hold" grpId="1" nodeType="clickEffect">
                                  <p:stCondLst>
                                    <p:cond delay="0"/>
                                  </p:stCondLst>
                                  <p:childTnLst>
                                    <p:anim calcmode="lin" valueType="num">
                                      <p:cBhvr additive="base">
                                        <p:cTn id="50" dur="500"/>
                                        <p:tgtEl>
                                          <p:spTgt spid="23"/>
                                        </p:tgtEl>
                                        <p:attrNameLst>
                                          <p:attrName>ppt_x</p:attrName>
                                        </p:attrNameLst>
                                      </p:cBhvr>
                                      <p:tavLst>
                                        <p:tav tm="0">
                                          <p:val>
                                            <p:strVal val="ppt_x"/>
                                          </p:val>
                                        </p:tav>
                                        <p:tav tm="100000">
                                          <p:val>
                                            <p:strVal val="1+ppt_w/2"/>
                                          </p:val>
                                        </p:tav>
                                      </p:tavLst>
                                    </p:anim>
                                    <p:anim calcmode="lin" valueType="num">
                                      <p:cBhvr additive="base">
                                        <p:cTn id="51" dur="500"/>
                                        <p:tgtEl>
                                          <p:spTgt spid="23"/>
                                        </p:tgtEl>
                                        <p:attrNameLst>
                                          <p:attrName>ppt_y</p:attrName>
                                        </p:attrNameLst>
                                      </p:cBhvr>
                                      <p:tavLst>
                                        <p:tav tm="0">
                                          <p:val>
                                            <p:strVal val="ppt_y"/>
                                          </p:val>
                                        </p:tav>
                                        <p:tav tm="100000">
                                          <p:val>
                                            <p:strVal val="ppt_y"/>
                                          </p:val>
                                        </p:tav>
                                      </p:tavLst>
                                    </p:anim>
                                    <p:set>
                                      <p:cBhvr>
                                        <p:cTn id="52"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P spid="19" grpId="0" animBg="1"/>
      <p:bldP spid="23" grpId="0" animBg="1"/>
      <p:bldP spid="2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1" y="624109"/>
            <a:ext cx="6589199" cy="1446353"/>
          </a:xfrm>
        </p:spPr>
        <p:txBody>
          <a:bodyPr>
            <a:normAutofit/>
          </a:bodyPr>
          <a:lstStyle/>
          <a:p>
            <a:r>
              <a:rPr lang="en-US" altLang="ja-JP" sz="4400" dirty="0" smtClean="0"/>
              <a:t>Conclusion</a:t>
            </a:r>
            <a:br>
              <a:rPr lang="en-US" altLang="ja-JP" sz="4400" dirty="0" smtClean="0"/>
            </a:br>
            <a:r>
              <a:rPr lang="en-US" altLang="ja-JP" sz="4400" dirty="0" smtClean="0"/>
              <a:t>The </a:t>
            </a:r>
            <a:r>
              <a:rPr lang="en-US" altLang="ja-JP" sz="4400" dirty="0"/>
              <a:t>record for next time</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noAutofit/>
          </a:bodyPr>
          <a:lstStyle/>
          <a:p>
            <a:r>
              <a:rPr lang="en-US" altLang="ja-JP" sz="2400" dirty="0"/>
              <a:t>This tutorial material finishes here</a:t>
            </a:r>
            <a:r>
              <a:rPr lang="en-US" altLang="ja-JP" sz="2400" dirty="0" smtClean="0"/>
              <a:t>.</a:t>
            </a:r>
            <a:endParaRPr kumimoji="1" lang="ja-JP" altLang="en-US" sz="2400" dirty="0" smtClean="0"/>
          </a:p>
          <a:p>
            <a:r>
              <a:rPr lang="en-US" altLang="ja-JP" sz="2400" dirty="0"/>
              <a:t>Thank you for taking a look to the last</a:t>
            </a:r>
            <a:r>
              <a:rPr lang="en-US" altLang="ja-JP" sz="2400" dirty="0" smtClean="0"/>
              <a:t>.</a:t>
            </a:r>
            <a:endParaRPr kumimoji="1" lang="ja-JP" altLang="en-US" sz="2400" dirty="0" smtClean="0"/>
          </a:p>
          <a:p>
            <a:r>
              <a:rPr lang="en-US" altLang="ja-JP" sz="2400" dirty="0" smtClean="0"/>
              <a:t>For </a:t>
            </a:r>
            <a:r>
              <a:rPr lang="en-US" altLang="ja-JP" sz="2400" dirty="0"/>
              <a:t>details, please refer to </a:t>
            </a:r>
            <a:r>
              <a:rPr lang="en-US" altLang="ja-JP" sz="2400" dirty="0" smtClean="0"/>
              <a:t>Safety Document or manual</a:t>
            </a:r>
            <a:r>
              <a:rPr lang="en-US" altLang="ja-JP" sz="2400" dirty="0"/>
              <a:t>. </a:t>
            </a:r>
            <a:r>
              <a:rPr lang="en-US" altLang="ja-JP" sz="2400" dirty="0" smtClean="0"/>
              <a:t>(Sorry </a:t>
            </a:r>
            <a:r>
              <a:rPr lang="en-US" altLang="ja-JP" sz="2400" dirty="0"/>
              <a:t>in </a:t>
            </a:r>
            <a:r>
              <a:rPr lang="en-US" altLang="ja-JP" sz="2400" dirty="0" smtClean="0"/>
              <a:t>Japanese)</a:t>
            </a:r>
            <a:endParaRPr kumimoji="1" lang="ja-JP" altLang="en-US" sz="2400" dirty="0" smtClean="0"/>
          </a:p>
          <a:p>
            <a:r>
              <a:rPr lang="en-US" altLang="ja-JP" sz="2400" dirty="0" smtClean="0"/>
              <a:t>Risk </a:t>
            </a:r>
            <a:r>
              <a:rPr lang="en-US" altLang="ja-JP" sz="2400" dirty="0"/>
              <a:t>assessment is not finished </a:t>
            </a:r>
            <a:r>
              <a:rPr lang="en-US" altLang="ja-JP" sz="2400" dirty="0">
                <a:solidFill>
                  <a:srgbClr val="FF0000"/>
                </a:solidFill>
              </a:rPr>
              <a:t>only at a time</a:t>
            </a:r>
            <a:r>
              <a:rPr lang="en-US" altLang="ja-JP" sz="2400" dirty="0"/>
              <a:t>. If the arrangement store of the content of implementation is carried out, </a:t>
            </a:r>
            <a:r>
              <a:rPr lang="en-US" altLang="ja-JP" sz="2400" dirty="0" smtClean="0">
                <a:solidFill>
                  <a:srgbClr val="FF0000"/>
                </a:solidFill>
              </a:rPr>
              <a:t>next </a:t>
            </a:r>
            <a:r>
              <a:rPr lang="en-US" altLang="ja-JP" sz="2400" dirty="0">
                <a:solidFill>
                  <a:srgbClr val="FF0000"/>
                </a:solidFill>
              </a:rPr>
              <a:t>effort will be reduced greatly</a:t>
            </a:r>
            <a:r>
              <a:rPr lang="en-US" altLang="ja-JP" sz="2400" dirty="0"/>
              <a:t>. </a:t>
            </a:r>
          </a:p>
        </p:txBody>
      </p:sp>
    </p:spTree>
    <p:extLst>
      <p:ext uri="{BB962C8B-B14F-4D97-AF65-F5344CB8AC3E}">
        <p14:creationId xmlns:p14="http://schemas.microsoft.com/office/powerpoint/2010/main" val="16717263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7717" y="624110"/>
            <a:ext cx="7337503" cy="881305"/>
          </a:xfrm>
        </p:spPr>
        <p:txBody>
          <a:bodyPr>
            <a:noAutofit/>
          </a:bodyPr>
          <a:lstStyle/>
          <a:p>
            <a:r>
              <a:rPr lang="en-US" altLang="ja-JP" sz="2400" dirty="0" smtClean="0"/>
              <a:t>Table </a:t>
            </a:r>
            <a:r>
              <a:rPr lang="en-US" altLang="ja-JP" sz="2400" dirty="0"/>
              <a:t>5 Examples of discrepancies for investigation of defects related to works/operations</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12651557"/>
              </p:ext>
            </p:extLst>
          </p:nvPr>
        </p:nvGraphicFramePr>
        <p:xfrm>
          <a:off x="528819" y="1782340"/>
          <a:ext cx="8286161" cy="4878534"/>
        </p:xfrm>
        <a:graphic>
          <a:graphicData uri="http://schemas.openxmlformats.org/drawingml/2006/table">
            <a:tbl>
              <a:tblPr>
                <a:tableStyleId>{5C22544A-7EE6-4342-B048-85BDC9FD1C3A}</a:tableStyleId>
              </a:tblPr>
              <a:tblGrid>
                <a:gridCol w="2450969"/>
                <a:gridCol w="5835192"/>
              </a:tblGrid>
              <a:tr h="387219">
                <a:tc rowSpan="5">
                  <a:txBody>
                    <a:bodyPr/>
                    <a:lstStyle/>
                    <a:p>
                      <a:pPr marL="36000" algn="l" fontAlgn="ctr"/>
                      <a:r>
                        <a:rPr lang="en-US" altLang="ja-JP" sz="2000" b="0" u="none" strike="noStrike" dirty="0" smtClean="0">
                          <a:effectLst/>
                        </a:rPr>
                        <a:t>Order of operations</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2000" b="0" u="none" strike="noStrike" dirty="0" smtClean="0">
                          <a:effectLst/>
                        </a:rPr>
                        <a:t>The works/operations are not executed</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en-US" altLang="ja-JP" sz="2000" b="0" u="none" strike="noStrike" dirty="0" smtClean="0">
                          <a:effectLst/>
                        </a:rPr>
                        <a:t>The works/operations are executed in the reverse order</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en-US" altLang="ja-JP" sz="2000" b="0" u="none" strike="noStrike" dirty="0" smtClean="0">
                          <a:effectLst/>
                        </a:rPr>
                        <a:t>Only a part of the works/operations are executed</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en-US" altLang="ja-JP" sz="2000" b="0" u="none" strike="noStrike" dirty="0" smtClean="0">
                          <a:effectLst/>
                        </a:rPr>
                        <a:t>Unnecessary works/operations are executed</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en-US" altLang="ja-JP" sz="2000" b="0" u="none" strike="noStrike" dirty="0" smtClean="0">
                          <a:effectLst/>
                        </a:rPr>
                        <a:t>Divergent works/operations are executed</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7219">
                <a:tc rowSpan="2">
                  <a:txBody>
                    <a:bodyPr/>
                    <a:lstStyle/>
                    <a:p>
                      <a:pPr marL="36000" algn="l" fontAlgn="ctr"/>
                      <a:r>
                        <a:rPr lang="en-US" altLang="ja-JP" sz="2000" b="0" u="none" strike="noStrike" dirty="0" smtClean="0">
                          <a:effectLst/>
                        </a:rPr>
                        <a:t>Timing of the operations</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2000" b="0" u="none" strike="noStrike" dirty="0" smtClean="0">
                          <a:effectLst/>
                        </a:rPr>
                        <a:t>Works/operations are executed too early</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en-US" altLang="ja-JP" sz="2000" b="0" u="none" strike="noStrike" dirty="0" smtClean="0">
                          <a:effectLst/>
                        </a:rPr>
                        <a:t>Works/operations are executed too late</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7219">
                <a:tc rowSpan="2">
                  <a:txBody>
                    <a:bodyPr/>
                    <a:lstStyle/>
                    <a:p>
                      <a:pPr marL="36000" algn="l" fontAlgn="ctr"/>
                      <a:r>
                        <a:rPr lang="en-US" altLang="ja-JP" sz="2000" b="0" u="none" strike="noStrike" dirty="0" smtClean="0">
                          <a:effectLst/>
                        </a:rPr>
                        <a:t>Time period of the operations</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2000" b="0" u="none" strike="noStrike" dirty="0" smtClean="0">
                          <a:effectLst/>
                        </a:rPr>
                        <a:t>Work/operation time is too long</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en-US" altLang="ja-JP" sz="2000" b="0" u="none" strike="noStrike" dirty="0" smtClean="0">
                          <a:effectLst/>
                        </a:rPr>
                        <a:t>Work/operation time is too short</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7219">
                <a:tc rowSpan="3">
                  <a:txBody>
                    <a:bodyPr/>
                    <a:lstStyle/>
                    <a:p>
                      <a:pPr marL="36000" algn="l" fontAlgn="ctr"/>
                      <a:r>
                        <a:rPr lang="en-US" altLang="ja-JP" sz="2000" b="0" u="none" strike="noStrike" dirty="0" smtClean="0">
                          <a:effectLst/>
                        </a:rPr>
                        <a:t>Filled quantity</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2000" b="0" u="none" strike="noStrike" dirty="0" smtClean="0">
                          <a:effectLst/>
                        </a:rPr>
                        <a:t>No filling</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en-US" altLang="ja-JP" sz="2000" b="0" u="none" strike="noStrike" dirty="0" smtClean="0">
                          <a:effectLst/>
                        </a:rPr>
                        <a:t>Excessive filled quantity</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en-US" altLang="ja-JP" sz="2000" b="0" u="none" strike="noStrike" dirty="0" smtClean="0">
                          <a:effectLst/>
                        </a:rPr>
                        <a:t>Too small filled quantity</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8182850" y="76362"/>
            <a:ext cx="877163"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en-US" altLang="ja-JP" dirty="0" smtClean="0">
                <a:hlinkClick r:id="" action="ppaction://hlinkshowjump?jump=lastslideviewed"/>
              </a:rPr>
              <a:t>Return</a:t>
            </a:r>
            <a:endParaRPr kumimoji="1" lang="ja-JP" altLang="en-US" dirty="0"/>
          </a:p>
        </p:txBody>
      </p:sp>
    </p:spTree>
    <p:extLst>
      <p:ext uri="{BB962C8B-B14F-4D97-AF65-F5344CB8AC3E}">
        <p14:creationId xmlns:p14="http://schemas.microsoft.com/office/powerpoint/2010/main" val="10931696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69788" y="254778"/>
            <a:ext cx="5332292" cy="997300"/>
          </a:xfrm>
        </p:spPr>
        <p:txBody>
          <a:bodyPr>
            <a:normAutofit fontScale="90000"/>
          </a:bodyPr>
          <a:lstStyle/>
          <a:p>
            <a:pPr>
              <a:lnSpc>
                <a:spcPts val="2640"/>
              </a:lnSpc>
            </a:pPr>
            <a:r>
              <a:rPr lang="en-US" altLang="ja-JP" sz="2400" dirty="0"/>
              <a:t>Table 6 Examples of defects related to equipment/devices</a:t>
            </a:r>
            <a:br>
              <a:rPr lang="en-US" altLang="ja-JP" sz="2400" dirty="0"/>
            </a:br>
            <a:r>
              <a:rPr lang="en-US" altLang="ja-JP" sz="2400" dirty="0"/>
              <a:t>(a)	Damage to vessels/piping </a:t>
            </a:r>
            <a:r>
              <a:rPr lang="en-US" altLang="ja-JP" sz="2400" dirty="0" smtClean="0"/>
              <a:t>systems</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56423601"/>
              </p:ext>
            </p:extLst>
          </p:nvPr>
        </p:nvGraphicFramePr>
        <p:xfrm>
          <a:off x="311084" y="1492905"/>
          <a:ext cx="8682087" cy="5151060"/>
        </p:xfrm>
        <a:graphic>
          <a:graphicData uri="http://schemas.openxmlformats.org/drawingml/2006/table">
            <a:tbl>
              <a:tblPr>
                <a:tableStyleId>{5C22544A-7EE6-4342-B048-85BDC9FD1C3A}</a:tableStyleId>
              </a:tblPr>
              <a:tblGrid>
                <a:gridCol w="1000615"/>
                <a:gridCol w="3250874"/>
                <a:gridCol w="4430598"/>
              </a:tblGrid>
              <a:tr h="115599">
                <a:tc>
                  <a:txBody>
                    <a:bodyPr/>
                    <a:lstStyle/>
                    <a:p>
                      <a:pPr marL="36000" algn="ctr" fontAlgn="ctr"/>
                      <a:r>
                        <a:rPr lang="en-US" altLang="ja-JP" sz="1200" b="0" i="0" u="none" strike="noStrike" dirty="0" smtClean="0">
                          <a:solidFill>
                            <a:srgbClr val="000000"/>
                          </a:solidFill>
                          <a:effectLst/>
                          <a:latin typeface="+mn-lt"/>
                          <a:ea typeface="ＭＳ 明朝" panose="02020609040205080304" pitchFamily="17" charset="-128"/>
                        </a:rPr>
                        <a:t>Vessels/ piping</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200" b="0" i="0" u="none" strike="noStrike" dirty="0" smtClean="0">
                          <a:solidFill>
                            <a:srgbClr val="000000"/>
                          </a:solidFill>
                          <a:effectLst/>
                          <a:latin typeface="+mn-lt"/>
                          <a:ea typeface="ＭＳ 明朝" panose="02020609040205080304" pitchFamily="17" charset="-128"/>
                        </a:rPr>
                        <a:t>Description</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200" b="0" u="none" strike="noStrike" dirty="0" smtClean="0">
                          <a:effectLst/>
                          <a:latin typeface="+mn-lt"/>
                        </a:rPr>
                        <a:t>Examples of defects and process abnormalities that they cause</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l" fontAlgn="ctr"/>
                      <a:r>
                        <a:rPr lang="en-US" altLang="ja-JP" sz="1200" b="0" i="0" u="none" strike="noStrike" dirty="0" smtClean="0">
                          <a:solidFill>
                            <a:srgbClr val="000000"/>
                          </a:solidFill>
                          <a:effectLst/>
                          <a:latin typeface="+mn-lt"/>
                          <a:ea typeface="ＭＳ 明朝" panose="02020609040205080304" pitchFamily="17" charset="-128"/>
                        </a:rPr>
                        <a:t>Piping</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There are a large variety of piping in terms of flow rate, pressure resistance, corrosion resistance and other properties. Because vibration can accelerate deterioration, piping including joints requires inspection and management.</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Closing, increased pressure loss, reduction of internal pressure, insufficient pressure reduction, reverse flow, leak, leak-in, sudden change in pressure (water hammer)</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l" fontAlgn="ctr"/>
                      <a:r>
                        <a:rPr lang="en-US" altLang="ja-JP" sz="1200" b="0" i="0" u="none" strike="noStrike" dirty="0" smtClean="0">
                          <a:solidFill>
                            <a:srgbClr val="000000"/>
                          </a:solidFill>
                          <a:effectLst/>
                          <a:latin typeface="+mn-lt"/>
                          <a:ea typeface="ＭＳ 明朝" panose="02020609040205080304" pitchFamily="17" charset="-128"/>
                        </a:rPr>
                        <a:t>Duct</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Most of them have larger diameter and flow rate compared with piping. Often used as common equipment in air supply, exhaust and other systems.</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Defects similar to those of piping. Generally their pressure resistance and structural strength are inferior to those of piping. When they are used as common equipment without an inflow prevention measures, reverse flow can occur under an abnormal condition. If condensable process fluid flows exceeding the design conditions (temperature, pressure and air volume) the fluid may condense in the duct, which leads to leaks, deposition or (and) generation of combustible/heat storing modification (conversion) products.</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l" fontAlgn="ctr"/>
                      <a:r>
                        <a:rPr lang="en-US" altLang="ja-JP" sz="1200" b="0" i="0" u="none" strike="noStrike" dirty="0" smtClean="0">
                          <a:solidFill>
                            <a:srgbClr val="000000"/>
                          </a:solidFill>
                          <a:effectLst/>
                          <a:latin typeface="+mn-lt"/>
                          <a:ea typeface="ＭＳ 明朝" panose="02020609040205080304" pitchFamily="17" charset="-128"/>
                        </a:rPr>
                        <a:t>Tanks</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Generally used for gas or liquid but sometimes used for powder. Tanks are used for various purposes from temporary to long-term storage.</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Leaks, leak-in, rupture, change in physical properties (e.g. viscosity, temperature,) loss of volatile components, heat-retention, heating or cooling defect, uneven temperature distribution and discrepancy between the indication of level instrument and the actual fluid level can occur. Heat medium/coolant can leak from a tank with a jacket or internal coiling.</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l" fontAlgn="ctr"/>
                      <a:r>
                        <a:rPr lang="en-US" altLang="ja-JP" sz="1200" b="0" u="none" strike="noStrike" dirty="0" smtClean="0">
                          <a:effectLst/>
                          <a:latin typeface="+mn-lt"/>
                        </a:rPr>
                        <a:t>Vessels</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With smaller capacity compared with tanks. Many of them are normally pressurized or decompressed.</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Defects similar to those of tanks are possible. Pressurized or decompressed vessels require attention to their rupture, internal pressure reduction, insufficient pressure reduction, and rapid change in the pressure.</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8172212" y="63706"/>
            <a:ext cx="877163"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en-US" altLang="ja-JP" dirty="0" smtClean="0">
                <a:hlinkClick r:id="" action="ppaction://hlinkshowjump?jump=lastslideviewed"/>
              </a:rPr>
              <a:t>Return</a:t>
            </a:r>
            <a:endParaRPr kumimoji="1" lang="ja-JP" altLang="en-US" dirty="0"/>
          </a:p>
        </p:txBody>
      </p:sp>
      <p:graphicFrame>
        <p:nvGraphicFramePr>
          <p:cNvPr id="5" name="コンテンツ プレースホルダー 3"/>
          <p:cNvGraphicFramePr>
            <a:graphicFrameLocks/>
          </p:cNvGraphicFramePr>
          <p:nvPr>
            <p:extLst>
              <p:ext uri="{D42A27DB-BD31-4B8C-83A1-F6EECF244321}">
                <p14:modId xmlns:p14="http://schemas.microsoft.com/office/powerpoint/2010/main" val="889901321"/>
              </p:ext>
            </p:extLst>
          </p:nvPr>
        </p:nvGraphicFramePr>
        <p:xfrm>
          <a:off x="367288" y="1561143"/>
          <a:ext cx="8682087" cy="3505140"/>
        </p:xfrm>
        <a:graphic>
          <a:graphicData uri="http://schemas.openxmlformats.org/drawingml/2006/table">
            <a:tbl>
              <a:tblPr>
                <a:tableStyleId>{5C22544A-7EE6-4342-B048-85BDC9FD1C3A}</a:tableStyleId>
              </a:tblPr>
              <a:tblGrid>
                <a:gridCol w="1000615"/>
                <a:gridCol w="3250874"/>
                <a:gridCol w="4430598"/>
              </a:tblGrid>
              <a:tr h="115599">
                <a:tc>
                  <a:txBody>
                    <a:bodyPr/>
                    <a:lstStyle/>
                    <a:p>
                      <a:pPr marL="36000" algn="ctr" fontAlgn="ctr"/>
                      <a:r>
                        <a:rPr lang="en-US" altLang="ja-JP" sz="1200" b="0" i="0" u="none" strike="noStrike" dirty="0" smtClean="0">
                          <a:solidFill>
                            <a:srgbClr val="000000"/>
                          </a:solidFill>
                          <a:effectLst/>
                          <a:latin typeface="+mn-lt"/>
                          <a:ea typeface="ＭＳ 明朝" panose="02020609040205080304" pitchFamily="17" charset="-128"/>
                        </a:rPr>
                        <a:t>Vessels/ piping</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200" b="0" i="0" u="none" strike="noStrike" dirty="0" smtClean="0">
                          <a:solidFill>
                            <a:srgbClr val="000000"/>
                          </a:solidFill>
                          <a:effectLst/>
                          <a:latin typeface="+mn-lt"/>
                          <a:ea typeface="ＭＳ 明朝" panose="02020609040205080304" pitchFamily="17" charset="-128"/>
                        </a:rPr>
                        <a:t>Description</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200" b="0" u="none" strike="noStrike" dirty="0" smtClean="0">
                          <a:effectLst/>
                          <a:latin typeface="+mn-lt"/>
                        </a:rPr>
                        <a:t>Examples of defects and process abnormalities that they cause</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l" fontAlgn="ctr"/>
                      <a:r>
                        <a:rPr lang="en-US" altLang="ja-JP" sz="1200" b="0" i="0" u="none" strike="noStrike" dirty="0" smtClean="0">
                          <a:solidFill>
                            <a:srgbClr val="000000"/>
                          </a:solidFill>
                          <a:effectLst/>
                          <a:latin typeface="+mn-lt"/>
                          <a:ea typeface="ＭＳ 明朝" panose="02020609040205080304" pitchFamily="17" charset="-128"/>
                        </a:rPr>
                        <a:t>Containers</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Container closable with lid or stopper for transportation or storage. Because troubles due to insufficient maintenance are seen here and there, inspection and management are important</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Leaks, leak-in, oxygen deficiency, deterioration of the content. Containers for transportation are themselves prone to deterioration</a:t>
                      </a:r>
                      <a:r>
                        <a:rPr lang="ja-JP" altLang="en-US" sz="1200" b="0" u="none" strike="noStrike" dirty="0" smtClean="0">
                          <a:effectLst/>
                          <a:latin typeface="+mn-lt"/>
                        </a:rPr>
                        <a:t> </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just" fontAlgn="ctr"/>
                      <a:r>
                        <a:rPr lang="en-US" altLang="ja-JP" sz="1200" b="0" u="none" strike="noStrike" dirty="0" smtClean="0">
                          <a:effectLst/>
                          <a:latin typeface="+mn-lt"/>
                        </a:rPr>
                        <a:t>Flexible hose</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Piping component indispensable for places with vibration, seismic countermeasures and expansion of handling range. Points are selection of materials with focus on permeability and endurance, inspection and management of loosening of joints</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Defects similar to those of piping. Common problems include pressure resistance, material strength and aging degradation</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l" fontAlgn="ctr"/>
                      <a:r>
                        <a:rPr lang="en-US" altLang="ja-JP" sz="1200" b="0" u="none" strike="noStrike" dirty="0" smtClean="0">
                          <a:effectLst/>
                          <a:latin typeface="+mn-lt"/>
                        </a:rPr>
                        <a:t>Sight glass</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Refers to peep holes and liquid level gauge. Their weakness is in seal portions with metal parts, which requires maintenance</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Defects similar to those of piping. Generally transparent parts (glass or plastic) are low in intensity</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6190">
                <a:tc>
                  <a:txBody>
                    <a:bodyPr/>
                    <a:lstStyle/>
                    <a:p>
                      <a:pPr marL="36000" algn="just" fontAlgn="ctr"/>
                      <a:r>
                        <a:rPr lang="en-US" altLang="ja-JP" sz="1200" b="0" u="none" strike="noStrike" dirty="0" smtClean="0">
                          <a:effectLst/>
                          <a:latin typeface="+mn-lt"/>
                        </a:rPr>
                        <a:t>Gasket / seal</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non-durable parts to maintain sealing property between parts. They are replaced by parts of the same specification</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en-US" altLang="ja-JP" sz="1200" b="0" u="none" strike="noStrike" dirty="0" smtClean="0">
                          <a:effectLst/>
                          <a:latin typeface="+mn-lt"/>
                        </a:rPr>
                        <a:t>Defects similar to those of piping. They are likely to cause internal pressure reduction, insufficient pressure reduction, leak, leak-in and other defects</a:t>
                      </a:r>
                      <a:endParaRPr lang="ja-JP" altLang="en-US" sz="1200" b="0" i="0" u="none" strike="noStrike" dirty="0">
                        <a:solidFill>
                          <a:srgbClr val="000000"/>
                        </a:solidFill>
                        <a:effectLst/>
                        <a:latin typeface="+mn-lt"/>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テキスト ボックス 2"/>
          <p:cNvSpPr txBox="1"/>
          <p:nvPr/>
        </p:nvSpPr>
        <p:spPr>
          <a:xfrm>
            <a:off x="7697337" y="6550084"/>
            <a:ext cx="1184940" cy="369332"/>
          </a:xfrm>
          <a:prstGeom prst="rect">
            <a:avLst/>
          </a:prstGeom>
          <a:noFill/>
        </p:spPr>
        <p:txBody>
          <a:bodyPr wrap="none" rtlCol="0">
            <a:spAutoFit/>
          </a:bodyPr>
          <a:lstStyle/>
          <a:p>
            <a:r>
              <a:rPr lang="en-US" altLang="ja-JP" dirty="0" smtClean="0"/>
              <a:t>continued</a:t>
            </a:r>
            <a:endParaRPr kumimoji="1" lang="ja-JP" altLang="en-US" dirty="0"/>
          </a:p>
        </p:txBody>
      </p:sp>
    </p:spTree>
    <p:extLst>
      <p:ext uri="{BB962C8B-B14F-4D97-AF65-F5344CB8AC3E}">
        <p14:creationId xmlns:p14="http://schemas.microsoft.com/office/powerpoint/2010/main" val="270161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8" fill="hold"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0-ppt_w/2"/>
                                          </p:val>
                                        </p:tav>
                                      </p:tavLst>
                                    </p:anim>
                                    <p:anim calcmode="lin" valueType="num">
                                      <p:cBhvr additive="base">
                                        <p:cTn id="7" dur="500"/>
                                        <p:tgtEl>
                                          <p:spTgt spid="4"/>
                                        </p:tgtEl>
                                        <p:attrNameLst>
                                          <p:attrName>ppt_y</p:attrName>
                                        </p:attrNameLst>
                                      </p:cBhvr>
                                      <p:tavLst>
                                        <p:tav tm="0">
                                          <p:val>
                                            <p:strVal val="ppt_y"/>
                                          </p:val>
                                        </p:tav>
                                        <p:tav tm="100000">
                                          <p:val>
                                            <p:strVal val="ppt_y"/>
                                          </p:val>
                                        </p:tav>
                                      </p:tavLst>
                                    </p:anim>
                                    <p:set>
                                      <p:cBhvr>
                                        <p:cTn id="8" dur="1" fill="hold">
                                          <p:stCondLst>
                                            <p:cond delay="499"/>
                                          </p:stCondLst>
                                        </p:cTn>
                                        <p:tgtEl>
                                          <p:spTgt spid="4"/>
                                        </p:tgtEl>
                                        <p:attrNameLst>
                                          <p:attrName>style.visibility</p:attrName>
                                        </p:attrNameLst>
                                      </p:cBhvr>
                                      <p:to>
                                        <p:strVal val="hidden"/>
                                      </p:to>
                                    </p:set>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5280" y="189877"/>
            <a:ext cx="5511401" cy="868466"/>
          </a:xfrm>
        </p:spPr>
        <p:txBody>
          <a:bodyPr>
            <a:normAutofit fontScale="90000"/>
          </a:bodyPr>
          <a:lstStyle/>
          <a:p>
            <a:r>
              <a:rPr lang="en-US" altLang="ja-JP" sz="2400" dirty="0" smtClean="0"/>
              <a:t>Table 6 Examples </a:t>
            </a:r>
            <a:r>
              <a:rPr lang="en-US" altLang="ja-JP" sz="2400" dirty="0"/>
              <a:t>of defects related to </a:t>
            </a:r>
            <a:r>
              <a:rPr lang="en-US" altLang="ja-JP" sz="2400" dirty="0" smtClean="0"/>
              <a:t>equipment/devices</a:t>
            </a:r>
            <a:br>
              <a:rPr lang="en-US" altLang="ja-JP" sz="2400" dirty="0" smtClean="0"/>
            </a:br>
            <a:r>
              <a:rPr lang="en-US" altLang="ja-JP" sz="2400" dirty="0" smtClean="0"/>
              <a:t>(</a:t>
            </a:r>
            <a:r>
              <a:rPr lang="en-US" altLang="ja-JP" sz="2400" dirty="0"/>
              <a:t>b) Equipment failure</a:t>
            </a:r>
            <a:r>
              <a:rPr lang="en-US" altLang="ja-JP" sz="2400" dirty="0" smtClean="0"/>
              <a:t/>
            </a:r>
            <a:br>
              <a:rPr lang="en-US" altLang="ja-JP" sz="2400" dirty="0" smtClean="0"/>
            </a:b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258199096"/>
              </p:ext>
            </p:extLst>
          </p:nvPr>
        </p:nvGraphicFramePr>
        <p:xfrm>
          <a:off x="329936" y="1304040"/>
          <a:ext cx="8682087" cy="5144286"/>
        </p:xfrm>
        <a:graphic>
          <a:graphicData uri="http://schemas.openxmlformats.org/drawingml/2006/table">
            <a:tbl>
              <a:tblPr>
                <a:tableStyleId>{5C22544A-7EE6-4342-B048-85BDC9FD1C3A}</a:tableStyleId>
              </a:tblPr>
              <a:tblGrid>
                <a:gridCol w="1000615"/>
                <a:gridCol w="2477876"/>
                <a:gridCol w="5203596"/>
              </a:tblGrid>
              <a:tr h="115599">
                <a:tc>
                  <a:txBody>
                    <a:bodyPr/>
                    <a:lstStyle/>
                    <a:p>
                      <a:pPr marL="36000" algn="ctr" fontAlgn="ctr"/>
                      <a:r>
                        <a:rPr lang="en-US" altLang="ja-JP" sz="1200" b="0" i="0" u="none" strike="noStrike" dirty="0" smtClean="0">
                          <a:solidFill>
                            <a:srgbClr val="000000"/>
                          </a:solidFill>
                          <a:effectLst/>
                          <a:latin typeface="+mn-ea"/>
                          <a:ea typeface="+mn-ea"/>
                        </a:rPr>
                        <a:t>Equipment</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200" b="0" i="0" u="none" strike="noStrike" dirty="0" smtClean="0">
                          <a:solidFill>
                            <a:srgbClr val="000000"/>
                          </a:solidFill>
                          <a:effectLst/>
                          <a:latin typeface="+mn-ea"/>
                          <a:ea typeface="+mn-ea"/>
                        </a:rPr>
                        <a:t>Description</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200" b="0" i="0" u="none" strike="noStrike" dirty="0" smtClean="0">
                          <a:solidFill>
                            <a:srgbClr val="000000"/>
                          </a:solidFill>
                          <a:effectLst/>
                          <a:latin typeface="+mn-ea"/>
                          <a:ea typeface="+mn-ea"/>
                        </a:rPr>
                        <a:t>Examples of defects and process abnormalities that they cause</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l" fontAlgn="ctr">
                        <a:lnSpc>
                          <a:spcPts val="1200"/>
                        </a:lnSpc>
                      </a:pPr>
                      <a:r>
                        <a:rPr lang="en-US" altLang="ja-JP" sz="1200" b="0" i="0" u="none" strike="noStrike" dirty="0" smtClean="0">
                          <a:solidFill>
                            <a:srgbClr val="000000"/>
                          </a:solidFill>
                          <a:effectLst/>
                          <a:latin typeface="+mn-ea"/>
                          <a:ea typeface="+mn-ea"/>
                        </a:rPr>
                        <a:t>Pressure relief /safety valves</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Valves to reduce pressure inside the equipment</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100" b="0" i="0" u="none" strike="noStrike" dirty="0" smtClean="0">
                          <a:solidFill>
                            <a:srgbClr val="000000"/>
                          </a:solidFill>
                          <a:effectLst/>
                          <a:latin typeface="+mn-ea"/>
                          <a:ea typeface="+mn-ea"/>
                        </a:rPr>
                        <a:t>Inoperative, blocking, flow deficiency, leaks/leak-in in normal period. Counter flow of air tends to take place after atmospheric emission. Ignition can be caused by friction or static electricity at the time of emission. Foreign matters such as rust on the emitting part can cause trouble.</a:t>
                      </a:r>
                      <a:endParaRPr lang="ja-JP" altLang="en-US" sz="11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l" fontAlgn="ctr">
                        <a:lnSpc>
                          <a:spcPts val="1200"/>
                        </a:lnSpc>
                      </a:pPr>
                      <a:r>
                        <a:rPr lang="en-US" altLang="ja-JP" sz="1200" b="0" i="0" u="none" strike="noStrike" dirty="0" smtClean="0">
                          <a:solidFill>
                            <a:srgbClr val="000000"/>
                          </a:solidFill>
                          <a:effectLst/>
                          <a:latin typeface="+mn-ea"/>
                          <a:ea typeface="+mn-ea"/>
                        </a:rPr>
                        <a:t>Pump</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There are suction pumps and feeding pumps. The point is to look at conditions of both the pump and the feeding/receiving part.</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Stop of flow, change in flow rate, mixing of air bubbles, changes in pressure, increase in suction pressure, mixing of components, leaks and leak-in can occur. In addition, the differential pressure with the receiving part causes unintended flow.</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l" fontAlgn="ctr">
                        <a:lnSpc>
                          <a:spcPts val="1200"/>
                        </a:lnSpc>
                      </a:pPr>
                      <a:r>
                        <a:rPr lang="en-US" altLang="ja-JP" sz="1200" b="0" i="0" u="none" strike="noStrike" dirty="0" smtClean="0">
                          <a:solidFill>
                            <a:srgbClr val="000000"/>
                          </a:solidFill>
                          <a:effectLst/>
                          <a:latin typeface="+mn-ea"/>
                          <a:ea typeface="+mn-ea"/>
                        </a:rPr>
                        <a:t>Compressor</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Compresses and increases the pressure of gas. Heat is generated during compression.</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Same as pump but especially prone to decrease in flow rate and pressure. Use of flammable vapor sometimes leads to ignition.</a:t>
                      </a:r>
                      <a:r>
                        <a:rPr lang="ja-JP" altLang="en-US" sz="1200" b="0" i="0" u="none" strike="noStrike" dirty="0" smtClean="0">
                          <a:solidFill>
                            <a:srgbClr val="000000"/>
                          </a:solidFill>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l" fontAlgn="ctr">
                        <a:lnSpc>
                          <a:spcPts val="1200"/>
                        </a:lnSpc>
                      </a:pPr>
                      <a:r>
                        <a:rPr lang="en-US" altLang="ja-JP" sz="1200" b="0" i="0" u="none" strike="noStrike" dirty="0" smtClean="0">
                          <a:solidFill>
                            <a:srgbClr val="000000"/>
                          </a:solidFill>
                          <a:effectLst/>
                          <a:latin typeface="+mn-ea"/>
                          <a:ea typeface="+mn-ea"/>
                        </a:rPr>
                        <a:t>Agitator (mixer)</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Used to mix liquid with other liquid or dissolve solids in liquid. There are also mixers for separation prevention. Operation outside the design range leads directly to troubles.</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here may be separation of mixed substances, uneven temperature/concentration, and mixing of components. Weakness is at the agitator shaft and its sealing part, which can have fatigue breaking, leaks and mixing.</a:t>
                      </a:r>
                      <a:r>
                        <a:rPr lang="ja-JP" altLang="en-US" sz="1200" b="0" i="0" u="none" strike="noStrike" dirty="0" smtClean="0">
                          <a:solidFill>
                            <a:srgbClr val="000000"/>
                          </a:solidFill>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l" fontAlgn="ctr">
                        <a:lnSpc>
                          <a:spcPts val="1200"/>
                        </a:lnSpc>
                      </a:pPr>
                      <a:r>
                        <a:rPr lang="en-US" altLang="ja-JP" sz="1200" b="0" i="0" u="none" strike="noStrike" dirty="0" smtClean="0">
                          <a:solidFill>
                            <a:srgbClr val="000000"/>
                          </a:solidFill>
                          <a:effectLst/>
                          <a:latin typeface="+mn-ea"/>
                          <a:ea typeface="+mn-ea"/>
                        </a:rPr>
                        <a:t>Valves</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There are on-off valves and regulating valves, manual types and power operation types. Some can be remote controlled.</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marR="0" lvl="0" indent="0" algn="l" defTabSz="457200" rtl="0" eaLnBrk="1" fontAlgn="t" latinLnBrk="0" hangingPunct="1">
                        <a:lnSpc>
                          <a:spcPts val="1200"/>
                        </a:lnSpc>
                        <a:spcBef>
                          <a:spcPts val="0"/>
                        </a:spcBef>
                        <a:spcAft>
                          <a:spcPts val="0"/>
                        </a:spcAft>
                        <a:buClrTx/>
                        <a:buSzTx/>
                        <a:buFontTx/>
                        <a:buNone/>
                        <a:tabLst/>
                        <a:defRPr/>
                      </a:pPr>
                      <a:r>
                        <a:rPr lang="en-US" altLang="ja-JP" sz="1100" b="0" i="0" u="none" strike="noStrike" dirty="0" smtClean="0">
                          <a:solidFill>
                            <a:srgbClr val="000000"/>
                          </a:solidFill>
                          <a:effectLst/>
                          <a:latin typeface="+mn-ea"/>
                          <a:ea typeface="+mn-ea"/>
                        </a:rPr>
                        <a:t>Failure to open/close, failure to fully close leading to leaks, failure to fully open leading to flow deficiency. In addition to the above, regulating valves may have defects such as unchangeable opening and opening not as indicated. These defects may cause changes in liquid/pressure level and temperature change if the valve is for heat medium.</a:t>
                      </a:r>
                      <a:endParaRPr lang="ja-JP" altLang="en-US" sz="11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l" fontAlgn="ctr">
                        <a:lnSpc>
                          <a:spcPts val="1200"/>
                        </a:lnSpc>
                      </a:pPr>
                      <a:r>
                        <a:rPr lang="en-US" altLang="ja-JP" sz="1200" b="0" i="0" u="none" strike="noStrike" dirty="0" smtClean="0">
                          <a:solidFill>
                            <a:srgbClr val="000000"/>
                          </a:solidFill>
                          <a:effectLst/>
                          <a:latin typeface="+mn-ea"/>
                          <a:ea typeface="+mn-ea"/>
                        </a:rPr>
                        <a:t>Sensors and measuring equipment</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Measure pressure, temperature, flow rate, etc. Some are for control and others are for monitoring.</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100" b="0" i="0" u="none" strike="noStrike" dirty="0" smtClean="0">
                          <a:solidFill>
                            <a:srgbClr val="000000"/>
                          </a:solidFill>
                          <a:effectLst/>
                          <a:latin typeface="+mn-ea"/>
                          <a:ea typeface="+mn-ea"/>
                        </a:rPr>
                        <a:t>When the measured value is out of the assumed range, measured value may be understated or overstated. There may be time-lag in measured values, or signals cannot be read. Measured values are unstable with variations. You need to think about loss of signals due to external factors and defects of display devices (understatement, overstatement, deviations, no display)</a:t>
                      </a:r>
                      <a:endParaRPr lang="ja-JP" altLang="en-US" sz="11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lnSpc>
                          <a:spcPts val="1200"/>
                        </a:lnSpc>
                      </a:pPr>
                      <a:r>
                        <a:rPr lang="en-US" altLang="ja-JP" sz="1200" b="0" i="0" u="none" strike="noStrike" dirty="0" smtClean="0">
                          <a:solidFill>
                            <a:srgbClr val="000000"/>
                          </a:solidFill>
                          <a:effectLst/>
                          <a:latin typeface="+mn-ea"/>
                          <a:ea typeface="+mn-ea"/>
                        </a:rPr>
                        <a:t>Control systems</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Require power source for action. Measures such as multiplexing are possible. Operation may be continued without noticing abnormality.</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Any defects are possible in the controlled machines including behavior not as indicated and “inoperative.” An abnormal condition is likely to cause another abnormal condition.  Sometimes it is dangerous to stop the system.</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lnSpc>
                          <a:spcPts val="1200"/>
                        </a:lnSpc>
                      </a:pPr>
                      <a:r>
                        <a:rPr lang="en-US" altLang="ja-JP" sz="1200" b="0" i="0" u="none" strike="noStrike" dirty="0" smtClean="0">
                          <a:solidFill>
                            <a:srgbClr val="000000"/>
                          </a:solidFill>
                          <a:effectLst/>
                          <a:latin typeface="+mn-ea"/>
                          <a:ea typeface="+mn-ea"/>
                        </a:rPr>
                        <a:t>Vents</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Maintain balance of internal and external pressure of a vessel, etc.</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lnSpc>
                          <a:spcPts val="1200"/>
                        </a:lnSpc>
                      </a:pPr>
                      <a:r>
                        <a:rPr lang="en-US" altLang="ja-JP" sz="1200" b="0" i="0" u="none" strike="noStrike" dirty="0" smtClean="0">
                          <a:solidFill>
                            <a:srgbClr val="000000"/>
                          </a:solidFill>
                          <a:effectLst/>
                          <a:latin typeface="+mn-ea"/>
                          <a:ea typeface="+mn-ea"/>
                        </a:rPr>
                        <a:t>Require attention to troubles similar to those of piping, ducts and pressure relief /safety valves</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8201353" y="50062"/>
            <a:ext cx="877163"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en-US" altLang="ja-JP" dirty="0" smtClean="0">
                <a:hlinkClick r:id="" action="ppaction://hlinkshowjump?jump=lastslideviewed"/>
              </a:rPr>
              <a:t>Return</a:t>
            </a:r>
            <a:endParaRPr kumimoji="1" lang="ja-JP" altLang="en-US" dirty="0"/>
          </a:p>
        </p:txBody>
      </p:sp>
    </p:spTree>
    <p:extLst>
      <p:ext uri="{BB962C8B-B14F-4D97-AF65-F5344CB8AC3E}">
        <p14:creationId xmlns:p14="http://schemas.microsoft.com/office/powerpoint/2010/main" val="2830459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298747" y="1430697"/>
            <a:ext cx="6427146" cy="5199610"/>
          </a:xfrm>
          <a:prstGeom prst="rect">
            <a:avLst/>
          </a:prstGeom>
          <a:noFill/>
          <a:ln>
            <a:noFill/>
          </a:ln>
        </p:spPr>
      </p:pic>
      <p:sp>
        <p:nvSpPr>
          <p:cNvPr id="5" name="テキスト ボックス 4"/>
          <p:cNvSpPr txBox="1"/>
          <p:nvPr/>
        </p:nvSpPr>
        <p:spPr>
          <a:xfrm>
            <a:off x="5589037" y="618224"/>
            <a:ext cx="2760692" cy="646331"/>
          </a:xfrm>
          <a:prstGeom prst="rect">
            <a:avLst/>
          </a:prstGeom>
          <a:noFill/>
        </p:spPr>
        <p:txBody>
          <a:bodyPr wrap="none" rtlCol="0">
            <a:spAutoFit/>
          </a:bodyPr>
          <a:lstStyle/>
          <a:p>
            <a:r>
              <a:rPr kumimoji="1" lang="en-US" altLang="ja-JP" sz="3600" dirty="0" smtClean="0"/>
              <a:t>3.Clearning</a:t>
            </a:r>
            <a:endParaRPr kumimoji="1" lang="ja-JP" altLang="en-US" sz="3600" dirty="0"/>
          </a:p>
        </p:txBody>
      </p:sp>
      <p:sp>
        <p:nvSpPr>
          <p:cNvPr id="7" name="左矢印吹き出し 6"/>
          <p:cNvSpPr/>
          <p:nvPr/>
        </p:nvSpPr>
        <p:spPr>
          <a:xfrm>
            <a:off x="4708809" y="3810453"/>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ial" panose="020B0604020202020204" pitchFamily="34" charset="0"/>
                <a:cs typeface="Arial" panose="020B0604020202020204" pitchFamily="34" charset="0"/>
              </a:rPr>
              <a:t>①</a:t>
            </a:r>
            <a:r>
              <a:rPr kumimoji="1" lang="en-US" altLang="ja-JP" sz="2400" dirty="0" smtClean="0">
                <a:solidFill>
                  <a:schemeClr val="tx1"/>
                </a:solidFill>
                <a:latin typeface="Arial" panose="020B0604020202020204" pitchFamily="34" charset="0"/>
                <a:cs typeface="Arial" panose="020B0604020202020204" pitchFamily="34" charset="0"/>
              </a:rPr>
              <a:t>Gas scrubbing</a:t>
            </a:r>
            <a:endParaRPr kumimoji="1" lang="ja-JP" altLang="en-US" sz="2400" dirty="0" smtClean="0">
              <a:solidFill>
                <a:schemeClr val="tx1"/>
              </a:solidFill>
              <a:latin typeface="Arial" panose="020B0604020202020204" pitchFamily="34" charset="0"/>
              <a:cs typeface="Arial" panose="020B0604020202020204" pitchFamily="34" charset="0"/>
            </a:endParaRPr>
          </a:p>
          <a:p>
            <a:pPr algn="ctr"/>
            <a:r>
              <a:rPr kumimoji="1" lang="ja-JP" altLang="en-US" sz="2400" dirty="0" smtClean="0">
                <a:solidFill>
                  <a:schemeClr val="tx1"/>
                </a:solidFill>
                <a:latin typeface="Arial" panose="020B0604020202020204" pitchFamily="34" charset="0"/>
                <a:cs typeface="Arial" panose="020B0604020202020204" pitchFamily="34" charset="0"/>
              </a:rPr>
              <a:t>（</a:t>
            </a:r>
            <a:r>
              <a:rPr kumimoji="1" lang="en-US" altLang="ja-JP" sz="2400" dirty="0" smtClean="0">
                <a:solidFill>
                  <a:schemeClr val="tx1"/>
                </a:solidFill>
                <a:latin typeface="Arial" panose="020B0604020202020204" pitchFamily="34" charset="0"/>
                <a:cs typeface="Arial" panose="020B0604020202020204" pitchFamily="34" charset="0"/>
              </a:rPr>
              <a:t>N</a:t>
            </a:r>
            <a:r>
              <a:rPr kumimoji="1" lang="en-US" altLang="ja-JP" dirty="0" smtClean="0">
                <a:solidFill>
                  <a:schemeClr val="tx1"/>
                </a:solidFill>
                <a:latin typeface="Arial" panose="020B0604020202020204" pitchFamily="34" charset="0"/>
                <a:cs typeface="Arial" panose="020B0604020202020204" pitchFamily="34" charset="0"/>
              </a:rPr>
              <a:t>2</a:t>
            </a:r>
            <a:r>
              <a:rPr kumimoji="1" lang="ja-JP" altLang="en-US" sz="2400" dirty="0" smtClean="0">
                <a:solidFill>
                  <a:schemeClr val="tx1"/>
                </a:solidFill>
                <a:latin typeface="Arial" panose="020B0604020202020204" pitchFamily="34" charset="0"/>
                <a:cs typeface="Arial" panose="020B0604020202020204" pitchFamily="34" charset="0"/>
              </a:rPr>
              <a:t>→</a:t>
            </a:r>
            <a:r>
              <a:rPr kumimoji="1" lang="en-US" altLang="ja-JP" sz="2400" dirty="0" smtClean="0">
                <a:solidFill>
                  <a:schemeClr val="tx1"/>
                </a:solidFill>
                <a:latin typeface="Arial" panose="020B0604020202020204" pitchFamily="34" charset="0"/>
                <a:cs typeface="Arial" panose="020B0604020202020204" pitchFamily="34" charset="0"/>
              </a:rPr>
              <a:t>Air</a:t>
            </a:r>
            <a:r>
              <a:rPr kumimoji="1" lang="ja-JP" altLang="en-US" sz="2400" dirty="0" smtClean="0">
                <a:solidFill>
                  <a:schemeClr val="tx1"/>
                </a:solidFill>
                <a:latin typeface="Arial" panose="020B0604020202020204" pitchFamily="34" charset="0"/>
                <a:cs typeface="Arial" panose="020B0604020202020204" pitchFamily="34" charset="0"/>
              </a:rPr>
              <a:t>）</a:t>
            </a:r>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10" name="テキスト ボックス 9"/>
          <p:cNvSpPr txBox="1"/>
          <p:nvPr/>
        </p:nvSpPr>
        <p:spPr>
          <a:xfrm>
            <a:off x="5239800" y="3081051"/>
            <a:ext cx="1697901" cy="369332"/>
          </a:xfrm>
          <a:prstGeom prst="rect">
            <a:avLst/>
          </a:prstGeom>
          <a:solidFill>
            <a:srgbClr val="FFFF00"/>
          </a:solidFill>
          <a:ln w="19050">
            <a:solidFill>
              <a:schemeClr val="tx1"/>
            </a:solidFill>
          </a:ln>
        </p:spPr>
        <p:txBody>
          <a:bodyPr wrap="none" rtlCol="0">
            <a:spAutoFit/>
          </a:bodyPr>
          <a:lstStyle/>
          <a:p>
            <a:r>
              <a:rPr kumimoji="1" lang="en-US" altLang="ja-JP" dirty="0" smtClean="0">
                <a:latin typeface="Arial" panose="020B0604020202020204" pitchFamily="34" charset="0"/>
                <a:cs typeface="Arial" panose="020B0604020202020204" pitchFamily="34" charset="0"/>
              </a:rPr>
              <a:t>Open manhole</a:t>
            </a:r>
            <a:endParaRPr kumimoji="1" lang="ja-JP" altLang="en-US" dirty="0">
              <a:latin typeface="Arial" panose="020B0604020202020204" pitchFamily="34" charset="0"/>
              <a:cs typeface="Arial" panose="020B0604020202020204" pitchFamily="34" charset="0"/>
            </a:endParaRPr>
          </a:p>
        </p:txBody>
      </p:sp>
      <p:sp>
        <p:nvSpPr>
          <p:cNvPr id="11" name="右矢印 10"/>
          <p:cNvSpPr/>
          <p:nvPr/>
        </p:nvSpPr>
        <p:spPr>
          <a:xfrm>
            <a:off x="2085653" y="3138985"/>
            <a:ext cx="1985230" cy="62050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Ｎ</a:t>
            </a:r>
            <a:r>
              <a:rPr kumimoji="1" lang="en-US" altLang="ja-JP" sz="1050" dirty="0" smtClean="0"/>
              <a:t>2, </a:t>
            </a:r>
            <a:r>
              <a:rPr kumimoji="1" lang="ja-JP" altLang="en-US" dirty="0" smtClean="0"/>
              <a:t>Ａｉｒ</a:t>
            </a:r>
            <a:endParaRPr kumimoji="1" lang="ja-JP" altLang="en-US" sz="2000" dirty="0"/>
          </a:p>
        </p:txBody>
      </p:sp>
      <p:sp>
        <p:nvSpPr>
          <p:cNvPr id="12" name="右矢印 11"/>
          <p:cNvSpPr/>
          <p:nvPr/>
        </p:nvSpPr>
        <p:spPr>
          <a:xfrm>
            <a:off x="4880212" y="4997148"/>
            <a:ext cx="1444388" cy="616179"/>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smtClean="0">
                <a:latin typeface="Arial" panose="020B0604020202020204" pitchFamily="34" charset="0"/>
                <a:cs typeface="Arial" panose="020B0604020202020204" pitchFamily="34" charset="0"/>
              </a:rPr>
              <a:t>Exhaust</a:t>
            </a:r>
            <a:endParaRPr kumimoji="1" lang="ja-JP" altLang="en-US" dirty="0">
              <a:latin typeface="Arial" panose="020B0604020202020204" pitchFamily="34" charset="0"/>
              <a:cs typeface="Arial" panose="020B0604020202020204" pitchFamily="34" charset="0"/>
            </a:endParaRPr>
          </a:p>
        </p:txBody>
      </p:sp>
      <p:sp>
        <p:nvSpPr>
          <p:cNvPr id="13" name="右矢印 12"/>
          <p:cNvSpPr/>
          <p:nvPr/>
        </p:nvSpPr>
        <p:spPr>
          <a:xfrm>
            <a:off x="4868237" y="5369490"/>
            <a:ext cx="1456363" cy="616179"/>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dirty="0" smtClean="0">
                <a:latin typeface="Arial" panose="020B0604020202020204" pitchFamily="34" charset="0"/>
                <a:cs typeface="Arial" panose="020B0604020202020204" pitchFamily="34" charset="0"/>
              </a:rPr>
              <a:t>Drainage</a:t>
            </a:r>
            <a:endParaRPr kumimoji="1" lang="ja-JP" altLang="en-US" dirty="0">
              <a:latin typeface="Arial" panose="020B0604020202020204" pitchFamily="34" charset="0"/>
              <a:cs typeface="Arial" panose="020B0604020202020204" pitchFamily="34" charset="0"/>
            </a:endParaRPr>
          </a:p>
        </p:txBody>
      </p:sp>
      <p:sp>
        <p:nvSpPr>
          <p:cNvPr id="14" name="右矢印 13"/>
          <p:cNvSpPr/>
          <p:nvPr/>
        </p:nvSpPr>
        <p:spPr>
          <a:xfrm>
            <a:off x="2085653" y="3276382"/>
            <a:ext cx="1985230" cy="62050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Ａｉｒ</a:t>
            </a:r>
            <a:endParaRPr kumimoji="1" lang="ja-JP" altLang="en-US" sz="2000" dirty="0"/>
          </a:p>
        </p:txBody>
      </p:sp>
      <p:sp>
        <p:nvSpPr>
          <p:cNvPr id="15" name="右矢印 14"/>
          <p:cNvSpPr/>
          <p:nvPr/>
        </p:nvSpPr>
        <p:spPr>
          <a:xfrm>
            <a:off x="4868237" y="4997148"/>
            <a:ext cx="1456363" cy="616179"/>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dirty="0" smtClean="0">
                <a:latin typeface="Arial" panose="020B0604020202020204" pitchFamily="34" charset="0"/>
                <a:cs typeface="Arial" panose="020B0604020202020204" pitchFamily="34" charset="0"/>
              </a:rPr>
              <a:t>Exhaust</a:t>
            </a:r>
            <a:endParaRPr kumimoji="1" lang="ja-JP" altLang="en-US" dirty="0">
              <a:latin typeface="Arial" panose="020B0604020202020204" pitchFamily="34" charset="0"/>
              <a:cs typeface="Arial" panose="020B0604020202020204" pitchFamily="34" charset="0"/>
            </a:endParaRPr>
          </a:p>
        </p:txBody>
      </p:sp>
      <p:sp>
        <p:nvSpPr>
          <p:cNvPr id="16" name="左矢印吹き出し 15"/>
          <p:cNvSpPr/>
          <p:nvPr/>
        </p:nvSpPr>
        <p:spPr>
          <a:xfrm>
            <a:off x="4708808" y="3808824"/>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ial" panose="020B0604020202020204" pitchFamily="34" charset="0"/>
                <a:cs typeface="Arial" panose="020B0604020202020204" pitchFamily="34" charset="0"/>
              </a:rPr>
              <a:t>②</a:t>
            </a:r>
            <a:r>
              <a:rPr kumimoji="1" lang="en-US" altLang="ja-JP" sz="2400" dirty="0" smtClean="0">
                <a:solidFill>
                  <a:schemeClr val="tx1"/>
                </a:solidFill>
                <a:latin typeface="Arial" panose="020B0604020202020204" pitchFamily="34" charset="0"/>
                <a:cs typeface="Arial" panose="020B0604020202020204" pitchFamily="34" charset="0"/>
              </a:rPr>
              <a:t>Water washing using flexible hose</a:t>
            </a:r>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8" name="左矢印吹き出し 7"/>
          <p:cNvSpPr/>
          <p:nvPr/>
        </p:nvSpPr>
        <p:spPr>
          <a:xfrm>
            <a:off x="4708811" y="3805243"/>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ial" panose="020B0604020202020204" pitchFamily="34" charset="0"/>
                <a:cs typeface="Arial" panose="020B0604020202020204" pitchFamily="34" charset="0"/>
              </a:rPr>
              <a:t>③</a:t>
            </a:r>
            <a:r>
              <a:rPr kumimoji="1" lang="en-US" altLang="ja-JP" sz="2400" dirty="0" smtClean="0">
                <a:solidFill>
                  <a:schemeClr val="tx1"/>
                </a:solidFill>
                <a:latin typeface="Arial" panose="020B0604020202020204" pitchFamily="34" charset="0"/>
                <a:cs typeface="Arial" panose="020B0604020202020204" pitchFamily="34" charset="0"/>
              </a:rPr>
              <a:t>Drying by air</a:t>
            </a:r>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17" name="タイトル 1"/>
          <p:cNvSpPr txBox="1">
            <a:spLocks/>
          </p:cNvSpPr>
          <p:nvPr/>
        </p:nvSpPr>
        <p:spPr>
          <a:xfrm>
            <a:off x="1282845" y="48056"/>
            <a:ext cx="6443048" cy="511109"/>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mtClean="0"/>
              <a:t>【Summary of the Process】</a:t>
            </a:r>
            <a:endParaRPr lang="ja-JP" altLang="en-US" dirty="0"/>
          </a:p>
        </p:txBody>
      </p:sp>
      <p:grpSp>
        <p:nvGrpSpPr>
          <p:cNvPr id="19" name="グループ化 18"/>
          <p:cNvGrpSpPr/>
          <p:nvPr/>
        </p:nvGrpSpPr>
        <p:grpSpPr>
          <a:xfrm>
            <a:off x="4577750" y="3733607"/>
            <a:ext cx="2452778" cy="342181"/>
            <a:chOff x="4577750" y="3733607"/>
            <a:chExt cx="2452778" cy="342181"/>
          </a:xfrm>
        </p:grpSpPr>
        <p:cxnSp>
          <p:nvCxnSpPr>
            <p:cNvPr id="3" name="直線コネクタ 2"/>
            <p:cNvCxnSpPr/>
            <p:nvPr/>
          </p:nvCxnSpPr>
          <p:spPr>
            <a:xfrm flipH="1">
              <a:off x="4787660" y="3733607"/>
              <a:ext cx="2242868" cy="0"/>
            </a:xfrm>
            <a:prstGeom prst="line">
              <a:avLst/>
            </a:prstGeom>
            <a:ln w="1016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4577750" y="3733607"/>
              <a:ext cx="209910" cy="342181"/>
            </a:xfrm>
            <a:prstGeom prst="line">
              <a:avLst/>
            </a:prstGeom>
            <a:ln w="101600">
              <a:solidFill>
                <a:srgbClr val="0070C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2297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repeatCount="300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1000"/>
                                        <p:tgtEl>
                                          <p:spTgt spid="11"/>
                                        </p:tgtEl>
                                      </p:cBhvr>
                                    </p:animEffect>
                                  </p:childTnLst>
                                </p:cTn>
                              </p:par>
                              <p:par>
                                <p:cTn id="20" presetID="22" presetClass="entr" presetSubtype="8" repeatCount="300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1000"/>
                                        <p:tgtEl>
                                          <p:spTgt spid="12"/>
                                        </p:tgtEl>
                                      </p:cBhvr>
                                    </p:animEffect>
                                  </p:childTnLst>
                                </p:cTn>
                              </p:par>
                            </p:childTnLst>
                          </p:cTn>
                        </p:par>
                        <p:par>
                          <p:cTn id="23" fill="hold">
                            <p:stCondLst>
                              <p:cond delay="3000"/>
                            </p:stCondLst>
                            <p:childTnLst>
                              <p:par>
                                <p:cTn id="24" presetID="10" presetClass="exit" presetSubtype="0" fill="hold" grpId="1" nodeType="afterEffect">
                                  <p:stCondLst>
                                    <p:cond delay="0"/>
                                  </p:stCondLst>
                                  <p:childTnLst>
                                    <p:animEffect transition="out" filter="fade">
                                      <p:cBhvr>
                                        <p:cTn id="25" dur="500"/>
                                        <p:tgtEl>
                                          <p:spTgt spid="11"/>
                                        </p:tgtEl>
                                      </p:cBhvr>
                                    </p:animEffect>
                                    <p:set>
                                      <p:cBhvr>
                                        <p:cTn id="26" dur="1" fill="hold">
                                          <p:stCondLst>
                                            <p:cond delay="499"/>
                                          </p:stCondLst>
                                        </p:cTn>
                                        <p:tgtEl>
                                          <p:spTgt spid="11"/>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2"/>
                                        </p:tgtEl>
                                      </p:cBhvr>
                                    </p:animEffect>
                                    <p:set>
                                      <p:cBhvr>
                                        <p:cTn id="29" dur="1" fill="hold">
                                          <p:stCondLst>
                                            <p:cond delay="499"/>
                                          </p:stCondLst>
                                        </p:cTn>
                                        <p:tgtEl>
                                          <p:spTgt spid="12"/>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1+#ppt_w/2"/>
                                          </p:val>
                                        </p:tav>
                                        <p:tav tm="100000">
                                          <p:val>
                                            <p:strVal val="#ppt_x"/>
                                          </p:val>
                                        </p:tav>
                                      </p:tavLst>
                                    </p:anim>
                                    <p:anim calcmode="lin" valueType="num">
                                      <p:cBhvr additive="base">
                                        <p:cTn id="35"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childTnLst>
                          </p:cTn>
                        </p:par>
                        <p:par>
                          <p:cTn id="41" fill="hold">
                            <p:stCondLst>
                              <p:cond delay="500"/>
                            </p:stCondLst>
                            <p:childTnLst>
                              <p:par>
                                <p:cTn id="42" presetID="22" presetClass="entr" presetSubtype="2" repeatCount="3000" fill="hold"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right)">
                                      <p:cBhvr>
                                        <p:cTn id="44" dur="1000"/>
                                        <p:tgtEl>
                                          <p:spTgt spid="19"/>
                                        </p:tgtEl>
                                      </p:cBhvr>
                                    </p:animEffect>
                                  </p:childTnLst>
                                </p:cTn>
                              </p:par>
                              <p:par>
                                <p:cTn id="45" presetID="22" presetClass="entr" presetSubtype="8" repeatCount="300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left)">
                                      <p:cBhvr>
                                        <p:cTn id="47" dur="1000"/>
                                        <p:tgtEl>
                                          <p:spTgt spid="13"/>
                                        </p:tgtEl>
                                      </p:cBhvr>
                                    </p:animEffect>
                                  </p:childTnLst>
                                </p:cTn>
                              </p:par>
                            </p:childTnLst>
                          </p:cTn>
                        </p:par>
                        <p:par>
                          <p:cTn id="48" fill="hold">
                            <p:stCondLst>
                              <p:cond delay="3500"/>
                            </p:stCondLst>
                            <p:childTnLst>
                              <p:par>
                                <p:cTn id="49" presetID="10" presetClass="exit" presetSubtype="0" fill="hold" grpId="1" nodeType="afterEffect">
                                  <p:stCondLst>
                                    <p:cond delay="0"/>
                                  </p:stCondLst>
                                  <p:childTnLst>
                                    <p:animEffect transition="out" filter="fade">
                                      <p:cBhvr>
                                        <p:cTn id="50" dur="500"/>
                                        <p:tgtEl>
                                          <p:spTgt spid="13"/>
                                        </p:tgtEl>
                                      </p:cBhvr>
                                    </p:animEffect>
                                    <p:set>
                                      <p:cBhvr>
                                        <p:cTn id="51" dur="1" fill="hold">
                                          <p:stCondLst>
                                            <p:cond delay="499"/>
                                          </p:stCondLst>
                                        </p:cTn>
                                        <p:tgtEl>
                                          <p:spTgt spid="13"/>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500"/>
                                        <p:tgtEl>
                                          <p:spTgt spid="19"/>
                                        </p:tgtEl>
                                      </p:cBhvr>
                                    </p:animEffect>
                                    <p:set>
                                      <p:cBhvr>
                                        <p:cTn id="54" dur="1" fill="hold">
                                          <p:stCondLst>
                                            <p:cond delay="499"/>
                                          </p:stCondLst>
                                        </p:cTn>
                                        <p:tgtEl>
                                          <p:spTgt spid="19"/>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1" nodeType="clickEffect">
                                  <p:stCondLst>
                                    <p:cond delay="0"/>
                                  </p:stCondLst>
                                  <p:childTnLst>
                                    <p:animEffect transition="out" filter="fade">
                                      <p:cBhvr>
                                        <p:cTn id="58" dur="500"/>
                                        <p:tgtEl>
                                          <p:spTgt spid="10"/>
                                        </p:tgtEl>
                                      </p:cBhvr>
                                    </p:animEffect>
                                    <p:set>
                                      <p:cBhvr>
                                        <p:cTn id="59" dur="1" fill="hold">
                                          <p:stCondLst>
                                            <p:cond delay="499"/>
                                          </p:stCondLst>
                                        </p:cTn>
                                        <p:tgtEl>
                                          <p:spTgt spid="10"/>
                                        </p:tgtEl>
                                        <p:attrNameLst>
                                          <p:attrName>style.visibility</p:attrName>
                                        </p:attrNameLst>
                                      </p:cBhvr>
                                      <p:to>
                                        <p:strVal val="hidden"/>
                                      </p:to>
                                    </p:set>
                                  </p:childTnLst>
                                </p:cTn>
                              </p:par>
                            </p:childTnLst>
                          </p:cTn>
                        </p:par>
                        <p:par>
                          <p:cTn id="60" fill="hold">
                            <p:stCondLst>
                              <p:cond delay="500"/>
                            </p:stCondLst>
                            <p:childTnLst>
                              <p:par>
                                <p:cTn id="61" presetID="2" presetClass="entr" presetSubtype="2"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500" fill="hold"/>
                                        <p:tgtEl>
                                          <p:spTgt spid="8"/>
                                        </p:tgtEl>
                                        <p:attrNameLst>
                                          <p:attrName>ppt_x</p:attrName>
                                        </p:attrNameLst>
                                      </p:cBhvr>
                                      <p:tavLst>
                                        <p:tav tm="0">
                                          <p:val>
                                            <p:strVal val="1+#ppt_w/2"/>
                                          </p:val>
                                        </p:tav>
                                        <p:tav tm="100000">
                                          <p:val>
                                            <p:strVal val="#ppt_x"/>
                                          </p:val>
                                        </p:tav>
                                      </p:tavLst>
                                    </p:anim>
                                    <p:anim calcmode="lin" valueType="num">
                                      <p:cBhvr additive="base">
                                        <p:cTn id="6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2" presetClass="entr" presetSubtype="8" repeatCount="3000"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left)">
                                      <p:cBhvr>
                                        <p:cTn id="69" dur="1000"/>
                                        <p:tgtEl>
                                          <p:spTgt spid="14"/>
                                        </p:tgtEl>
                                      </p:cBhvr>
                                    </p:animEffect>
                                  </p:childTnLst>
                                </p:cTn>
                              </p:par>
                              <p:par>
                                <p:cTn id="70" presetID="22" presetClass="entr" presetSubtype="8" repeatCount="3000"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left)">
                                      <p:cBhvr>
                                        <p:cTn id="72" dur="1000"/>
                                        <p:tgtEl>
                                          <p:spTgt spid="15"/>
                                        </p:tgtEl>
                                      </p:cBhvr>
                                    </p:animEffect>
                                  </p:childTnLst>
                                </p:cTn>
                              </p:par>
                            </p:childTnLst>
                          </p:cTn>
                        </p:par>
                        <p:par>
                          <p:cTn id="73" fill="hold">
                            <p:stCondLst>
                              <p:cond delay="3000"/>
                            </p:stCondLst>
                            <p:childTnLst>
                              <p:par>
                                <p:cTn id="74" presetID="10" presetClass="exit" presetSubtype="0" fill="hold" grpId="1" nodeType="afterEffect">
                                  <p:stCondLst>
                                    <p:cond delay="0"/>
                                  </p:stCondLst>
                                  <p:childTnLst>
                                    <p:animEffect transition="out" filter="fade">
                                      <p:cBhvr>
                                        <p:cTn id="75" dur="500"/>
                                        <p:tgtEl>
                                          <p:spTgt spid="14"/>
                                        </p:tgtEl>
                                      </p:cBhvr>
                                    </p:animEffect>
                                    <p:set>
                                      <p:cBhvr>
                                        <p:cTn id="76" dur="1" fill="hold">
                                          <p:stCondLst>
                                            <p:cond delay="499"/>
                                          </p:stCondLst>
                                        </p:cTn>
                                        <p:tgtEl>
                                          <p:spTgt spid="14"/>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15"/>
                                        </p:tgtEl>
                                      </p:cBhvr>
                                    </p:animEffect>
                                    <p:set>
                                      <p:cBhvr>
                                        <p:cTn id="79"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0" grpId="0" animBg="1"/>
      <p:bldP spid="10" grpId="1" animBg="1"/>
      <p:bldP spid="11" grpId="0" animBg="1"/>
      <p:bldP spid="11" grpId="1" uiExpand="1" animBg="1"/>
      <p:bldP spid="12" grpId="0" uiExpand="1" animBg="1"/>
      <p:bldP spid="12" grpId="1" animBg="1"/>
      <p:bldP spid="13" grpId="0" uiExpand="1" animBg="1"/>
      <p:bldP spid="13" grpId="1" animBg="1"/>
      <p:bldP spid="14" grpId="0" animBg="1"/>
      <p:bldP spid="14" grpId="1" animBg="1"/>
      <p:bldP spid="15" grpId="0" animBg="1"/>
      <p:bldP spid="15" grpId="1" animBg="1"/>
      <p:bldP spid="16"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07494" y="254778"/>
            <a:ext cx="5351145" cy="868466"/>
          </a:xfrm>
        </p:spPr>
        <p:txBody>
          <a:bodyPr>
            <a:normAutofit fontScale="90000"/>
          </a:bodyPr>
          <a:lstStyle/>
          <a:p>
            <a:r>
              <a:rPr lang="en-US" altLang="ja-JP" sz="2400" dirty="0"/>
              <a:t>Table 6 Examples of defects related to equipment/devices</a:t>
            </a:r>
            <a:br>
              <a:rPr lang="en-US" altLang="ja-JP" sz="2400" dirty="0"/>
            </a:br>
            <a:r>
              <a:rPr lang="en-US" altLang="ja-JP" sz="2400" dirty="0" smtClean="0"/>
              <a:t>(</a:t>
            </a:r>
            <a:r>
              <a:rPr lang="en-US" altLang="ja-JP" sz="2400" dirty="0"/>
              <a:t>c) Loss of utility</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80914686"/>
              </p:ext>
            </p:extLst>
          </p:nvPr>
        </p:nvGraphicFramePr>
        <p:xfrm>
          <a:off x="311084" y="1351174"/>
          <a:ext cx="8682087" cy="5052060"/>
        </p:xfrm>
        <a:graphic>
          <a:graphicData uri="http://schemas.openxmlformats.org/drawingml/2006/table">
            <a:tbl>
              <a:tblPr>
                <a:tableStyleId>{5C22544A-7EE6-4342-B048-85BDC9FD1C3A}</a:tableStyleId>
              </a:tblPr>
              <a:tblGrid>
                <a:gridCol w="820132"/>
                <a:gridCol w="2658359"/>
                <a:gridCol w="5203596"/>
              </a:tblGrid>
              <a:tr h="115599">
                <a:tc>
                  <a:txBody>
                    <a:bodyPr/>
                    <a:lstStyle/>
                    <a:p>
                      <a:pPr marL="36000" algn="ctr" fontAlgn="ctr"/>
                      <a:r>
                        <a:rPr lang="en-US" altLang="ja-JP" sz="1400" b="0" i="0" u="none" strike="noStrike" dirty="0" smtClean="0">
                          <a:solidFill>
                            <a:srgbClr val="000000"/>
                          </a:solidFill>
                          <a:effectLst/>
                          <a:latin typeface="+mn-ea"/>
                          <a:ea typeface="+mn-ea"/>
                        </a:rPr>
                        <a:t>Utility</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400" b="0" i="0" u="none" strike="noStrike" dirty="0" smtClean="0">
                          <a:solidFill>
                            <a:srgbClr val="000000"/>
                          </a:solidFill>
                          <a:effectLst/>
                          <a:latin typeface="+mn-ea"/>
                          <a:ea typeface="+mn-ea"/>
                        </a:rPr>
                        <a:t>Description</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400" b="0" i="0" u="none" strike="noStrike" dirty="0" smtClean="0">
                          <a:solidFill>
                            <a:srgbClr val="000000"/>
                          </a:solidFill>
                          <a:effectLst/>
                          <a:latin typeface="+mn-ea"/>
                          <a:ea typeface="+mn-ea"/>
                        </a:rPr>
                        <a:t>Examples of defects and process divergence that they cause</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Electricity</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Wide range of use including control, power, lighting and heating</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Just after a power outage, all electrical equipment including rotating equipment will stop or decrease functions. Use of back-up power source can avoid loss but hours of back-up are limited.</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Nitrogen</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Used for inert gas atmosphere and regulation of oxygen concentration. Liquid nitrogen is sometimes used to keep very low temperature.</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Immediate effect of supply stop is limited but the inert gas environment and the space with regulated oxygen concentration are disturbed. If liquid nitrogen is used to maintain very low temperature, the temperature is not maintained.</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Water</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There is cold water, water at room temperature and warm water based on the temperature. Water is sometimes used as power source.</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Divergence from the target temperature in the case where water is used for heating or cooling. In the case where water is used for dilution, there may be divergence from the designed concentration of the substance. When water is used as power source, supply stop may cause nonfunctioning or malfunctioning of the equipment.</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Cooling /heat media</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Media for heat transfer. Used for heat pump.</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Divergence from the target temperature for cooling or heating at the supply destination.</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Air</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Used for dilution, combustion, power, cooling, drying and other purposes.</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Shortage of air may cause unwanted variance in the concentration of the substance, or defects in combustion. There may be incomplete drying or cooling defects. When air is used as power source, loss will cause stoppage or malfunction of the equipment.</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Ventilation</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Used for moving out harmful substances, dust or the like, or replenishing consumed air.</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Increased concentration of harmful substances, mixing of impurities, increase in dust concentration, deterioration of work environment, defects in combustion or accidents due to lack of oxygen.</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Steam</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Steam is often used as heat medium/source but sometimes used for power.</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400" b="0" i="0" u="none" strike="noStrike" dirty="0" smtClean="0">
                          <a:solidFill>
                            <a:srgbClr val="000000"/>
                          </a:solidFill>
                          <a:effectLst/>
                          <a:latin typeface="+mn-ea"/>
                          <a:ea typeface="+mn-ea"/>
                        </a:rPr>
                        <a:t>Similar to heat medium. Condensed water is prone to cause troubles (e.g. blocking, corrosion.)</a:t>
                      </a:r>
                      <a:endParaRPr lang="ja-JP" altLang="en-US" sz="14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8144910" y="50062"/>
            <a:ext cx="877163"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en-US" altLang="ja-JP" dirty="0" smtClean="0">
                <a:hlinkClick r:id="" action="ppaction://hlinkshowjump?jump=lastslideviewed"/>
              </a:rPr>
              <a:t>Return</a:t>
            </a:r>
            <a:endParaRPr kumimoji="1" lang="ja-JP" altLang="en-US" dirty="0"/>
          </a:p>
        </p:txBody>
      </p:sp>
    </p:spTree>
    <p:extLst>
      <p:ext uri="{BB962C8B-B14F-4D97-AF65-F5344CB8AC3E}">
        <p14:creationId xmlns:p14="http://schemas.microsoft.com/office/powerpoint/2010/main" val="17689213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8254" y="254778"/>
            <a:ext cx="4747830" cy="573094"/>
          </a:xfrm>
        </p:spPr>
        <p:txBody>
          <a:bodyPr>
            <a:normAutofit fontScale="90000"/>
          </a:bodyPr>
          <a:lstStyle/>
          <a:p>
            <a:r>
              <a:rPr lang="en-US" altLang="ja-JP" sz="2400" dirty="0" smtClean="0"/>
              <a:t>Table </a:t>
            </a:r>
            <a:r>
              <a:rPr lang="en-US" altLang="ja-JP" sz="2400" dirty="0"/>
              <a:t>7 Examples of external factors</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91102417"/>
              </p:ext>
            </p:extLst>
          </p:nvPr>
        </p:nvGraphicFramePr>
        <p:xfrm>
          <a:off x="739371" y="1301508"/>
          <a:ext cx="8204462" cy="4881118"/>
        </p:xfrm>
        <a:graphic>
          <a:graphicData uri="http://schemas.openxmlformats.org/drawingml/2006/table">
            <a:tbl>
              <a:tblPr>
                <a:tableStyleId>{5C22544A-7EE6-4342-B048-85BDC9FD1C3A}</a:tableStyleId>
              </a:tblPr>
              <a:tblGrid>
                <a:gridCol w="1934385"/>
                <a:gridCol w="6270077"/>
              </a:tblGrid>
              <a:tr h="115599">
                <a:tc>
                  <a:txBody>
                    <a:bodyPr/>
                    <a:lstStyle/>
                    <a:p>
                      <a:pPr marL="36000" algn="ctr" fontAlgn="ctr"/>
                      <a:r>
                        <a:rPr lang="en-US" altLang="ja-JP" sz="1600" b="0" i="0" u="none" strike="noStrike" dirty="0" smtClean="0">
                          <a:solidFill>
                            <a:srgbClr val="000000"/>
                          </a:solidFill>
                          <a:effectLst/>
                          <a:latin typeface="+mn-ea"/>
                          <a:ea typeface="+mn-ea"/>
                        </a:rPr>
                        <a:t>Examples of external factors</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Examples of defects and process variances that they cause</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Power outage</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Defects accompanying stoppage of all electrical equipment/facilities.</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Extreme weather</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Heavy rain, floods, tidal waves, snow, low/high temperature damage, lightening strokes, thunder damage, gust, tornadoes, hail, typhoons, changes in barometric pressure, dew condensation, etc.</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Large-scale natural disaster (earthquakes, tsunamis, cracks in the ground, ground uplift/ subsidence, soil avalanches, landslides, avalanches, eruptions, etc.)</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Stock yards require fall prevention measures. The process includes off-site operations. Earthquakes and other natural disasters can trigger multiple factors simultaneously – destruction of equipment and loss of power/water, for example. In addition, disaster prevention/firefighting facilities may become unusable.</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Effect of an accident in the neighborhood</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Spread of fire, incoming flying objects, blast wave, power outage, stoppage of common utilities, combustible gas, flammable liquid, inflow of toxic substances, etc.</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Vehicular collision</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Collision between vehicles involves danger of vehicle fuel and chemical substances loaded on the vehicles. Collision between a vehicle and a facility involves danger intrinsic to the facility according to the level of the impact, in addition to the danger of vehicle fuel.</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lnSpc>
                          <a:spcPts val="1500"/>
                        </a:lnSpc>
                      </a:pPr>
                      <a:r>
                        <a:rPr lang="en-US" altLang="zh-TW" sz="1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Vandalism/sabotage</a:t>
                      </a:r>
                      <a:endPar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lnSpc>
                          <a:spcPts val="1500"/>
                        </a:lnSpc>
                      </a:pPr>
                      <a:r>
                        <a:rPr lang="en-US" altLang="ja-JP" sz="1600" b="0" i="0" u="none" strike="noStrike" dirty="0" smtClean="0">
                          <a:solidFill>
                            <a:srgbClr val="000000"/>
                          </a:solidFill>
                          <a:effectLst/>
                          <a:latin typeface="+mn-ea"/>
                          <a:ea typeface="+mn-ea"/>
                        </a:rPr>
                        <a:t>Defects of any equipment/facility in an area vulnerable to intrusion</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8157607" y="70112"/>
            <a:ext cx="877163"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en-US" altLang="ja-JP" dirty="0" smtClean="0">
                <a:hlinkClick r:id="" action="ppaction://hlinkshowjump?jump=lastslideviewed"/>
              </a:rPr>
              <a:t>Return</a:t>
            </a:r>
            <a:endParaRPr kumimoji="1" lang="ja-JP" altLang="en-US" dirty="0"/>
          </a:p>
        </p:txBody>
      </p:sp>
    </p:spTree>
    <p:extLst>
      <p:ext uri="{BB962C8B-B14F-4D97-AF65-F5344CB8AC3E}">
        <p14:creationId xmlns:p14="http://schemas.microsoft.com/office/powerpoint/2010/main" val="2306520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8254" y="254777"/>
            <a:ext cx="4747830" cy="734437"/>
          </a:xfrm>
        </p:spPr>
        <p:txBody>
          <a:bodyPr>
            <a:normAutofit fontScale="90000"/>
          </a:bodyPr>
          <a:lstStyle/>
          <a:p>
            <a:r>
              <a:rPr lang="en-US" altLang="ja-JP" sz="2400" dirty="0" smtClean="0"/>
              <a:t>Table </a:t>
            </a:r>
            <a:r>
              <a:rPr lang="en-US" altLang="ja-JP" sz="2400" dirty="0"/>
              <a:t>11 Criteria for risk estimation</a:t>
            </a:r>
            <a:br>
              <a:rPr lang="en-US" altLang="ja-JP" sz="2400" dirty="0"/>
            </a:br>
            <a:r>
              <a:rPr lang="en-US" altLang="ja-JP" sz="2400" dirty="0"/>
              <a:t>(a) Severity of hazard</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651684685"/>
              </p:ext>
            </p:extLst>
          </p:nvPr>
        </p:nvGraphicFramePr>
        <p:xfrm>
          <a:off x="329938" y="1492576"/>
          <a:ext cx="8204462" cy="3939540"/>
        </p:xfrm>
        <a:graphic>
          <a:graphicData uri="http://schemas.openxmlformats.org/drawingml/2006/table">
            <a:tbl>
              <a:tblPr>
                <a:tableStyleId>{5C22544A-7EE6-4342-B048-85BDC9FD1C3A}</a:tableStyleId>
              </a:tblPr>
              <a:tblGrid>
                <a:gridCol w="1897873"/>
                <a:gridCol w="6306589"/>
              </a:tblGrid>
              <a:tr h="115599">
                <a:tc>
                  <a:txBody>
                    <a:bodyPr/>
                    <a:lstStyle/>
                    <a:p>
                      <a:pPr marL="36000" algn="ctr" fontAlgn="ctr"/>
                      <a:r>
                        <a:rPr lang="en-US" altLang="ja-JP" sz="1600" b="0" i="0" u="none" strike="noStrike" dirty="0" smtClean="0">
                          <a:solidFill>
                            <a:srgbClr val="000000"/>
                          </a:solidFill>
                          <a:effectLst/>
                          <a:latin typeface="+mn-ea"/>
                          <a:ea typeface="+mn-ea"/>
                        </a:rPr>
                        <a:t>Severity</a:t>
                      </a:r>
                    </a:p>
                    <a:p>
                      <a:pPr marL="36000" algn="ctr" fontAlgn="ctr"/>
                      <a:r>
                        <a:rPr lang="en-US" altLang="ja-JP" sz="1600" b="0" i="0" u="none" strike="noStrike" dirty="0" smtClean="0">
                          <a:solidFill>
                            <a:srgbClr val="000000"/>
                          </a:solidFill>
                          <a:effectLst/>
                          <a:latin typeface="+mn-ea"/>
                          <a:ea typeface="+mn-ea"/>
                        </a:rPr>
                        <a:t>(degree of accident)</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Degree/indication of accident</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just" fontAlgn="ctr"/>
                      <a:r>
                        <a:rPr lang="en-US" altLang="ja-JP" sz="1600" b="0" i="0" u="none" strike="noStrike" dirty="0" smtClean="0">
                          <a:solidFill>
                            <a:srgbClr val="000000"/>
                          </a:solidFill>
                          <a:effectLst/>
                          <a:latin typeface="+mn-ea"/>
                          <a:ea typeface="+mn-ea"/>
                        </a:rPr>
                        <a:t>Fatal/serious (×)</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Fatal accidents or those resulting in permanent damage to a body part</a:t>
                      </a:r>
                    </a:p>
                    <a:p>
                      <a:pPr marL="36000" algn="just" fontAlgn="ct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Accidents causing absence from work (one month or longer,) those resulting in a large number of victims at one time</a:t>
                      </a:r>
                    </a:p>
                    <a:p>
                      <a:pPr marL="36000" algn="just" fontAlgn="ct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Accidents inflicting catastrophic damage to facilities in and out of the plant and production (example: restoration takes more than a year)</a:t>
                      </a:r>
                      <a:endParaRPr lang="ja-JP" altLang="en-US"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just" fontAlgn="ctr"/>
                      <a:r>
                        <a:rPr lang="en-US" altLang="ja-JP" sz="1600" b="0" i="0" u="none" strike="noStrike" dirty="0" smtClean="0">
                          <a:solidFill>
                            <a:srgbClr val="000000"/>
                          </a:solidFill>
                          <a:effectLst/>
                          <a:latin typeface="+mn-ea"/>
                          <a:ea typeface="+mn-ea"/>
                        </a:rPr>
                        <a:t>Moderate (△)</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Accidents causing absence from work (less than one month,) those resulting in multiple victims at one time.</a:t>
                      </a:r>
                    </a:p>
                    <a:p>
                      <a:pPr marL="36000" algn="just" fontAlgn="ct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Accidents inflicting heavy damage to facilities in the plant and a part of production and requires a long period of time for restoration.</a:t>
                      </a:r>
                    </a:p>
                    <a:p>
                      <a:pPr marL="36000" algn="just" fontAlgn="ctr"/>
                      <a:r>
                        <a:rPr lang="en-US" altLang="ja-JP" sz="1600" b="0" i="0" u="none" strike="noStrike" dirty="0" smtClean="0">
                          <a:solidFill>
                            <a:srgbClr val="000000"/>
                          </a:solidFill>
                          <a:effectLst/>
                          <a:latin typeface="+mn-ea"/>
                          <a:ea typeface="+mn-ea"/>
                        </a:rPr>
                        <a:t>  (example: restoration takes about a six months)</a:t>
                      </a:r>
                      <a:endParaRPr lang="ja-JP" altLang="en-US"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just" fontAlgn="ctr"/>
                      <a:r>
                        <a:rPr lang="en-US" altLang="ja-JP" sz="1600" b="0" i="0" u="none" strike="noStrike" dirty="0" smtClean="0">
                          <a:solidFill>
                            <a:srgbClr val="000000"/>
                          </a:solidFill>
                          <a:effectLst/>
                          <a:latin typeface="+mn-ea"/>
                          <a:ea typeface="+mn-ea"/>
                        </a:rPr>
                        <a:t>Slight (○)</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Accidents without lost days, those involving slight wounds.</a:t>
                      </a:r>
                    </a:p>
                    <a:p>
                      <a:pPr marL="36000" algn="just" fontAlgn="ct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Accidents inflicting a small damage to facilities in the plant and a part of production</a:t>
                      </a:r>
                    </a:p>
                    <a:p>
                      <a:pPr marL="36000" algn="just" fontAlgn="ctr"/>
                      <a:r>
                        <a:rPr lang="en-US" altLang="ja-JP" sz="1600" b="0" i="0" u="none" strike="noStrike" dirty="0" smtClean="0">
                          <a:solidFill>
                            <a:srgbClr val="000000"/>
                          </a:solidFill>
                          <a:effectLst/>
                          <a:latin typeface="+mn-ea"/>
                          <a:ea typeface="+mn-ea"/>
                        </a:rPr>
                        <a:t>  (example: restoration takes about one month)</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8242297" y="70112"/>
            <a:ext cx="877163"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en-US" altLang="ja-JP" dirty="0" smtClean="0">
                <a:hlinkClick r:id="" action="ppaction://hlinkshowjump?jump=lastslideviewed"/>
              </a:rPr>
              <a:t>Return</a:t>
            </a:r>
            <a:endParaRPr kumimoji="1" lang="ja-JP" altLang="en-US" dirty="0"/>
          </a:p>
        </p:txBody>
      </p:sp>
    </p:spTree>
    <p:extLst>
      <p:ext uri="{BB962C8B-B14F-4D97-AF65-F5344CB8AC3E}">
        <p14:creationId xmlns:p14="http://schemas.microsoft.com/office/powerpoint/2010/main" val="5726740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8254" y="254777"/>
            <a:ext cx="4747830" cy="734437"/>
          </a:xfrm>
        </p:spPr>
        <p:txBody>
          <a:bodyPr>
            <a:normAutofit fontScale="90000"/>
          </a:bodyPr>
          <a:lstStyle/>
          <a:p>
            <a:r>
              <a:rPr lang="en-US" altLang="ja-JP" sz="2400" dirty="0"/>
              <a:t>Table 11 Criteria for risk estimation</a:t>
            </a:r>
            <a:r>
              <a:rPr lang="ja-JP" altLang="en-US" sz="2400" dirty="0" smtClean="0"/>
              <a:t/>
            </a:r>
            <a:br>
              <a:rPr lang="ja-JP" altLang="en-US" sz="2400" dirty="0" smtClean="0"/>
            </a:br>
            <a:r>
              <a:rPr lang="en-US" altLang="ja-JP" sz="2400" dirty="0" smtClean="0"/>
              <a:t>(b) Occurrence </a:t>
            </a:r>
            <a:r>
              <a:rPr lang="en-US" altLang="ja-JP" sz="2400" dirty="0"/>
              <a:t>frequency of hazard (likelihood)</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002995692"/>
              </p:ext>
            </p:extLst>
          </p:nvPr>
        </p:nvGraphicFramePr>
        <p:xfrm>
          <a:off x="941695" y="1547167"/>
          <a:ext cx="7942997" cy="3170565"/>
        </p:xfrm>
        <a:graphic>
          <a:graphicData uri="http://schemas.openxmlformats.org/drawingml/2006/table">
            <a:tbl>
              <a:tblPr>
                <a:tableStyleId>{5C22544A-7EE6-4342-B048-85BDC9FD1C3A}</a:tableStyleId>
              </a:tblPr>
              <a:tblGrid>
                <a:gridCol w="1837390"/>
                <a:gridCol w="6105607"/>
              </a:tblGrid>
              <a:tr h="460655">
                <a:tc>
                  <a:txBody>
                    <a:bodyPr/>
                    <a:lstStyle/>
                    <a:p>
                      <a:pPr marL="36000" algn="ctr" fontAlgn="ctr"/>
                      <a:r>
                        <a:rPr lang="en-US" altLang="ja-JP" sz="1600" b="0" i="0" u="none" strike="noStrike" dirty="0" smtClean="0">
                          <a:solidFill>
                            <a:srgbClr val="000000"/>
                          </a:solidFill>
                          <a:effectLst/>
                          <a:latin typeface="+mn-lt"/>
                          <a:ea typeface="+mn-ea"/>
                        </a:rPr>
                        <a:t>Occurrence frequency</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lt"/>
                          <a:ea typeface="+mn-ea"/>
                        </a:rPr>
                        <a:t>Degree/indication</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10680">
                <a:tc>
                  <a:txBody>
                    <a:bodyPr/>
                    <a:lstStyle/>
                    <a:p>
                      <a:pPr marL="36000" algn="just" fontAlgn="ctr"/>
                      <a:r>
                        <a:rPr lang="en-US" altLang="ja-JP" sz="1600" b="0" i="0" u="none" strike="noStrike" dirty="0" smtClean="0">
                          <a:solidFill>
                            <a:srgbClr val="000000"/>
                          </a:solidFill>
                          <a:effectLst/>
                          <a:latin typeface="+mn-lt"/>
                          <a:ea typeface="+mn-ea"/>
                        </a:rPr>
                        <a:t>High or relatively high (×)</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lt"/>
                          <a:ea typeface="+mn-ea"/>
                        </a:rPr>
                        <a:t>・</a:t>
                      </a:r>
                      <a:r>
                        <a:rPr lang="en-US" altLang="ja-JP" sz="1600" b="0" i="0" u="none" strike="noStrike" dirty="0" smtClean="0">
                          <a:solidFill>
                            <a:srgbClr val="000000"/>
                          </a:solidFill>
                          <a:effectLst/>
                          <a:latin typeface="+mn-lt"/>
                          <a:ea typeface="+mn-ea"/>
                        </a:rPr>
                        <a:t>The hazard is likely to occur.</a:t>
                      </a:r>
                    </a:p>
                    <a:p>
                      <a:pPr marL="36000" algn="just" fontAlgn="ctr"/>
                      <a:r>
                        <a:rPr lang="en-US" altLang="ja-JP" sz="1600" b="0" i="0" u="none" strike="noStrike" dirty="0" smtClean="0">
                          <a:solidFill>
                            <a:srgbClr val="000000"/>
                          </a:solidFill>
                          <a:effectLst/>
                          <a:latin typeface="+mn-lt"/>
                          <a:ea typeface="+mn-ea"/>
                        </a:rPr>
                        <a:t>(example: about once a year)</a:t>
                      </a:r>
                      <a:endParaRPr lang="ja-JP" altLang="en-US" sz="1600" b="0" i="0" u="none" strike="noStrike" dirty="0" smtClean="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72471">
                <a:tc>
                  <a:txBody>
                    <a:bodyPr/>
                    <a:lstStyle/>
                    <a:p>
                      <a:pPr marL="36000" algn="just" fontAlgn="ctr"/>
                      <a:r>
                        <a:rPr lang="en-US" altLang="ja-JP" sz="1600" b="0" i="0" u="none" strike="noStrike" dirty="0" smtClean="0">
                          <a:solidFill>
                            <a:srgbClr val="000000"/>
                          </a:solidFill>
                          <a:effectLst/>
                          <a:latin typeface="+mn-lt"/>
                          <a:ea typeface="+mn-ea"/>
                        </a:rPr>
                        <a:t>Moderate (△)</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lt"/>
                          <a:ea typeface="+mn-ea"/>
                        </a:rPr>
                        <a:t>・</a:t>
                      </a:r>
                      <a:r>
                        <a:rPr lang="en-US" altLang="ja-JP" sz="1600" b="0" i="0" u="none" strike="noStrike" dirty="0" smtClean="0">
                          <a:solidFill>
                            <a:srgbClr val="000000"/>
                          </a:solidFill>
                          <a:effectLst/>
                          <a:latin typeface="+mn-lt"/>
                          <a:ea typeface="+mn-ea"/>
                        </a:rPr>
                        <a:t>The hazard can occur.</a:t>
                      </a:r>
                      <a:endParaRPr lang="ja-JP" altLang="en-US" sz="1600" b="0" i="0" u="none" strike="noStrike" dirty="0" smtClean="0">
                        <a:solidFill>
                          <a:srgbClr val="000000"/>
                        </a:solidFill>
                        <a:effectLst/>
                        <a:latin typeface="+mn-lt"/>
                        <a:ea typeface="+mn-ea"/>
                      </a:endParaRPr>
                    </a:p>
                    <a:p>
                      <a:pPr marL="36000" algn="just" fontAlgn="ctr"/>
                      <a:r>
                        <a:rPr lang="en-US" altLang="ja-JP" sz="1600" b="0" i="0" u="none" strike="noStrike" dirty="0" smtClean="0">
                          <a:solidFill>
                            <a:srgbClr val="000000"/>
                          </a:solidFill>
                          <a:effectLst/>
                          <a:latin typeface="+mn-lt"/>
                          <a:ea typeface="+mn-ea"/>
                        </a:rPr>
                        <a:t>(example: about once in the lifetime of the plant/facility (30 to 40 years)</a:t>
                      </a:r>
                      <a:endParaRPr lang="ja-JP" altLang="en-US" sz="1600" b="0" i="0" u="none" strike="noStrike" dirty="0" smtClean="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90209">
                <a:tc>
                  <a:txBody>
                    <a:bodyPr/>
                    <a:lstStyle/>
                    <a:p>
                      <a:pPr marL="36000" algn="just" fontAlgn="ctr"/>
                      <a:r>
                        <a:rPr lang="en-US" altLang="ja-JP" sz="1600" b="0" i="0" u="none" strike="noStrike" dirty="0" smtClean="0">
                          <a:solidFill>
                            <a:srgbClr val="000000"/>
                          </a:solidFill>
                          <a:effectLst/>
                          <a:latin typeface="+mn-lt"/>
                          <a:ea typeface="+mn-ea"/>
                        </a:rPr>
                        <a:t>Rare (</a:t>
                      </a:r>
                      <a:r>
                        <a:rPr lang="ja-JP" altLang="en-US" sz="1600" b="0" i="0" u="none" strike="noStrike" dirty="0" smtClean="0">
                          <a:solidFill>
                            <a:srgbClr val="000000"/>
                          </a:solidFill>
                          <a:effectLst/>
                          <a:latin typeface="+mn-lt"/>
                          <a:ea typeface="+mn-ea"/>
                        </a:rPr>
                        <a:t>〇</a:t>
                      </a:r>
                      <a:r>
                        <a:rPr lang="en-US" altLang="ja-JP" sz="1600" b="0" i="0" u="none" strike="noStrike" dirty="0" smtClean="0">
                          <a:solidFill>
                            <a:srgbClr val="000000"/>
                          </a:solidFill>
                          <a:effectLst/>
                          <a:latin typeface="+mn-lt"/>
                          <a:ea typeface="+mn-ea"/>
                        </a:rPr>
                        <a:t>)</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lt"/>
                          <a:ea typeface="+mn-ea"/>
                        </a:rPr>
                        <a:t>・</a:t>
                      </a:r>
                      <a:r>
                        <a:rPr lang="en-US" altLang="ja-JP" sz="1600" b="0" i="0" u="none" strike="noStrike" dirty="0" smtClean="0">
                          <a:solidFill>
                            <a:srgbClr val="000000"/>
                          </a:solidFill>
                          <a:effectLst/>
                          <a:latin typeface="+mn-lt"/>
                          <a:ea typeface="+mn-ea"/>
                        </a:rPr>
                        <a:t>The hazard will be rare.</a:t>
                      </a:r>
                    </a:p>
                    <a:p>
                      <a:pPr marL="36000" algn="just" fontAlgn="ctr"/>
                      <a:r>
                        <a:rPr lang="en-US" altLang="ja-JP" sz="1600" b="0" i="0" u="none" strike="noStrike" dirty="0" smtClean="0">
                          <a:solidFill>
                            <a:srgbClr val="000000"/>
                          </a:solidFill>
                          <a:effectLst/>
                          <a:latin typeface="+mn-lt"/>
                          <a:ea typeface="+mn-ea"/>
                        </a:rPr>
                        <a:t>(example: once in 100 years)</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8144916" y="77354"/>
            <a:ext cx="877163"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en-US" altLang="ja-JP" dirty="0" smtClean="0">
                <a:hlinkClick r:id="" action="ppaction://hlinkshowjump?jump=lastslideviewed"/>
              </a:rPr>
              <a:t>Return</a:t>
            </a:r>
            <a:endParaRPr kumimoji="1" lang="ja-JP" altLang="en-US" dirty="0"/>
          </a:p>
        </p:txBody>
      </p:sp>
    </p:spTree>
    <p:extLst>
      <p:ext uri="{BB962C8B-B14F-4D97-AF65-F5344CB8AC3E}">
        <p14:creationId xmlns:p14="http://schemas.microsoft.com/office/powerpoint/2010/main" val="6370527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8254" y="254777"/>
            <a:ext cx="4747830" cy="734437"/>
          </a:xfrm>
        </p:spPr>
        <p:txBody>
          <a:bodyPr>
            <a:normAutofit fontScale="90000"/>
          </a:bodyPr>
          <a:lstStyle/>
          <a:p>
            <a:r>
              <a:rPr lang="en-US" altLang="ja-JP" sz="2400" dirty="0"/>
              <a:t>Table 11 Criteria for risk estimation</a:t>
            </a:r>
            <a:r>
              <a:rPr lang="ja-JP" altLang="en-US" sz="2400" dirty="0" smtClean="0"/>
              <a:t/>
            </a:r>
            <a:br>
              <a:rPr lang="ja-JP" altLang="en-US" sz="2400" dirty="0" smtClean="0"/>
            </a:br>
            <a:r>
              <a:rPr lang="en-US" altLang="ja-JP" sz="2400" dirty="0"/>
              <a:t>(c) Risk level</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855163263"/>
              </p:ext>
            </p:extLst>
          </p:nvPr>
        </p:nvGraphicFramePr>
        <p:xfrm>
          <a:off x="329938" y="1476664"/>
          <a:ext cx="8204463" cy="1867407"/>
        </p:xfrm>
        <a:graphic>
          <a:graphicData uri="http://schemas.openxmlformats.org/drawingml/2006/table">
            <a:tbl>
              <a:tblPr>
                <a:tableStyleId>{5C22544A-7EE6-4342-B048-85BDC9FD1C3A}</a:tableStyleId>
              </a:tblPr>
              <a:tblGrid>
                <a:gridCol w="717466"/>
                <a:gridCol w="2460567"/>
                <a:gridCol w="1978429"/>
                <a:gridCol w="1479665"/>
                <a:gridCol w="1568336"/>
              </a:tblGrid>
              <a:tr h="126683">
                <a:tc rowSpan="2" gridSpan="2">
                  <a:txBody>
                    <a:bodyPr/>
                    <a:lstStyle/>
                    <a:p>
                      <a:pPr marL="36000" algn="ctr" fontAlgn="ctr"/>
                      <a:endParaRPr lang="ja-JP" altLang="en-US" sz="1600" b="0" i="0" u="none" strike="noStrike" dirty="0">
                        <a:solidFill>
                          <a:srgbClr val="000000"/>
                        </a:solidFill>
                        <a:effectLst/>
                        <a:latin typeface="+mj-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gridSpan="3">
                  <a:txBody>
                    <a:bodyPr/>
                    <a:lstStyle/>
                    <a:p>
                      <a:pPr marL="36000" algn="ctr" fontAlgn="ctr"/>
                      <a:r>
                        <a:rPr lang="en-US" altLang="ja-JP" sz="1600" b="0" i="0" u="none" strike="noStrike" dirty="0" smtClean="0">
                          <a:solidFill>
                            <a:srgbClr val="000000"/>
                          </a:solidFill>
                          <a:effectLst/>
                          <a:latin typeface="+mj-lt"/>
                          <a:ea typeface="+mn-ea"/>
                        </a:rPr>
                        <a:t>Severity of hazard</a:t>
                      </a:r>
                      <a:endParaRPr lang="ja-JP" altLang="en-US" sz="1600" b="0" i="0" u="none" strike="noStrike" dirty="0">
                        <a:solidFill>
                          <a:srgbClr val="000000"/>
                        </a:solidFill>
                        <a:effectLst/>
                        <a:latin typeface="+mj-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126683">
                <a:tc gridSpan="2" vMerge="1">
                  <a:txBody>
                    <a:bodyPr/>
                    <a:lstStyle/>
                    <a:p>
                      <a:endParaRPr kumimoji="1" lang="ja-JP" altLang="en-US"/>
                    </a:p>
                  </a:txBody>
                  <a:tcPr/>
                </a:tc>
                <a:tc hMerge="1" vMerge="1">
                  <a:txBody>
                    <a:bodyPr/>
                    <a:lstStyle/>
                    <a:p>
                      <a:endParaRPr kumimoji="1" lang="ja-JP" altLang="en-US"/>
                    </a:p>
                  </a:txBody>
                  <a:tcPr/>
                </a:tc>
                <a:tc>
                  <a:txBody>
                    <a:bodyPr/>
                    <a:lstStyle/>
                    <a:p>
                      <a:pPr marL="36000" algn="ctr" fontAlgn="ctr"/>
                      <a:r>
                        <a:rPr lang="en-US" altLang="ja-JP" sz="1600" b="0" i="0" u="none" strike="noStrike" dirty="0" smtClean="0">
                          <a:solidFill>
                            <a:srgbClr val="000000"/>
                          </a:solidFill>
                          <a:effectLst/>
                          <a:latin typeface="+mj-lt"/>
                          <a:ea typeface="+mn-ea"/>
                        </a:rPr>
                        <a:t>Fatal/serious</a:t>
                      </a:r>
                      <a:r>
                        <a:rPr lang="ja-JP" altLang="en-US" sz="1600" b="0" i="0" u="none" strike="noStrike" dirty="0" smtClean="0">
                          <a:solidFill>
                            <a:srgbClr val="000000"/>
                          </a:solidFill>
                          <a:effectLst/>
                          <a:latin typeface="+mj-lt"/>
                          <a:ea typeface="+mn-ea"/>
                        </a:rPr>
                        <a:t>（</a:t>
                      </a:r>
                      <a:r>
                        <a:rPr lang="en-US" altLang="ja-JP" sz="1600" b="0" i="0" u="none" strike="noStrike" dirty="0" smtClean="0">
                          <a:solidFill>
                            <a:srgbClr val="000000"/>
                          </a:solidFill>
                          <a:effectLst/>
                          <a:latin typeface="+mj-lt"/>
                          <a:ea typeface="+mn-ea"/>
                        </a:rPr>
                        <a:t>×</a:t>
                      </a:r>
                      <a:r>
                        <a:rPr lang="ja-JP" altLang="en-US" sz="1600" b="0" i="0" u="none" strike="noStrike" dirty="0" smtClean="0">
                          <a:solidFill>
                            <a:srgbClr val="000000"/>
                          </a:solidFill>
                          <a:effectLst/>
                          <a:latin typeface="+mj-lt"/>
                          <a:ea typeface="+mn-ea"/>
                        </a:rPr>
                        <a:t>）</a:t>
                      </a:r>
                      <a:endParaRPr lang="ja-JP" altLang="en-US" sz="1600" b="0" i="0" u="none" strike="noStrike" dirty="0">
                        <a:solidFill>
                          <a:srgbClr val="000000"/>
                        </a:solidFill>
                        <a:effectLst/>
                        <a:latin typeface="+mj-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j-lt"/>
                          <a:ea typeface="+mn-ea"/>
                        </a:rPr>
                        <a:t>Moderate</a:t>
                      </a:r>
                      <a:r>
                        <a:rPr lang="ja-JP" altLang="en-US" sz="1600" b="0" i="0" u="none" strike="noStrike" dirty="0" smtClean="0">
                          <a:solidFill>
                            <a:srgbClr val="000000"/>
                          </a:solidFill>
                          <a:effectLst/>
                          <a:latin typeface="+mj-lt"/>
                          <a:ea typeface="+mn-ea"/>
                        </a:rPr>
                        <a:t>（△）</a:t>
                      </a:r>
                      <a:endParaRPr lang="ja-JP" altLang="en-US" sz="1600" b="0" i="0" u="none" strike="noStrike" dirty="0">
                        <a:solidFill>
                          <a:srgbClr val="000000"/>
                        </a:solidFill>
                        <a:effectLst/>
                        <a:latin typeface="+mj-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j-lt"/>
                          <a:ea typeface="+mn-ea"/>
                        </a:rPr>
                        <a:t>Slight</a:t>
                      </a:r>
                      <a:r>
                        <a:rPr lang="ja-JP" altLang="en-US" sz="1600" b="0" i="0" u="none" strike="noStrike" dirty="0" smtClean="0">
                          <a:solidFill>
                            <a:srgbClr val="000000"/>
                          </a:solidFill>
                          <a:effectLst/>
                          <a:latin typeface="+mj-lt"/>
                          <a:ea typeface="+mn-ea"/>
                        </a:rPr>
                        <a:t>（○）</a:t>
                      </a:r>
                      <a:endParaRPr lang="ja-JP" altLang="en-US" sz="1600" b="0" i="0" u="none" strike="noStrike" dirty="0">
                        <a:solidFill>
                          <a:srgbClr val="000000"/>
                        </a:solidFill>
                        <a:effectLst/>
                        <a:latin typeface="+mj-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rowSpan="3">
                  <a:txBody>
                    <a:bodyPr/>
                    <a:lstStyle/>
                    <a:p>
                      <a:pPr marL="36000" algn="ctr" fontAlgn="ctr"/>
                      <a:r>
                        <a:rPr lang="en-US" altLang="ja-JP" sz="1600" b="0" i="0" u="none" strike="noStrike" dirty="0" smtClean="0">
                          <a:solidFill>
                            <a:srgbClr val="000000"/>
                          </a:solidFill>
                          <a:effectLst/>
                          <a:latin typeface="+mj-lt"/>
                          <a:ea typeface="+mn-ea"/>
                        </a:rPr>
                        <a:t>frequency</a:t>
                      </a:r>
                      <a:endParaRPr lang="ja-JP" altLang="en-US" sz="1600" b="0" i="0" u="none" strike="noStrike" dirty="0">
                        <a:solidFill>
                          <a:srgbClr val="000000"/>
                        </a:solidFill>
                        <a:effectLst/>
                        <a:latin typeface="+mj-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j-lt"/>
                          <a:ea typeface="+mn-ea"/>
                        </a:rPr>
                        <a:t>High or relatively high (×)</a:t>
                      </a:r>
                      <a:endParaRPr lang="ja-JP" altLang="en-US" sz="1600" b="0" i="0" u="none" strike="noStrike" dirty="0">
                        <a:solidFill>
                          <a:srgbClr val="000000"/>
                        </a:solidFill>
                        <a:effectLst/>
                        <a:latin typeface="+mj-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Ⅲ</a:t>
                      </a:r>
                      <a:endParaRPr lang="ja-JP" altLang="en-US"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Ⅲ</a:t>
                      </a:r>
                      <a:endParaRPr lang="ja-JP" altLang="en-US"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Ⅱ</a:t>
                      </a:r>
                      <a:endParaRPr lang="ja-JP" altLang="en-US"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vMerge="1">
                  <a:txBody>
                    <a:bodyPr/>
                    <a:lstStyle/>
                    <a:p>
                      <a:pPr marL="36000" algn="just"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j-lt"/>
                          <a:ea typeface="+mn-ea"/>
                        </a:rPr>
                        <a:t>Moderate (△)</a:t>
                      </a:r>
                      <a:endParaRPr lang="ja-JP" altLang="en-US" sz="1600" b="0" i="0" u="none" strike="noStrike" dirty="0">
                        <a:solidFill>
                          <a:srgbClr val="000000"/>
                        </a:solidFill>
                        <a:effectLst/>
                        <a:latin typeface="+mj-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Ⅲ</a:t>
                      </a:r>
                      <a:endParaRPr lang="ja-JP" altLang="en-US"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Ⅱ</a:t>
                      </a:r>
                      <a:endParaRPr lang="ja-JP" altLang="en-US"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Ⅰ</a:t>
                      </a:r>
                      <a:endParaRPr lang="ja-JP" altLang="en-US"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vMerge="1">
                  <a:txBody>
                    <a:bodyPr/>
                    <a:lstStyle/>
                    <a:p>
                      <a:pPr marL="36000" algn="just"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j-lt"/>
                          <a:ea typeface="+mn-ea"/>
                        </a:rPr>
                        <a:t>Rare (</a:t>
                      </a:r>
                      <a:r>
                        <a:rPr lang="ja-JP" altLang="en-US" sz="1600" b="0" i="0" u="none" strike="noStrike" dirty="0" smtClean="0">
                          <a:solidFill>
                            <a:srgbClr val="000000"/>
                          </a:solidFill>
                          <a:effectLst/>
                          <a:latin typeface="+mj-lt"/>
                          <a:ea typeface="+mn-ea"/>
                        </a:rPr>
                        <a:t>〇</a:t>
                      </a:r>
                      <a:r>
                        <a:rPr lang="en-US" altLang="ja-JP" sz="1600" b="0" i="0" u="none" strike="noStrike" dirty="0" smtClean="0">
                          <a:solidFill>
                            <a:srgbClr val="000000"/>
                          </a:solidFill>
                          <a:effectLst/>
                          <a:latin typeface="+mj-lt"/>
                          <a:ea typeface="+mn-ea"/>
                        </a:rPr>
                        <a:t>)</a:t>
                      </a:r>
                      <a:endParaRPr lang="ja-JP" altLang="en-US" sz="1600" b="0" i="0" u="none" strike="noStrike" dirty="0">
                        <a:solidFill>
                          <a:srgbClr val="000000"/>
                        </a:solidFill>
                        <a:effectLst/>
                        <a:latin typeface="+mj-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Ⅱ</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Ⅰ</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Ⅰ</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8144910" y="36414"/>
            <a:ext cx="877163" cy="369332"/>
          </a:xfrm>
          <a:prstGeom prst="rect">
            <a:avLst/>
          </a:prstGeom>
          <a:solidFill>
            <a:schemeClr val="accent2">
              <a:lumMod val="20000"/>
              <a:lumOff val="80000"/>
            </a:schemeClr>
          </a:solidFill>
          <a:ln w="19050">
            <a:solidFill>
              <a:schemeClr val="tx1"/>
            </a:solidFill>
          </a:ln>
        </p:spPr>
        <p:txBody>
          <a:bodyPr wrap="none" rtlCol="0">
            <a:spAutoFit/>
          </a:bodyPr>
          <a:lstStyle/>
          <a:p>
            <a:r>
              <a:rPr lang="en-US" altLang="ja-JP" dirty="0" smtClean="0">
                <a:hlinkClick r:id="" action="ppaction://hlinkshowjump?jump=lastslideviewed"/>
              </a:rPr>
              <a:t>Return</a:t>
            </a:r>
            <a:endParaRPr kumimoji="1" lang="ja-JP" altLang="en-US" dirty="0"/>
          </a:p>
        </p:txBody>
      </p:sp>
      <p:graphicFrame>
        <p:nvGraphicFramePr>
          <p:cNvPr id="5" name="コンテンツ プレースホルダー 3"/>
          <p:cNvGraphicFramePr>
            <a:graphicFrameLocks/>
          </p:cNvGraphicFramePr>
          <p:nvPr>
            <p:extLst>
              <p:ext uri="{D42A27DB-BD31-4B8C-83A1-F6EECF244321}">
                <p14:modId xmlns:p14="http://schemas.microsoft.com/office/powerpoint/2010/main" val="2831211702"/>
              </p:ext>
            </p:extLst>
          </p:nvPr>
        </p:nvGraphicFramePr>
        <p:xfrm>
          <a:off x="357648" y="4089631"/>
          <a:ext cx="8204463" cy="2476501"/>
        </p:xfrm>
        <a:graphic>
          <a:graphicData uri="http://schemas.openxmlformats.org/drawingml/2006/table">
            <a:tbl>
              <a:tblPr>
                <a:tableStyleId>{5C22544A-7EE6-4342-B048-85BDC9FD1C3A}</a:tableStyleId>
              </a:tblPr>
              <a:tblGrid>
                <a:gridCol w="1130330"/>
                <a:gridCol w="2859579"/>
                <a:gridCol w="4214554"/>
              </a:tblGrid>
              <a:tr h="253366">
                <a:tc>
                  <a:txBody>
                    <a:bodyPr/>
                    <a:lstStyle/>
                    <a:p>
                      <a:pPr marL="36000" algn="ctr" fontAlgn="ctr"/>
                      <a:r>
                        <a:rPr lang="en-US" altLang="ja-JP" sz="1600" b="0" i="0" u="none" strike="noStrike" dirty="0" smtClean="0">
                          <a:solidFill>
                            <a:srgbClr val="000000"/>
                          </a:solidFill>
                          <a:effectLst/>
                          <a:latin typeface="+mn-lt"/>
                          <a:ea typeface="+mn-ea"/>
                        </a:rPr>
                        <a:t>Risk level</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lt"/>
                          <a:ea typeface="+mn-ea"/>
                        </a:rPr>
                        <a:t>Priority</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mn-ea"/>
                        </a:rPr>
                        <a:t>Cautions concerning production start</a:t>
                      </a:r>
                      <a:endParaRPr lang="ja-JP" altLang="en-US" sz="1600" b="0" i="0" u="none" strike="noStrike" dirty="0" smtClean="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mn-ea"/>
                        </a:rPr>
                        <a:t>Ⅲ</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600" b="0" i="0" u="none" strike="noStrike" dirty="0" smtClean="0">
                          <a:solidFill>
                            <a:srgbClr val="000000"/>
                          </a:solidFill>
                          <a:effectLst/>
                          <a:latin typeface="+mn-lt"/>
                          <a:ea typeface="+mn-ea"/>
                        </a:rPr>
                        <a:t>There is a risk that should be eliminated immediately or a serious risk.</a:t>
                      </a:r>
                      <a:endParaRPr lang="ja-JP" altLang="en-US" sz="1600" b="0" i="0" u="none" strike="noStrike" dirty="0" smtClean="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600" b="0" i="0" u="none" strike="noStrike" dirty="0" smtClean="0">
                          <a:solidFill>
                            <a:srgbClr val="000000"/>
                          </a:solidFill>
                          <a:effectLst/>
                          <a:latin typeface="+mn-lt"/>
                          <a:ea typeface="+mn-ea"/>
                        </a:rPr>
                        <a:t>Don’t start production before taking necessary measures. It is necessary to invest sufficient management resources (money and labor)</a:t>
                      </a:r>
                      <a:endParaRPr lang="ja-JP" altLang="en-US" sz="1600" b="0" i="0" u="none" strike="noStrike" dirty="0" smtClean="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mn-ea"/>
                        </a:rPr>
                        <a:t>Ⅱ</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600" b="0" i="0" u="none" strike="noStrike" dirty="0" smtClean="0">
                          <a:solidFill>
                            <a:srgbClr val="000000"/>
                          </a:solidFill>
                          <a:effectLst/>
                          <a:latin typeface="+mn-lt"/>
                          <a:ea typeface="+mn-ea"/>
                        </a:rPr>
                        <a:t>There is a risk that requires prompt reduction measures.</a:t>
                      </a:r>
                      <a:endParaRPr lang="ja-JP" altLang="en-US" sz="1600" b="0" i="0" u="none" strike="noStrike" dirty="0" smtClean="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600" b="0" i="0" u="none" strike="noStrike" dirty="0" smtClean="0">
                          <a:solidFill>
                            <a:srgbClr val="000000"/>
                          </a:solidFill>
                          <a:effectLst/>
                          <a:latin typeface="+mn-lt"/>
                          <a:ea typeface="+mn-ea"/>
                        </a:rPr>
                        <a:t>It is desirable not to start production before taking measures. It is necessary to invest management resources (money and labor) on a priority basis.</a:t>
                      </a:r>
                      <a:endParaRPr lang="ja-JP" altLang="en-US" sz="1600" b="0" i="0" u="none" strike="noStrike" dirty="0" smtClean="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lt"/>
                          <a:ea typeface="+mn-ea"/>
                        </a:rPr>
                        <a:t>Ⅰ</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600" b="0" i="0" u="none" strike="noStrike" dirty="0" smtClean="0">
                          <a:solidFill>
                            <a:srgbClr val="000000"/>
                          </a:solidFill>
                          <a:effectLst/>
                          <a:latin typeface="+mn-lt"/>
                          <a:ea typeface="+mn-ea"/>
                        </a:rPr>
                        <a:t>There is a risk that requires reduction measures as needed.</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600" b="0" i="0" u="none" strike="noStrike" dirty="0" smtClean="0">
                          <a:solidFill>
                            <a:srgbClr val="000000"/>
                          </a:solidFill>
                          <a:effectLst/>
                          <a:latin typeface="+mn-lt"/>
                          <a:ea typeface="+mn-ea"/>
                        </a:rPr>
                        <a:t>Implement risk reduction measures as needed.</a:t>
                      </a:r>
                      <a:endParaRPr lang="ja-JP" altLang="en-US" sz="1600" b="0" i="0" u="none" strike="noStrike" dirty="0">
                        <a:solidFill>
                          <a:srgbClr val="000000"/>
                        </a:solidFill>
                        <a:effectLst/>
                        <a:latin typeface="+mn-lt"/>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タイトル 1"/>
          <p:cNvSpPr txBox="1">
            <a:spLocks/>
          </p:cNvSpPr>
          <p:nvPr/>
        </p:nvSpPr>
        <p:spPr>
          <a:xfrm>
            <a:off x="2235593" y="3553617"/>
            <a:ext cx="4747830" cy="50722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400" dirty="0" smtClean="0"/>
              <a:t>(</a:t>
            </a:r>
            <a:r>
              <a:rPr lang="en-US" altLang="ja-JP" sz="2400" dirty="0"/>
              <a:t>d) Description of the risk levels</a:t>
            </a:r>
            <a:endParaRPr lang="ja-JP" altLang="en-US" sz="2400" dirty="0"/>
          </a:p>
        </p:txBody>
      </p:sp>
    </p:spTree>
    <p:extLst>
      <p:ext uri="{BB962C8B-B14F-4D97-AF65-F5344CB8AC3E}">
        <p14:creationId xmlns:p14="http://schemas.microsoft.com/office/powerpoint/2010/main" val="3348753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52551" y="624110"/>
            <a:ext cx="7181850" cy="785590"/>
          </a:xfrm>
        </p:spPr>
        <p:txBody>
          <a:bodyPr>
            <a:normAutofit/>
          </a:bodyPr>
          <a:lstStyle/>
          <a:p>
            <a:r>
              <a:rPr kumimoji="1" lang="en-US" altLang="ja-JP" dirty="0" smtClean="0"/>
              <a:t>【</a:t>
            </a:r>
            <a:r>
              <a:rPr kumimoji="1" lang="en-US" altLang="ja-JP" dirty="0" smtClean="0">
                <a:latin typeface="Arial" panose="020B0604020202020204" pitchFamily="34" charset="0"/>
                <a:cs typeface="Arial" panose="020B0604020202020204" pitchFamily="34" charset="0"/>
              </a:rPr>
              <a:t>Target Operation</a:t>
            </a:r>
            <a:r>
              <a:rPr lang="en-US" altLang="ja-JP" dirty="0" smtClean="0"/>
              <a:t>】</a:t>
            </a:r>
            <a:endParaRPr kumimoji="1" lang="ja-JP" altLang="en-US" dirty="0"/>
          </a:p>
        </p:txBody>
      </p:sp>
      <p:sp>
        <p:nvSpPr>
          <p:cNvPr id="3" name="コンテンツ プレースホルダー 2"/>
          <p:cNvSpPr>
            <a:spLocks noGrp="1"/>
          </p:cNvSpPr>
          <p:nvPr>
            <p:ph idx="1"/>
          </p:nvPr>
        </p:nvSpPr>
        <p:spPr>
          <a:xfrm>
            <a:off x="1352551" y="1485900"/>
            <a:ext cx="7181850" cy="1276350"/>
          </a:xfrm>
        </p:spPr>
        <p:txBody>
          <a:bodyPr>
            <a:normAutofit/>
          </a:bodyPr>
          <a:lstStyle/>
          <a:p>
            <a:r>
              <a:rPr lang="en-US" altLang="ja-JP" sz="2400" dirty="0" smtClean="0">
                <a:latin typeface="Arial" panose="020B0604020202020204" pitchFamily="34" charset="0"/>
                <a:cs typeface="Arial" panose="020B0604020202020204" pitchFamily="34" charset="0"/>
              </a:rPr>
              <a:t>Let‘s </a:t>
            </a:r>
            <a:r>
              <a:rPr lang="en-US" altLang="ja-JP" sz="2400" dirty="0">
                <a:latin typeface="Arial" panose="020B0604020202020204" pitchFamily="34" charset="0"/>
                <a:cs typeface="Arial" panose="020B0604020202020204" pitchFamily="34" charset="0"/>
              </a:rPr>
              <a:t>carry out </a:t>
            </a:r>
            <a:r>
              <a:rPr lang="en-US" altLang="ja-JP" sz="2400" dirty="0" smtClean="0">
                <a:latin typeface="Arial" panose="020B0604020202020204" pitchFamily="34" charset="0"/>
                <a:cs typeface="Arial" panose="020B0604020202020204" pitchFamily="34" charset="0"/>
              </a:rPr>
              <a:t>risk </a:t>
            </a:r>
            <a:r>
              <a:rPr lang="en-US" altLang="ja-JP" sz="2400" dirty="0">
                <a:latin typeface="Arial" panose="020B0604020202020204" pitchFamily="34" charset="0"/>
                <a:cs typeface="Arial" panose="020B0604020202020204" pitchFamily="34" charset="0"/>
              </a:rPr>
              <a:t>assessment about </a:t>
            </a:r>
            <a:r>
              <a:rPr lang="ja-JP" altLang="en-US" sz="2400" dirty="0" smtClean="0">
                <a:latin typeface="Arial" panose="020B0604020202020204" pitchFamily="34" charset="0"/>
                <a:cs typeface="Arial" panose="020B0604020202020204" pitchFamily="34" charset="0"/>
              </a:rPr>
              <a:t>			　　</a:t>
            </a:r>
            <a:r>
              <a:rPr lang="en-US" altLang="ja-JP" sz="2400" dirty="0" smtClean="0">
                <a:solidFill>
                  <a:srgbClr val="FF0000"/>
                </a:solidFill>
                <a:latin typeface="Arial" panose="020B0604020202020204" pitchFamily="34" charset="0"/>
                <a:cs typeface="Arial" panose="020B0604020202020204" pitchFamily="34" charset="0"/>
              </a:rPr>
              <a:t>“2. Operation” – “</a:t>
            </a:r>
            <a:r>
              <a:rPr lang="ja-JP" altLang="en-US" sz="2400" dirty="0" smtClean="0">
                <a:solidFill>
                  <a:srgbClr val="FF0000"/>
                </a:solidFill>
                <a:latin typeface="Arial" panose="020B0604020202020204" pitchFamily="34" charset="0"/>
                <a:cs typeface="Arial" panose="020B0604020202020204" pitchFamily="34" charset="0"/>
              </a:rPr>
              <a:t>①</a:t>
            </a:r>
            <a:r>
              <a:rPr lang="en-US" altLang="ja-JP" sz="2400" dirty="0" smtClean="0">
                <a:solidFill>
                  <a:srgbClr val="FF0000"/>
                </a:solidFill>
                <a:latin typeface="Arial" panose="020B0604020202020204" pitchFamily="34" charset="0"/>
                <a:cs typeface="Arial" panose="020B0604020202020204" pitchFamily="34" charset="0"/>
              </a:rPr>
              <a:t>Loading of Main material”</a:t>
            </a:r>
            <a:r>
              <a:rPr lang="ja-JP" altLang="en-US" sz="2400" dirty="0" smtClean="0">
                <a:latin typeface="Arial" panose="020B0604020202020204" pitchFamily="34" charset="0"/>
                <a:cs typeface="Arial" panose="020B0604020202020204" pitchFamily="34" charset="0"/>
              </a:rPr>
              <a:t>　</a:t>
            </a:r>
            <a:r>
              <a:rPr lang="en-US" altLang="ja-JP" sz="2400" dirty="0" smtClean="0">
                <a:latin typeface="Arial" panose="020B0604020202020204" pitchFamily="34" charset="0"/>
                <a:cs typeface="Arial" panose="020B0604020202020204" pitchFamily="34" charset="0"/>
              </a:rPr>
              <a:t> </a:t>
            </a:r>
            <a:r>
              <a:rPr lang="en-US" altLang="ja-JP" sz="2400" dirty="0">
                <a:latin typeface="Arial" panose="020B0604020202020204" pitchFamily="34" charset="0"/>
                <a:cs typeface="Arial" panose="020B0604020202020204" pitchFamily="34" charset="0"/>
              </a:rPr>
              <a:t>out of these processes</a:t>
            </a:r>
            <a:r>
              <a:rPr lang="en-US" altLang="ja-JP" sz="2400" dirty="0" smtClean="0">
                <a:latin typeface="Arial" panose="020B0604020202020204" pitchFamily="34" charset="0"/>
                <a:cs typeface="Arial" panose="020B0604020202020204" pitchFamily="34" charset="0"/>
              </a:rPr>
              <a:t>.</a:t>
            </a:r>
            <a:endParaRPr lang="ja-JP" altLang="en-US" dirty="0">
              <a:latin typeface="Arial" panose="020B0604020202020204" pitchFamily="34" charset="0"/>
              <a:cs typeface="Arial" panose="020B0604020202020204" pitchFamily="34" charset="0"/>
            </a:endParaRPr>
          </a:p>
        </p:txBody>
      </p:sp>
      <p:sp>
        <p:nvSpPr>
          <p:cNvPr id="4" name="コンテンツ プレースホルダー 2"/>
          <p:cNvSpPr txBox="1">
            <a:spLocks/>
          </p:cNvSpPr>
          <p:nvPr/>
        </p:nvSpPr>
        <p:spPr>
          <a:xfrm>
            <a:off x="1494785" y="2938462"/>
            <a:ext cx="4024264" cy="379095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2800" dirty="0" smtClean="0">
                <a:latin typeface="Arial" panose="020B0604020202020204" pitchFamily="34" charset="0"/>
                <a:cs typeface="Arial" panose="020B0604020202020204" pitchFamily="34" charset="0"/>
              </a:rPr>
              <a:t>1.Preparation</a:t>
            </a:r>
            <a:endParaRPr lang="ja-JP" altLang="en-US" sz="2800" dirty="0" smtClean="0">
              <a:latin typeface="Arial" panose="020B0604020202020204" pitchFamily="34" charset="0"/>
              <a:cs typeface="Arial" panose="020B0604020202020204" pitchFamily="34" charset="0"/>
            </a:endParaRPr>
          </a:p>
          <a:p>
            <a:pPr marL="400050" lvl="1" indent="0">
              <a:buNone/>
            </a:pPr>
            <a:r>
              <a:rPr lang="ja-JP" altLang="en-US" sz="2600" dirty="0" smtClean="0">
                <a:latin typeface="Arial" panose="020B0604020202020204" pitchFamily="34" charset="0"/>
                <a:cs typeface="Arial" panose="020B0604020202020204" pitchFamily="34" charset="0"/>
              </a:rPr>
              <a:t>①</a:t>
            </a:r>
            <a:r>
              <a:rPr lang="en-US" altLang="ja-JP" sz="2600" dirty="0" smtClean="0">
                <a:latin typeface="Arial" panose="020B0604020202020204" pitchFamily="34" charset="0"/>
                <a:cs typeface="Arial" panose="020B0604020202020204" pitchFamily="34" charset="0"/>
              </a:rPr>
              <a:t>Inside confirmation</a:t>
            </a:r>
            <a:endParaRPr lang="ja-JP" altLang="en-US" sz="2600" dirty="0" smtClean="0">
              <a:latin typeface="Arial" panose="020B0604020202020204" pitchFamily="34" charset="0"/>
              <a:cs typeface="Arial" panose="020B0604020202020204" pitchFamily="34" charset="0"/>
            </a:endParaRPr>
          </a:p>
          <a:p>
            <a:pPr marL="400050" lvl="1" indent="0">
              <a:buNone/>
            </a:pPr>
            <a:r>
              <a:rPr lang="ja-JP" altLang="en-US" sz="2600" dirty="0" smtClean="0">
                <a:latin typeface="Arial" panose="020B0604020202020204" pitchFamily="34" charset="0"/>
                <a:cs typeface="Arial" panose="020B0604020202020204" pitchFamily="34" charset="0"/>
              </a:rPr>
              <a:t>②</a:t>
            </a:r>
            <a:r>
              <a:rPr lang="en-US" altLang="ja-JP" sz="2600" dirty="0" smtClean="0">
                <a:latin typeface="Arial" panose="020B0604020202020204" pitchFamily="34" charset="0"/>
                <a:cs typeface="Arial" panose="020B0604020202020204" pitchFamily="34" charset="0"/>
              </a:rPr>
              <a:t>Nitrogen replacement</a:t>
            </a:r>
            <a:endParaRPr lang="ja-JP" altLang="en-US" sz="2600" dirty="0" smtClean="0">
              <a:latin typeface="Arial" panose="020B0604020202020204" pitchFamily="34" charset="0"/>
              <a:cs typeface="Arial" panose="020B0604020202020204" pitchFamily="34" charset="0"/>
            </a:endParaRPr>
          </a:p>
          <a:p>
            <a:pPr marL="432000" indent="-457200">
              <a:buNone/>
            </a:pPr>
            <a:r>
              <a:rPr lang="en-US" altLang="ja-JP" sz="2800" dirty="0" smtClean="0">
                <a:latin typeface="Arial" panose="020B0604020202020204" pitchFamily="34" charset="0"/>
                <a:cs typeface="Arial" panose="020B0604020202020204" pitchFamily="34" charset="0"/>
              </a:rPr>
              <a:t>2.Operation (Loading, Mixing, Unloading)</a:t>
            </a:r>
            <a:endParaRPr lang="ja-JP" altLang="en-US" sz="2800" dirty="0" smtClean="0">
              <a:latin typeface="Arial" panose="020B0604020202020204" pitchFamily="34" charset="0"/>
              <a:cs typeface="Arial" panose="020B0604020202020204" pitchFamily="34" charset="0"/>
            </a:endParaRPr>
          </a:p>
          <a:p>
            <a:pPr marL="400050" lvl="1" indent="0">
              <a:buNone/>
            </a:pPr>
            <a:r>
              <a:rPr lang="ja-JP" altLang="en-US" sz="2600" dirty="0" smtClean="0">
                <a:latin typeface="Arial" panose="020B0604020202020204" pitchFamily="34" charset="0"/>
                <a:cs typeface="Arial" panose="020B0604020202020204" pitchFamily="34" charset="0"/>
              </a:rPr>
              <a:t>①</a:t>
            </a:r>
            <a:r>
              <a:rPr lang="en-US" altLang="ja-JP" sz="2600" dirty="0" smtClean="0">
                <a:latin typeface="Arial" panose="020B0604020202020204" pitchFamily="34" charset="0"/>
                <a:cs typeface="Arial" panose="020B0604020202020204" pitchFamily="34" charset="0"/>
              </a:rPr>
              <a:t>Loading of Main material</a:t>
            </a:r>
            <a:endParaRPr lang="ja-JP" altLang="en-US" sz="2600" dirty="0" smtClean="0">
              <a:latin typeface="Arial" panose="020B0604020202020204" pitchFamily="34" charset="0"/>
              <a:cs typeface="Arial" panose="020B0604020202020204" pitchFamily="34" charset="0"/>
            </a:endParaRPr>
          </a:p>
          <a:p>
            <a:pPr marL="400050" lvl="1" indent="0">
              <a:buNone/>
            </a:pPr>
            <a:r>
              <a:rPr lang="ja-JP" altLang="en-US" sz="2600" dirty="0" smtClean="0">
                <a:latin typeface="Arial" panose="020B0604020202020204" pitchFamily="34" charset="0"/>
                <a:cs typeface="Arial" panose="020B0604020202020204" pitchFamily="34" charset="0"/>
              </a:rPr>
              <a:t>②</a:t>
            </a:r>
            <a:r>
              <a:rPr lang="en-US" altLang="ja-JP" sz="2600" dirty="0" smtClean="0">
                <a:latin typeface="Arial" panose="020B0604020202020204" pitchFamily="34" charset="0"/>
                <a:cs typeface="Arial" panose="020B0604020202020204" pitchFamily="34" charset="0"/>
              </a:rPr>
              <a:t>Loading of Auxiliary material</a:t>
            </a:r>
            <a:endParaRPr lang="ja-JP" altLang="en-US" sz="2600" dirty="0" smtClean="0">
              <a:latin typeface="Arial" panose="020B0604020202020204" pitchFamily="34" charset="0"/>
              <a:cs typeface="Arial" panose="020B0604020202020204" pitchFamily="34" charset="0"/>
            </a:endParaRPr>
          </a:p>
        </p:txBody>
      </p:sp>
      <p:sp>
        <p:nvSpPr>
          <p:cNvPr id="5" name="コンテンツ プレースホルダー 2"/>
          <p:cNvSpPr txBox="1">
            <a:spLocks/>
          </p:cNvSpPr>
          <p:nvPr/>
        </p:nvSpPr>
        <p:spPr>
          <a:xfrm>
            <a:off x="5355771" y="2938462"/>
            <a:ext cx="3639737" cy="2905125"/>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400050" lvl="2" indent="0">
              <a:buNone/>
            </a:pPr>
            <a:r>
              <a:rPr lang="ja-JP" altLang="en-US" sz="2400" dirty="0">
                <a:latin typeface="Arial" panose="020B0604020202020204" pitchFamily="34" charset="0"/>
                <a:cs typeface="Arial" panose="020B0604020202020204" pitchFamily="34" charset="0"/>
              </a:rPr>
              <a:t>③</a:t>
            </a:r>
            <a:r>
              <a:rPr lang="en-US" altLang="ja-JP" sz="2400" dirty="0">
                <a:latin typeface="Arial" panose="020B0604020202020204" pitchFamily="34" charset="0"/>
                <a:cs typeface="Arial" panose="020B0604020202020204" pitchFamily="34" charset="0"/>
              </a:rPr>
              <a:t>Nitrogen replacement</a:t>
            </a:r>
            <a:endParaRPr lang="ja-JP" altLang="en-US" sz="2400" dirty="0">
              <a:latin typeface="Arial" panose="020B0604020202020204" pitchFamily="34" charset="0"/>
              <a:cs typeface="Arial" panose="020B0604020202020204" pitchFamily="34" charset="0"/>
            </a:endParaRPr>
          </a:p>
          <a:p>
            <a:pPr marL="400050" lvl="2" indent="0">
              <a:buNone/>
            </a:pPr>
            <a:r>
              <a:rPr lang="ja-JP" altLang="en-US" sz="2400" dirty="0" smtClean="0">
                <a:latin typeface="Arial" panose="020B0604020202020204" pitchFamily="34" charset="0"/>
                <a:cs typeface="Arial" panose="020B0604020202020204" pitchFamily="34" charset="0"/>
              </a:rPr>
              <a:t>④</a:t>
            </a:r>
            <a:r>
              <a:rPr lang="en-US" altLang="ja-JP" sz="2400" dirty="0" smtClean="0">
                <a:latin typeface="Arial" panose="020B0604020202020204" pitchFamily="34" charset="0"/>
                <a:cs typeface="Arial" panose="020B0604020202020204" pitchFamily="34" charset="0"/>
              </a:rPr>
              <a:t>Mixing</a:t>
            </a:r>
            <a:endParaRPr lang="ja-JP" altLang="en-US" sz="2400" dirty="0" smtClean="0">
              <a:latin typeface="Arial" panose="020B0604020202020204" pitchFamily="34" charset="0"/>
              <a:cs typeface="Arial" panose="020B0604020202020204" pitchFamily="34" charset="0"/>
            </a:endParaRPr>
          </a:p>
          <a:p>
            <a:pPr marL="400050" lvl="2" indent="0">
              <a:buNone/>
            </a:pPr>
            <a:r>
              <a:rPr lang="ja-JP" altLang="en-US" sz="2400" dirty="0" smtClean="0">
                <a:latin typeface="Arial" panose="020B0604020202020204" pitchFamily="34" charset="0"/>
                <a:cs typeface="Arial" panose="020B0604020202020204" pitchFamily="34" charset="0"/>
              </a:rPr>
              <a:t>⑤</a:t>
            </a:r>
            <a:r>
              <a:rPr lang="en-US" altLang="ja-JP" sz="2400" dirty="0" smtClean="0">
                <a:latin typeface="Arial" panose="020B0604020202020204" pitchFamily="34" charset="0"/>
                <a:cs typeface="Arial" panose="020B0604020202020204" pitchFamily="34" charset="0"/>
              </a:rPr>
              <a:t>Unloading</a:t>
            </a:r>
            <a:endParaRPr lang="ja-JP" altLang="en-US" sz="2400" dirty="0">
              <a:latin typeface="Arial" panose="020B0604020202020204" pitchFamily="34" charset="0"/>
              <a:cs typeface="Arial" panose="020B0604020202020204" pitchFamily="34" charset="0"/>
            </a:endParaRPr>
          </a:p>
          <a:p>
            <a:pPr marL="0" indent="0">
              <a:buNone/>
            </a:pPr>
            <a:r>
              <a:rPr lang="en-US" altLang="ja-JP" sz="3000" dirty="0" smtClean="0">
                <a:latin typeface="Arial" panose="020B0604020202020204" pitchFamily="34" charset="0"/>
                <a:cs typeface="Arial" panose="020B0604020202020204" pitchFamily="34" charset="0"/>
              </a:rPr>
              <a:t>3.Clearning</a:t>
            </a:r>
            <a:endParaRPr lang="ja-JP" altLang="en-US" sz="3000" dirty="0" smtClean="0">
              <a:latin typeface="Arial" panose="020B0604020202020204" pitchFamily="34" charset="0"/>
              <a:cs typeface="Arial" panose="020B0604020202020204" pitchFamily="34" charset="0"/>
            </a:endParaRPr>
          </a:p>
          <a:p>
            <a:pPr marL="400050" lvl="1" indent="0">
              <a:buNone/>
            </a:pPr>
            <a:r>
              <a:rPr lang="ja-JP" altLang="en-US" sz="2600" dirty="0" smtClean="0">
                <a:latin typeface="Arial" panose="020B0604020202020204" pitchFamily="34" charset="0"/>
                <a:cs typeface="Arial" panose="020B0604020202020204" pitchFamily="34" charset="0"/>
              </a:rPr>
              <a:t>①</a:t>
            </a:r>
            <a:r>
              <a:rPr lang="en-US" altLang="ja-JP" sz="2600" dirty="0" smtClean="0">
                <a:latin typeface="Arial" panose="020B0604020202020204" pitchFamily="34" charset="0"/>
                <a:cs typeface="Arial" panose="020B0604020202020204" pitchFamily="34" charset="0"/>
              </a:rPr>
              <a:t>Gas scrubbing</a:t>
            </a:r>
            <a:endParaRPr lang="ja-JP" altLang="en-US" sz="2600" dirty="0" smtClean="0">
              <a:latin typeface="Arial" panose="020B0604020202020204" pitchFamily="34" charset="0"/>
              <a:cs typeface="Arial" panose="020B0604020202020204" pitchFamily="34" charset="0"/>
            </a:endParaRPr>
          </a:p>
          <a:p>
            <a:pPr marL="792000" lvl="1" indent="-396000">
              <a:buNone/>
            </a:pPr>
            <a:r>
              <a:rPr lang="ja-JP" altLang="en-US" sz="2600" dirty="0" smtClean="0">
                <a:latin typeface="Arial" panose="020B0604020202020204" pitchFamily="34" charset="0"/>
                <a:cs typeface="Arial" panose="020B0604020202020204" pitchFamily="34" charset="0"/>
              </a:rPr>
              <a:t>②</a:t>
            </a:r>
            <a:r>
              <a:rPr lang="en-US" altLang="ja-JP" sz="2600" dirty="0" smtClean="0">
                <a:latin typeface="Arial" panose="020B0604020202020204" pitchFamily="34" charset="0"/>
                <a:cs typeface="Arial" panose="020B0604020202020204" pitchFamily="34" charset="0"/>
              </a:rPr>
              <a:t>Water washing</a:t>
            </a:r>
            <a:endParaRPr lang="ja-JP" altLang="en-US" sz="2600" dirty="0" smtClean="0">
              <a:latin typeface="Arial" panose="020B0604020202020204" pitchFamily="34" charset="0"/>
              <a:cs typeface="Arial" panose="020B0604020202020204" pitchFamily="34" charset="0"/>
            </a:endParaRPr>
          </a:p>
          <a:p>
            <a:pPr marL="400050" lvl="1" indent="0">
              <a:buNone/>
            </a:pPr>
            <a:r>
              <a:rPr lang="ja-JP" altLang="en-US" sz="2600" dirty="0" smtClean="0">
                <a:latin typeface="Arial" panose="020B0604020202020204" pitchFamily="34" charset="0"/>
                <a:cs typeface="Arial" panose="020B0604020202020204" pitchFamily="34" charset="0"/>
              </a:rPr>
              <a:t>③</a:t>
            </a:r>
            <a:r>
              <a:rPr lang="en-US" altLang="ja-JP" sz="2600" dirty="0" smtClean="0">
                <a:latin typeface="Arial" panose="020B0604020202020204" pitchFamily="34" charset="0"/>
                <a:cs typeface="Arial" panose="020B0604020202020204" pitchFamily="34" charset="0"/>
              </a:rPr>
              <a:t>Drying by air</a:t>
            </a:r>
            <a:endParaRPr lang="ja-JP" altLang="en-US" sz="2600" dirty="0" smtClean="0">
              <a:latin typeface="Arial" panose="020B0604020202020204" pitchFamily="34" charset="0"/>
              <a:cs typeface="Arial" panose="020B0604020202020204" pitchFamily="34" charset="0"/>
            </a:endParaRPr>
          </a:p>
          <a:p>
            <a:endParaRPr lang="ja-JP" altLang="en-US" dirty="0">
              <a:latin typeface="Arial" panose="020B0604020202020204" pitchFamily="34" charset="0"/>
              <a:cs typeface="Arial" panose="020B0604020202020204" pitchFamily="34" charset="0"/>
            </a:endParaRPr>
          </a:p>
        </p:txBody>
      </p:sp>
      <p:sp>
        <p:nvSpPr>
          <p:cNvPr id="6" name="テキスト ボックス 5"/>
          <p:cNvSpPr txBox="1"/>
          <p:nvPr/>
        </p:nvSpPr>
        <p:spPr>
          <a:xfrm>
            <a:off x="1909865" y="5174401"/>
            <a:ext cx="3133644" cy="784830"/>
          </a:xfrm>
          <a:prstGeom prst="rect">
            <a:avLst/>
          </a:prstGeom>
          <a:solidFill>
            <a:schemeClr val="bg2"/>
          </a:solidFill>
          <a:ln w="19050">
            <a:solidFill>
              <a:srgbClr val="FF0000"/>
            </a:solidFill>
          </a:ln>
        </p:spPr>
        <p:txBody>
          <a:bodyPr wrap="square" rtlCol="0">
            <a:spAutoFit/>
          </a:bodyPr>
          <a:lstStyle/>
          <a:p>
            <a:pPr>
              <a:lnSpc>
                <a:spcPct val="90000"/>
              </a:lnSpc>
            </a:pPr>
            <a:r>
              <a:rPr kumimoji="1" lang="ja-JP" altLang="en-US" sz="2400" b="1" dirty="0" smtClean="0">
                <a:solidFill>
                  <a:srgbClr val="FF0000"/>
                </a:solidFill>
                <a:latin typeface="Arial" panose="020B0604020202020204" pitchFamily="34" charset="0"/>
                <a:cs typeface="Arial" panose="020B0604020202020204" pitchFamily="34" charset="0"/>
              </a:rPr>
              <a:t>①</a:t>
            </a:r>
            <a:r>
              <a:rPr kumimoji="1" lang="en-US" altLang="ja-JP" sz="2400" b="1" dirty="0" smtClean="0">
                <a:solidFill>
                  <a:srgbClr val="FF0000"/>
                </a:solidFill>
                <a:latin typeface="Arial" panose="020B0604020202020204" pitchFamily="34" charset="0"/>
                <a:cs typeface="Arial" panose="020B0604020202020204" pitchFamily="34" charset="0"/>
              </a:rPr>
              <a:t>Loading </a:t>
            </a:r>
            <a:r>
              <a:rPr lang="en-US" altLang="ja-JP" sz="2400" b="1" dirty="0" smtClean="0">
                <a:solidFill>
                  <a:srgbClr val="FF0000"/>
                </a:solidFill>
                <a:latin typeface="Arial" panose="020B0604020202020204" pitchFamily="34" charset="0"/>
                <a:cs typeface="Arial" panose="020B0604020202020204" pitchFamily="34" charset="0"/>
              </a:rPr>
              <a:t>of </a:t>
            </a:r>
            <a:r>
              <a:rPr kumimoji="1" lang="en-US" altLang="ja-JP" sz="2400" b="1" dirty="0" smtClean="0">
                <a:solidFill>
                  <a:srgbClr val="FF0000"/>
                </a:solidFill>
                <a:latin typeface="Arial" panose="020B0604020202020204" pitchFamily="34" charset="0"/>
                <a:cs typeface="Arial" panose="020B0604020202020204" pitchFamily="34" charset="0"/>
              </a:rPr>
              <a:t>Main  material</a:t>
            </a:r>
            <a:endParaRPr kumimoji="1" lang="ja-JP" alt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414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left)">
                                      <p:cBhvr>
                                        <p:cTn id="10" dur="500"/>
                                        <p:tgtEl>
                                          <p:spTgt spid="4">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ipe(left)">
                                      <p:cBhvr>
                                        <p:cTn id="13" dur="500"/>
                                        <p:tgtEl>
                                          <p:spTgt spid="4">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wipe(left)">
                                      <p:cBhvr>
                                        <p:cTn id="16" dur="500"/>
                                        <p:tgtEl>
                                          <p:spTgt spid="4">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wipe(left)">
                                      <p:cBhvr>
                                        <p:cTn id="19" dur="500"/>
                                        <p:tgtEl>
                                          <p:spTgt spid="4">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500"/>
                                        <p:tgtEl>
                                          <p:spTgt spid="4">
                                            <p:txEl>
                                              <p:pRg st="5" end="5"/>
                                            </p:txEl>
                                          </p:spTgt>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wipe(left)">
                                      <p:cBhvr>
                                        <p:cTn id="31" dur="500"/>
                                        <p:tgtEl>
                                          <p:spTgt spid="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4">
                                            <p:txEl>
                                              <p:pRg st="4" end="4"/>
                                            </p:txEl>
                                          </p:spTgt>
                                        </p:tgtEl>
                                        <p:attrNameLst>
                                          <p:attrName>style.visibility</p:attrName>
                                        </p:attrNameLst>
                                      </p:cBhvr>
                                      <p:to>
                                        <p:strVal val="hidden"/>
                                      </p:to>
                                    </p:set>
                                  </p:childTnLst>
                                </p:cTn>
                              </p:par>
                              <p:par>
                                <p:cTn id="36" presetID="45" presetClass="entr" presetSubtype="0"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2000"/>
                                        <p:tgtEl>
                                          <p:spTgt spid="6"/>
                                        </p:tgtEl>
                                      </p:cBhvr>
                                    </p:animEffect>
                                    <p:anim calcmode="lin" valueType="num">
                                      <p:cBhvr>
                                        <p:cTn id="39" dur="2000" fill="hold"/>
                                        <p:tgtEl>
                                          <p:spTgt spid="6"/>
                                        </p:tgtEl>
                                        <p:attrNameLst>
                                          <p:attrName>ppt_w</p:attrName>
                                        </p:attrNameLst>
                                      </p:cBhvr>
                                      <p:tavLst>
                                        <p:tav tm="0" fmla="#ppt_w*sin(2.5*pi*$)">
                                          <p:val>
                                            <p:fltVal val="0"/>
                                          </p:val>
                                        </p:tav>
                                        <p:tav tm="100000">
                                          <p:val>
                                            <p:fltVal val="1"/>
                                          </p:val>
                                        </p:tav>
                                      </p:tavLst>
                                    </p:anim>
                                    <p:anim calcmode="lin" valueType="num">
                                      <p:cBhvr>
                                        <p:cTn id="40"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allAtOnce"/>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270172" y="1386400"/>
            <a:ext cx="6427146" cy="5199610"/>
          </a:xfrm>
          <a:prstGeom prst="rect">
            <a:avLst/>
          </a:prstGeom>
          <a:noFill/>
          <a:ln>
            <a:noFill/>
          </a:ln>
        </p:spPr>
      </p:pic>
      <p:sp>
        <p:nvSpPr>
          <p:cNvPr id="2" name="タイトル 1"/>
          <p:cNvSpPr>
            <a:spLocks noGrp="1"/>
          </p:cNvSpPr>
          <p:nvPr>
            <p:ph type="title"/>
          </p:nvPr>
        </p:nvSpPr>
        <p:spPr>
          <a:xfrm>
            <a:off x="1650181" y="623304"/>
            <a:ext cx="6589199" cy="640445"/>
          </a:xfrm>
        </p:spPr>
        <p:txBody>
          <a:bodyPr>
            <a:normAutofit fontScale="90000"/>
          </a:bodyPr>
          <a:lstStyle/>
          <a:p>
            <a:r>
              <a:rPr lang="en-US" altLang="ja-JP" dirty="0" smtClean="0"/>
              <a:t>Actually </a:t>
            </a:r>
            <a:r>
              <a:rPr lang="en-US" altLang="ja-JP" dirty="0"/>
              <a:t>operations of this </a:t>
            </a:r>
            <a:r>
              <a:rPr lang="en-US" altLang="ja-JP" dirty="0" smtClean="0"/>
              <a:t>process</a:t>
            </a:r>
            <a:endParaRPr kumimoji="1" lang="ja-JP" altLang="en-US" dirty="0"/>
          </a:p>
        </p:txBody>
      </p:sp>
      <p:sp>
        <p:nvSpPr>
          <p:cNvPr id="3" name="テキスト ボックス 2"/>
          <p:cNvSpPr txBox="1"/>
          <p:nvPr/>
        </p:nvSpPr>
        <p:spPr>
          <a:xfrm>
            <a:off x="220298" y="4025179"/>
            <a:ext cx="2948186" cy="1015663"/>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en-US" altLang="ja-JP" sz="2000" dirty="0" smtClean="0"/>
              <a:t>Draining valve</a:t>
            </a:r>
          </a:p>
          <a:p>
            <a:pPr algn="ctr"/>
            <a:r>
              <a:rPr lang="en-US" altLang="ja-JP" sz="2000" dirty="0" smtClean="0"/>
              <a:t>V110,V112,V113,V114 are shut</a:t>
            </a:r>
            <a:endParaRPr kumimoji="1" lang="ja-JP" altLang="en-US" sz="1600" dirty="0"/>
          </a:p>
        </p:txBody>
      </p:sp>
      <p:sp>
        <p:nvSpPr>
          <p:cNvPr id="6" name="正方形/長方形 5"/>
          <p:cNvSpPr/>
          <p:nvPr/>
        </p:nvSpPr>
        <p:spPr>
          <a:xfrm>
            <a:off x="4058024" y="4552950"/>
            <a:ext cx="625943" cy="37147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866776" y="5622934"/>
            <a:ext cx="672887" cy="32278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483942" y="4991268"/>
            <a:ext cx="306068" cy="37040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19239" y="5167260"/>
            <a:ext cx="2948186" cy="1015663"/>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en-US" altLang="ja-JP" sz="2000" dirty="0"/>
              <a:t>Check valves V100,V111,V115</a:t>
            </a:r>
          </a:p>
          <a:p>
            <a:pPr algn="ctr"/>
            <a:r>
              <a:rPr lang="en-US" altLang="ja-JP" sz="2000" dirty="0"/>
              <a:t>are always open</a:t>
            </a:r>
            <a:r>
              <a:rPr lang="en-US" altLang="ja-JP" sz="2000" dirty="0" smtClean="0"/>
              <a:t>.</a:t>
            </a:r>
            <a:endParaRPr kumimoji="1" lang="ja-JP" altLang="en-US" sz="1600" dirty="0"/>
          </a:p>
        </p:txBody>
      </p:sp>
      <p:sp>
        <p:nvSpPr>
          <p:cNvPr id="15" name="正方形/長方形 14"/>
          <p:cNvSpPr/>
          <p:nvPr/>
        </p:nvSpPr>
        <p:spPr>
          <a:xfrm>
            <a:off x="2543970" y="1828800"/>
            <a:ext cx="478687" cy="345734"/>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772757" y="5412317"/>
            <a:ext cx="358452" cy="371475"/>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775604" y="5040842"/>
            <a:ext cx="531501" cy="370425"/>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080139" y="3757756"/>
            <a:ext cx="2948186" cy="1323439"/>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en-US" altLang="ja-JP" sz="2000" dirty="0" smtClean="0"/>
              <a:t>Air line V109 : Shut</a:t>
            </a:r>
            <a:endParaRPr lang="en-US" altLang="ja-JP" sz="2000" dirty="0"/>
          </a:p>
          <a:p>
            <a:pPr algn="ctr"/>
            <a:r>
              <a:rPr lang="en-US" altLang="ja-JP" sz="2000" dirty="0" smtClean="0"/>
              <a:t>V105,V106 : Shut</a:t>
            </a:r>
            <a:endParaRPr lang="ja-JP" altLang="en-US" sz="2000" dirty="0" smtClean="0"/>
          </a:p>
          <a:p>
            <a:pPr algn="ctr"/>
            <a:r>
              <a:rPr kumimoji="1" lang="en-US" altLang="ja-JP" sz="2000" dirty="0" smtClean="0"/>
              <a:t>V105 : Shut (When PS105 is OFF)</a:t>
            </a:r>
            <a:endParaRPr kumimoji="1" lang="ja-JP" altLang="en-US" sz="1600" dirty="0"/>
          </a:p>
        </p:txBody>
      </p:sp>
      <p:sp>
        <p:nvSpPr>
          <p:cNvPr id="19" name="正方形/長方形 18"/>
          <p:cNvSpPr/>
          <p:nvPr/>
        </p:nvSpPr>
        <p:spPr>
          <a:xfrm>
            <a:off x="3693459" y="3360693"/>
            <a:ext cx="486849" cy="2612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p:cNvGrpSpPr/>
          <p:nvPr/>
        </p:nvGrpSpPr>
        <p:grpSpPr>
          <a:xfrm>
            <a:off x="2373427" y="2687367"/>
            <a:ext cx="1422284" cy="690412"/>
            <a:chOff x="2373427" y="2687367"/>
            <a:chExt cx="1422284" cy="690412"/>
          </a:xfrm>
        </p:grpSpPr>
        <p:sp>
          <p:nvSpPr>
            <p:cNvPr id="20" name="正方形/長方形 19"/>
            <p:cNvSpPr/>
            <p:nvPr/>
          </p:nvSpPr>
          <p:spPr>
            <a:xfrm>
              <a:off x="3292951" y="2940425"/>
              <a:ext cx="502760" cy="43735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2373427" y="2687367"/>
              <a:ext cx="1103018" cy="512134"/>
              <a:chOff x="2373427" y="2687367"/>
              <a:chExt cx="1103018" cy="512134"/>
            </a:xfrm>
          </p:grpSpPr>
          <p:sp>
            <p:nvSpPr>
              <p:cNvPr id="9" name="円/楕円 8"/>
              <p:cNvSpPr/>
              <p:nvPr/>
            </p:nvSpPr>
            <p:spPr>
              <a:xfrm>
                <a:off x="2373427" y="2792311"/>
                <a:ext cx="378743" cy="40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flipV="1">
                <a:off x="3467585" y="2705310"/>
                <a:ext cx="0" cy="23511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571658" y="2687367"/>
                <a:ext cx="90478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V="1">
                <a:off x="2543970" y="2709813"/>
                <a:ext cx="0" cy="824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29" name="正方形/長方形 28"/>
          <p:cNvSpPr/>
          <p:nvPr/>
        </p:nvSpPr>
        <p:spPr>
          <a:xfrm>
            <a:off x="4494099" y="5411267"/>
            <a:ext cx="306068" cy="42316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795711" y="3046367"/>
            <a:ext cx="333377" cy="3143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6079277" y="5128588"/>
            <a:ext cx="2948186" cy="1631216"/>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ja-JP" altLang="en-US" sz="2000" dirty="0" smtClean="0"/>
              <a:t>①</a:t>
            </a:r>
            <a:r>
              <a:rPr lang="en-US" altLang="ja-JP" sz="2000" dirty="0" smtClean="0"/>
              <a:t>Loading of Main material</a:t>
            </a:r>
            <a:r>
              <a:rPr lang="ja-JP" altLang="en-US" sz="2000" dirty="0" smtClean="0"/>
              <a:t>：</a:t>
            </a:r>
            <a:r>
              <a:rPr lang="en-US" altLang="ja-JP" sz="2000" dirty="0" smtClean="0"/>
              <a:t>Pressurized in the upstream.</a:t>
            </a:r>
          </a:p>
          <a:p>
            <a:pPr algn="ctr"/>
            <a:r>
              <a:rPr lang="en-US" altLang="ja-JP" sz="2000" dirty="0" smtClean="0"/>
              <a:t>V100 : always open</a:t>
            </a:r>
          </a:p>
          <a:p>
            <a:pPr algn="ctr"/>
            <a:r>
              <a:rPr lang="en-US" altLang="ja-JP" sz="2000" dirty="0" smtClean="0"/>
              <a:t>V102 : 50% open</a:t>
            </a:r>
            <a:endParaRPr kumimoji="1" lang="ja-JP" altLang="en-US" sz="1600" dirty="0"/>
          </a:p>
        </p:txBody>
      </p:sp>
      <p:sp>
        <p:nvSpPr>
          <p:cNvPr id="34" name="テキスト ボックス 33"/>
          <p:cNvSpPr txBox="1"/>
          <p:nvPr/>
        </p:nvSpPr>
        <p:spPr>
          <a:xfrm>
            <a:off x="683002" y="1458224"/>
            <a:ext cx="1402948" cy="369332"/>
          </a:xfrm>
          <a:prstGeom prst="rect">
            <a:avLst/>
          </a:prstGeom>
          <a:solidFill>
            <a:schemeClr val="bg1"/>
          </a:solidFill>
          <a:ln w="28575">
            <a:solidFill>
              <a:srgbClr val="0070C0"/>
            </a:solidFill>
          </a:ln>
        </p:spPr>
        <p:txBody>
          <a:bodyPr wrap="none" rtlCol="0">
            <a:spAutoFit/>
          </a:bodyPr>
          <a:lstStyle/>
          <a:p>
            <a:r>
              <a:rPr kumimoji="1" lang="en-US" altLang="ja-JP" dirty="0" smtClean="0"/>
              <a:t>Pressurized</a:t>
            </a:r>
            <a:endParaRPr kumimoji="1" lang="ja-JP" altLang="en-US" dirty="0"/>
          </a:p>
        </p:txBody>
      </p:sp>
      <p:sp>
        <p:nvSpPr>
          <p:cNvPr id="35" name="正方形/長方形 34"/>
          <p:cNvSpPr/>
          <p:nvPr/>
        </p:nvSpPr>
        <p:spPr>
          <a:xfrm>
            <a:off x="5689600" y="1812667"/>
            <a:ext cx="376395" cy="404603"/>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線吹き出し 1 (枠付き) 37"/>
          <p:cNvSpPr/>
          <p:nvPr/>
        </p:nvSpPr>
        <p:spPr>
          <a:xfrm>
            <a:off x="6739991" y="1419814"/>
            <a:ext cx="1259456" cy="378335"/>
          </a:xfrm>
          <a:prstGeom prst="borderCallout1">
            <a:avLst>
              <a:gd name="adj1" fmla="val 49198"/>
              <a:gd name="adj2" fmla="val 446"/>
              <a:gd name="adj3" fmla="val 112120"/>
              <a:gd name="adj4" fmla="val -54084"/>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n w="0"/>
                <a:solidFill>
                  <a:schemeClr val="tx1"/>
                </a:solidFill>
              </a:rPr>
              <a:t>50% open</a:t>
            </a:r>
            <a:endParaRPr kumimoji="1" lang="ja-JP" altLang="en-US" dirty="0"/>
          </a:p>
        </p:txBody>
      </p:sp>
    </p:spTree>
    <p:extLst>
      <p:ext uri="{BB962C8B-B14F-4D97-AF65-F5344CB8AC3E}">
        <p14:creationId xmlns:p14="http://schemas.microsoft.com/office/powerpoint/2010/main" val="315491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2"/>
                                        </p:tgtEl>
                                      </p:cBhvr>
                                    </p:animEffect>
                                    <p:set>
                                      <p:cBhvr>
                                        <p:cTn id="26" dur="1" fill="hold">
                                          <p:stCondLst>
                                            <p:cond delay="499"/>
                                          </p:stCondLst>
                                        </p:cTn>
                                        <p:tgtEl>
                                          <p:spTgt spid="12"/>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3"/>
                                        </p:tgtEl>
                                      </p:cBhvr>
                                    </p:animEffect>
                                    <p:set>
                                      <p:cBhvr>
                                        <p:cTn id="29" dur="1" fill="hold">
                                          <p:stCondLst>
                                            <p:cond delay="499"/>
                                          </p:stCondLst>
                                        </p:cTn>
                                        <p:tgtEl>
                                          <p:spTgt spid="13"/>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29"/>
                                        </p:tgtEl>
                                      </p:cBhvr>
                                    </p:animEffect>
                                    <p:set>
                                      <p:cBhvr>
                                        <p:cTn id="35" dur="1" fill="hold">
                                          <p:stCondLst>
                                            <p:cond delay="499"/>
                                          </p:stCondLst>
                                        </p:cTn>
                                        <p:tgtEl>
                                          <p:spTgt spid="29"/>
                                        </p:tgtEl>
                                        <p:attrNameLst>
                                          <p:attrName>style.visibility</p:attrName>
                                        </p:attrNameLst>
                                      </p:cBhvr>
                                      <p:to>
                                        <p:strVal val="hidden"/>
                                      </p:to>
                                    </p:set>
                                  </p:childTnLst>
                                </p:cTn>
                              </p:par>
                            </p:childTnLst>
                          </p:cTn>
                        </p:par>
                        <p:par>
                          <p:cTn id="36" fill="hold">
                            <p:stCondLst>
                              <p:cond delay="500"/>
                            </p:stCondLst>
                            <p:childTnLst>
                              <p:par>
                                <p:cTn id="37" presetID="2" presetClass="entr" presetSubtype="4"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par>
                          <p:cTn id="41" fill="hold">
                            <p:stCondLst>
                              <p:cond delay="1000"/>
                            </p:stCondLst>
                            <p:childTnLst>
                              <p:par>
                                <p:cTn id="42" presetID="10" presetClass="entr" presetSubtype="0" fill="hold" grpId="0" nodeType="after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5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par>
                                <p:cTn id="57" presetID="10"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500"/>
                                        <p:tgtEl>
                                          <p:spTgt spid="19"/>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fade">
                                      <p:cBhvr>
                                        <p:cTn id="62" dur="500"/>
                                        <p:tgtEl>
                                          <p:spTgt spid="30"/>
                                        </p:tgtEl>
                                      </p:cBhvr>
                                    </p:animEffect>
                                  </p:childTnLst>
                                </p:cTn>
                              </p:par>
                              <p:par>
                                <p:cTn id="63" presetID="10" presetClass="entr" presetSubtype="0" fill="hold" nodeType="with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fade">
                                      <p:cBhvr>
                                        <p:cTn id="65" dur="500"/>
                                        <p:tgtEl>
                                          <p:spTgt spid="11"/>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grpId="1" nodeType="clickEffect">
                                  <p:stCondLst>
                                    <p:cond delay="0"/>
                                  </p:stCondLst>
                                  <p:childTnLst>
                                    <p:animEffect transition="out" filter="fade">
                                      <p:cBhvr>
                                        <p:cTn id="69" dur="500"/>
                                        <p:tgtEl>
                                          <p:spTgt spid="19"/>
                                        </p:tgtEl>
                                      </p:cBhvr>
                                    </p:animEffect>
                                    <p:set>
                                      <p:cBhvr>
                                        <p:cTn id="70" dur="1" fill="hold">
                                          <p:stCondLst>
                                            <p:cond delay="499"/>
                                          </p:stCondLst>
                                        </p:cTn>
                                        <p:tgtEl>
                                          <p:spTgt spid="19"/>
                                        </p:tgtEl>
                                        <p:attrNameLst>
                                          <p:attrName>style.visibility</p:attrName>
                                        </p:attrNameLst>
                                      </p:cBhvr>
                                      <p:to>
                                        <p:strVal val="hidden"/>
                                      </p:to>
                                    </p:set>
                                  </p:childTnLst>
                                </p:cTn>
                              </p:par>
                              <p:par>
                                <p:cTn id="71" presetID="10" presetClass="exit" presetSubtype="0" fill="hold" grpId="1" nodeType="withEffect">
                                  <p:stCondLst>
                                    <p:cond delay="0"/>
                                  </p:stCondLst>
                                  <p:childTnLst>
                                    <p:animEffect transition="out" filter="fade">
                                      <p:cBhvr>
                                        <p:cTn id="72" dur="500"/>
                                        <p:tgtEl>
                                          <p:spTgt spid="30"/>
                                        </p:tgtEl>
                                      </p:cBhvr>
                                    </p:animEffect>
                                    <p:set>
                                      <p:cBhvr>
                                        <p:cTn id="73" dur="1" fill="hold">
                                          <p:stCondLst>
                                            <p:cond delay="499"/>
                                          </p:stCondLst>
                                        </p:cTn>
                                        <p:tgtEl>
                                          <p:spTgt spid="30"/>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500"/>
                                        <p:tgtEl>
                                          <p:spTgt spid="11"/>
                                        </p:tgtEl>
                                      </p:cBhvr>
                                    </p:animEffect>
                                    <p:set>
                                      <p:cBhvr>
                                        <p:cTn id="76" dur="1" fill="hold">
                                          <p:stCondLst>
                                            <p:cond delay="499"/>
                                          </p:stCondLst>
                                        </p:cTn>
                                        <p:tgtEl>
                                          <p:spTgt spid="11"/>
                                        </p:tgtEl>
                                        <p:attrNameLst>
                                          <p:attrName>style.visibility</p:attrName>
                                        </p:attrNameLst>
                                      </p:cBhvr>
                                      <p:to>
                                        <p:strVal val="hidden"/>
                                      </p:to>
                                    </p:set>
                                  </p:childTnLst>
                                </p:cTn>
                              </p:par>
                            </p:childTnLst>
                          </p:cTn>
                        </p:par>
                        <p:par>
                          <p:cTn id="77" fill="hold">
                            <p:stCondLst>
                              <p:cond delay="500"/>
                            </p:stCondLst>
                            <p:childTnLst>
                              <p:par>
                                <p:cTn id="78" presetID="2" presetClass="entr" presetSubtype="4" fill="hold" grpId="0" nodeType="afterEffect">
                                  <p:stCondLst>
                                    <p:cond delay="0"/>
                                  </p:stCondLst>
                                  <p:childTnLst>
                                    <p:set>
                                      <p:cBhvr>
                                        <p:cTn id="79" dur="1" fill="hold">
                                          <p:stCondLst>
                                            <p:cond delay="0"/>
                                          </p:stCondLst>
                                        </p:cTn>
                                        <p:tgtEl>
                                          <p:spTgt spid="31"/>
                                        </p:tgtEl>
                                        <p:attrNameLst>
                                          <p:attrName>style.visibility</p:attrName>
                                        </p:attrNameLst>
                                      </p:cBhvr>
                                      <p:to>
                                        <p:strVal val="visible"/>
                                      </p:to>
                                    </p:set>
                                    <p:anim calcmode="lin" valueType="num">
                                      <p:cBhvr additive="base">
                                        <p:cTn id="80" dur="500" fill="hold"/>
                                        <p:tgtEl>
                                          <p:spTgt spid="31"/>
                                        </p:tgtEl>
                                        <p:attrNameLst>
                                          <p:attrName>ppt_x</p:attrName>
                                        </p:attrNameLst>
                                      </p:cBhvr>
                                      <p:tavLst>
                                        <p:tav tm="0">
                                          <p:val>
                                            <p:strVal val="#ppt_x"/>
                                          </p:val>
                                        </p:tav>
                                        <p:tav tm="100000">
                                          <p:val>
                                            <p:strVal val="#ppt_x"/>
                                          </p:val>
                                        </p:tav>
                                      </p:tavLst>
                                    </p:anim>
                                    <p:anim calcmode="lin" valueType="num">
                                      <p:cBhvr additive="base">
                                        <p:cTn id="81" dur="500" fill="hold"/>
                                        <p:tgtEl>
                                          <p:spTgt spid="31"/>
                                        </p:tgtEl>
                                        <p:attrNameLst>
                                          <p:attrName>ppt_y</p:attrName>
                                        </p:attrNameLst>
                                      </p:cBhvr>
                                      <p:tavLst>
                                        <p:tav tm="0">
                                          <p:val>
                                            <p:strVal val="1+#ppt_h/2"/>
                                          </p:val>
                                        </p:tav>
                                        <p:tav tm="100000">
                                          <p:val>
                                            <p:strVal val="#ppt_y"/>
                                          </p:val>
                                        </p:tav>
                                      </p:tavLst>
                                    </p:anim>
                                  </p:childTnLst>
                                </p:cTn>
                              </p:par>
                              <p:par>
                                <p:cTn id="82" presetID="10" presetClass="entr" presetSubtype="0" fill="hold" grpId="0" nodeType="with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fade">
                                      <p:cBhvr>
                                        <p:cTn id="84" dur="500"/>
                                        <p:tgtEl>
                                          <p:spTgt spid="35"/>
                                        </p:tgtEl>
                                      </p:cBhvr>
                                    </p:animEffect>
                                  </p:childTnLst>
                                </p:cTn>
                              </p:par>
                            </p:childTnLst>
                          </p:cTn>
                        </p:par>
                        <p:par>
                          <p:cTn id="85" fill="hold">
                            <p:stCondLst>
                              <p:cond delay="1000"/>
                            </p:stCondLst>
                            <p:childTnLst>
                              <p:par>
                                <p:cTn id="86" presetID="10" presetClass="entr" presetSubtype="0"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fade">
                                      <p:cBhvr>
                                        <p:cTn id="88" dur="500"/>
                                        <p:tgtEl>
                                          <p:spTgt spid="34"/>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fade">
                                      <p:cBhvr>
                                        <p:cTn id="9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6" grpId="1" animBg="1"/>
      <p:bldP spid="12" grpId="0" animBg="1"/>
      <p:bldP spid="12" grpId="1" animBg="1"/>
      <p:bldP spid="13" grpId="0" animBg="1"/>
      <p:bldP spid="13" grpId="1" animBg="1"/>
      <p:bldP spid="14" grpId="0" animBg="1"/>
      <p:bldP spid="15" grpId="0" animBg="1"/>
      <p:bldP spid="16" grpId="0" animBg="1"/>
      <p:bldP spid="17" grpId="0" animBg="1"/>
      <p:bldP spid="18" grpId="0" animBg="1"/>
      <p:bldP spid="19" grpId="0" animBg="1"/>
      <p:bldP spid="19" grpId="1" animBg="1"/>
      <p:bldP spid="29" grpId="0" animBg="1"/>
      <p:bldP spid="29" grpId="1" animBg="1"/>
      <p:bldP spid="30" grpId="0" animBg="1"/>
      <p:bldP spid="30" grpId="1" animBg="1"/>
      <p:bldP spid="31" grpId="0" animBg="1"/>
      <p:bldP spid="34" grpId="0" animBg="1"/>
      <p:bldP spid="35" grpId="0" animBg="1"/>
      <p:bldP spid="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85741" y="624110"/>
            <a:ext cx="7148660" cy="1061815"/>
          </a:xfrm>
        </p:spPr>
        <p:txBody>
          <a:bodyPr>
            <a:noAutofit/>
          </a:bodyPr>
          <a:lstStyle/>
          <a:p>
            <a:pPr algn="ctr"/>
            <a:r>
              <a:rPr lang="en-US" altLang="ja-JP" sz="2800" dirty="0"/>
              <a:t>【 </a:t>
            </a:r>
            <a:r>
              <a:rPr lang="en-US" altLang="ja-JP" sz="2800" dirty="0" smtClean="0">
                <a:latin typeface="Arial" panose="020B0604020202020204" pitchFamily="34" charset="0"/>
                <a:cs typeface="Arial" panose="020B0604020202020204" pitchFamily="34" charset="0"/>
              </a:rPr>
              <a:t>STEP1:</a:t>
            </a:r>
            <a:r>
              <a:rPr lang="en-US" altLang="ja-JP" sz="2800" dirty="0" smtClean="0"/>
              <a:t> </a:t>
            </a:r>
            <a:r>
              <a:rPr lang="en-US" altLang="ja-JP" sz="2800" dirty="0">
                <a:latin typeface="Arial" panose="020B0604020202020204" pitchFamily="34" charset="0"/>
                <a:cs typeface="Arial" panose="020B0604020202020204" pitchFamily="34" charset="0"/>
              </a:rPr>
              <a:t>Grasp of Hazards </a:t>
            </a:r>
            <a:r>
              <a:rPr lang="en-US" altLang="ja-JP" sz="2800" dirty="0" smtClean="0">
                <a:latin typeface="Arial" panose="020B0604020202020204" pitchFamily="34" charset="0"/>
                <a:cs typeface="Arial" panose="020B0604020202020204" pitchFamily="34" charset="0"/>
              </a:rPr>
              <a:t>Regarding </a:t>
            </a:r>
            <a:r>
              <a:rPr lang="en-US" altLang="ja-JP" sz="2800" dirty="0">
                <a:latin typeface="Arial" panose="020B0604020202020204" pitchFamily="34" charset="0"/>
                <a:cs typeface="Arial" panose="020B0604020202020204" pitchFamily="34" charset="0"/>
              </a:rPr>
              <a:t>the Substances and the Process </a:t>
            </a:r>
            <a:r>
              <a:rPr lang="en-US" altLang="ja-JP" sz="2800" dirty="0"/>
              <a:t>】</a:t>
            </a:r>
            <a:endParaRPr kumimoji="1" lang="ja-JP" altLang="en-US" sz="2800" dirty="0"/>
          </a:p>
        </p:txBody>
      </p:sp>
      <p:sp>
        <p:nvSpPr>
          <p:cNvPr id="3" name="テキスト ボックス 2"/>
          <p:cNvSpPr txBox="1"/>
          <p:nvPr/>
        </p:nvSpPr>
        <p:spPr>
          <a:xfrm>
            <a:off x="1385740" y="1891784"/>
            <a:ext cx="7129609" cy="4708981"/>
          </a:xfrm>
          <a:prstGeom prst="rect">
            <a:avLst/>
          </a:prstGeom>
          <a:noFill/>
        </p:spPr>
        <p:txBody>
          <a:bodyPr wrap="square" rtlCol="0">
            <a:spAutoFit/>
          </a:bodyPr>
          <a:lstStyle/>
          <a:p>
            <a:r>
              <a:rPr lang="en-US" altLang="ja-JP" dirty="0"/>
              <a:t>The whole operation and the target operation were explained</a:t>
            </a:r>
            <a:r>
              <a:rPr lang="en-US" altLang="ja-JP" dirty="0" smtClean="0"/>
              <a:t>.</a:t>
            </a:r>
          </a:p>
          <a:p>
            <a:r>
              <a:rPr lang="en-US" altLang="ja-JP" dirty="0" smtClean="0"/>
              <a:t>Here</a:t>
            </a:r>
            <a:r>
              <a:rPr lang="en-US" altLang="ja-JP" dirty="0"/>
              <a:t>, let's set up </a:t>
            </a:r>
            <a:r>
              <a:rPr lang="en-US" altLang="ja-JP" dirty="0" smtClean="0"/>
              <a:t>handling substances </a:t>
            </a:r>
            <a:r>
              <a:rPr lang="en-US" altLang="ja-JP" dirty="0"/>
              <a:t>concretely. </a:t>
            </a:r>
            <a:endParaRPr kumimoji="1" lang="ja-JP" altLang="en-US" dirty="0" smtClean="0"/>
          </a:p>
          <a:p>
            <a:endParaRPr lang="ja-JP" altLang="en-US" dirty="0" smtClean="0"/>
          </a:p>
          <a:p>
            <a:r>
              <a:rPr lang="en-US" altLang="ja-JP" dirty="0" smtClean="0"/>
              <a:t>Here</a:t>
            </a:r>
            <a:r>
              <a:rPr lang="en-US" altLang="ja-JP" dirty="0"/>
              <a:t>, main raw material is set at </a:t>
            </a:r>
            <a:r>
              <a:rPr lang="en-US" altLang="ja-JP" dirty="0" smtClean="0">
                <a:solidFill>
                  <a:srgbClr val="FF0000"/>
                </a:solidFill>
              </a:rPr>
              <a:t>Polyethylene </a:t>
            </a:r>
            <a:r>
              <a:rPr lang="en-US" altLang="ja-JP" dirty="0">
                <a:solidFill>
                  <a:srgbClr val="FF0000"/>
                </a:solidFill>
              </a:rPr>
              <a:t>powder</a:t>
            </a:r>
            <a:r>
              <a:rPr lang="en-US" altLang="ja-JP" dirty="0"/>
              <a:t>.</a:t>
            </a:r>
          </a:p>
          <a:p>
            <a:r>
              <a:rPr lang="en-US" altLang="ja-JP" dirty="0"/>
              <a:t>Auxiliary material is set at </a:t>
            </a:r>
            <a:r>
              <a:rPr lang="en-US" altLang="ja-JP" dirty="0">
                <a:solidFill>
                  <a:srgbClr val="FF0000"/>
                </a:solidFill>
              </a:rPr>
              <a:t>polystyrene powder</a:t>
            </a:r>
            <a:r>
              <a:rPr lang="en-US" altLang="ja-JP" dirty="0"/>
              <a:t>. </a:t>
            </a:r>
            <a:endParaRPr lang="en-US" altLang="ja-JP" dirty="0" smtClean="0"/>
          </a:p>
          <a:p>
            <a:r>
              <a:rPr lang="en-US" altLang="ja-JP" dirty="0"/>
              <a:t>Each mean diameter is </a:t>
            </a:r>
            <a:r>
              <a:rPr lang="en-US" altLang="ja-JP" dirty="0" smtClean="0"/>
              <a:t>20 </a:t>
            </a:r>
            <a:r>
              <a:rPr lang="ja-JP" altLang="en-US" dirty="0" smtClean="0"/>
              <a:t>～ </a:t>
            </a:r>
            <a:r>
              <a:rPr lang="en-US" altLang="ja-JP" dirty="0" smtClean="0"/>
              <a:t>40 </a:t>
            </a:r>
            <a:r>
              <a:rPr lang="en-US" altLang="ja-JP" dirty="0" err="1" smtClean="0"/>
              <a:t>μm</a:t>
            </a:r>
            <a:r>
              <a:rPr lang="en-US" altLang="ja-JP" dirty="0" smtClean="0"/>
              <a:t>.</a:t>
            </a:r>
            <a:endParaRPr lang="ja-JP" altLang="en-US" dirty="0" smtClean="0"/>
          </a:p>
          <a:p>
            <a:endParaRPr lang="ja-JP" altLang="en-US" dirty="0" smtClean="0"/>
          </a:p>
          <a:p>
            <a:r>
              <a:rPr kumimoji="1" lang="ja-JP" altLang="en-US" dirty="0" smtClean="0"/>
              <a:t>　</a:t>
            </a:r>
            <a:r>
              <a:rPr kumimoji="1" lang="en-US" altLang="ja-JP" dirty="0" smtClean="0"/>
              <a:t>T</a:t>
            </a:r>
            <a:r>
              <a:rPr lang="en-US" altLang="ja-JP" dirty="0" smtClean="0"/>
              <a:t>he </a:t>
            </a:r>
            <a:r>
              <a:rPr lang="en-US" altLang="ja-JP" dirty="0"/>
              <a:t>target operations are summarized as follows</a:t>
            </a:r>
            <a:r>
              <a:rPr lang="en-US" altLang="ja-JP" dirty="0" smtClean="0"/>
              <a:t>.</a:t>
            </a:r>
            <a:endParaRPr lang="ja-JP" altLang="en-US" dirty="0"/>
          </a:p>
          <a:p>
            <a:r>
              <a:rPr lang="ja-JP" altLang="en-US" dirty="0" smtClean="0"/>
              <a:t>　“</a:t>
            </a:r>
            <a:r>
              <a:rPr lang="en-US" altLang="ja-JP" dirty="0" smtClean="0"/>
              <a:t>2.Operation – Loading</a:t>
            </a:r>
            <a:r>
              <a:rPr lang="ja-JP" altLang="en-US" dirty="0" smtClean="0"/>
              <a:t>”</a:t>
            </a:r>
            <a:endParaRPr kumimoji="1" lang="ja-JP" altLang="en-US" dirty="0" smtClean="0"/>
          </a:p>
          <a:p>
            <a:r>
              <a:rPr kumimoji="1" lang="ja-JP" altLang="en-US" dirty="0" smtClean="0"/>
              <a:t>　“</a:t>
            </a:r>
            <a:r>
              <a:rPr lang="en-US" altLang="ja-JP" dirty="0" smtClean="0"/>
              <a:t>Draining </a:t>
            </a:r>
            <a:r>
              <a:rPr lang="en-US" altLang="ja-JP" dirty="0"/>
              <a:t>valve V110,V112,V113,V114 : </a:t>
            </a:r>
            <a:r>
              <a:rPr lang="en-US" altLang="ja-JP" dirty="0" smtClean="0"/>
              <a:t>Shut</a:t>
            </a:r>
            <a:r>
              <a:rPr lang="ja-JP" altLang="en-US" dirty="0" smtClean="0"/>
              <a:t>”</a:t>
            </a:r>
            <a:endParaRPr lang="en-US" altLang="ja-JP" dirty="0"/>
          </a:p>
          <a:p>
            <a:r>
              <a:rPr kumimoji="1" lang="ja-JP" altLang="en-US" dirty="0" smtClean="0"/>
              <a:t>　“</a:t>
            </a:r>
            <a:r>
              <a:rPr lang="en-US" altLang="ja-JP" dirty="0" smtClean="0"/>
              <a:t>Air </a:t>
            </a:r>
            <a:r>
              <a:rPr lang="en-US" altLang="ja-JP" dirty="0"/>
              <a:t>line V109 : </a:t>
            </a:r>
            <a:r>
              <a:rPr lang="en-US" altLang="ja-JP" dirty="0" smtClean="0"/>
              <a:t>Shut</a:t>
            </a:r>
            <a:r>
              <a:rPr lang="ja-JP" altLang="en-US" dirty="0" smtClean="0"/>
              <a:t>”</a:t>
            </a:r>
            <a:endParaRPr lang="en-US" altLang="ja-JP" dirty="0" smtClean="0"/>
          </a:p>
          <a:p>
            <a:r>
              <a:rPr kumimoji="1" lang="ja-JP" altLang="en-US" dirty="0" smtClean="0"/>
              <a:t>　“</a:t>
            </a:r>
            <a:r>
              <a:rPr lang="en-US" altLang="ja-JP" dirty="0" smtClean="0"/>
              <a:t>N</a:t>
            </a:r>
            <a:r>
              <a:rPr lang="en-US" altLang="ja-JP" sz="1400" dirty="0" smtClean="0"/>
              <a:t>2</a:t>
            </a:r>
            <a:r>
              <a:rPr lang="en-US" altLang="ja-JP" dirty="0" smtClean="0"/>
              <a:t> </a:t>
            </a:r>
            <a:r>
              <a:rPr lang="en-US" altLang="ja-JP" dirty="0"/>
              <a:t>line V106 : </a:t>
            </a:r>
            <a:r>
              <a:rPr lang="en-US" altLang="ja-JP" dirty="0" smtClean="0"/>
              <a:t>Shut</a:t>
            </a:r>
            <a:r>
              <a:rPr lang="ja-JP" altLang="en-US" dirty="0" smtClean="0"/>
              <a:t>”</a:t>
            </a:r>
            <a:endParaRPr kumimoji="1" lang="ja-JP" altLang="en-US" dirty="0" smtClean="0"/>
          </a:p>
          <a:p>
            <a:r>
              <a:rPr kumimoji="1" lang="ja-JP" altLang="en-US" dirty="0" smtClean="0"/>
              <a:t>　“</a:t>
            </a:r>
            <a:r>
              <a:rPr lang="en-US" altLang="ja-JP" dirty="0" smtClean="0"/>
              <a:t>①</a:t>
            </a:r>
            <a:r>
              <a:rPr lang="en-US" altLang="ja-JP" dirty="0"/>
              <a:t>Loading of Main material</a:t>
            </a:r>
            <a:r>
              <a:rPr lang="ja-JP" altLang="en-US" dirty="0"/>
              <a:t>：</a:t>
            </a:r>
            <a:r>
              <a:rPr lang="en-US" altLang="ja-JP" dirty="0"/>
              <a:t>Pressurized in the </a:t>
            </a:r>
            <a:r>
              <a:rPr lang="en-US" altLang="ja-JP" dirty="0" smtClean="0"/>
              <a:t>upstream</a:t>
            </a:r>
            <a:r>
              <a:rPr lang="ja-JP" altLang="en-US" dirty="0" smtClean="0"/>
              <a:t>”</a:t>
            </a:r>
            <a:endParaRPr kumimoji="1" lang="ja-JP" altLang="en-US" dirty="0" smtClean="0"/>
          </a:p>
          <a:p>
            <a:endParaRPr kumimoji="1" lang="ja-JP" altLang="en-US" dirty="0" smtClean="0"/>
          </a:p>
          <a:p>
            <a:r>
              <a:rPr lang="en-US" altLang="ja-JP" sz="2400" dirty="0" smtClean="0">
                <a:solidFill>
                  <a:srgbClr val="FF0000"/>
                </a:solidFill>
              </a:rPr>
              <a:t>Let's </a:t>
            </a:r>
            <a:r>
              <a:rPr lang="en-US" altLang="ja-JP" sz="2400" dirty="0">
                <a:solidFill>
                  <a:srgbClr val="FF0000"/>
                </a:solidFill>
              </a:rPr>
              <a:t>assemble the hazard </a:t>
            </a:r>
            <a:r>
              <a:rPr lang="en-US" altLang="ja-JP" sz="2400" dirty="0" smtClean="0">
                <a:solidFill>
                  <a:srgbClr val="FF0000"/>
                </a:solidFill>
              </a:rPr>
              <a:t>scenarios </a:t>
            </a:r>
            <a:r>
              <a:rPr lang="en-US" altLang="ja-JP" sz="2400" dirty="0">
                <a:solidFill>
                  <a:srgbClr val="FF0000"/>
                </a:solidFill>
              </a:rPr>
              <a:t>which may occur when these are operated. </a:t>
            </a:r>
            <a:endParaRPr kumimoji="1" lang="ja-JP" altLang="en-US" sz="2400" dirty="0">
              <a:solidFill>
                <a:srgbClr val="FF0000"/>
              </a:solidFill>
            </a:endParaRPr>
          </a:p>
        </p:txBody>
      </p:sp>
    </p:spTree>
    <p:extLst>
      <p:ext uri="{BB962C8B-B14F-4D97-AF65-F5344CB8AC3E}">
        <p14:creationId xmlns:p14="http://schemas.microsoft.com/office/powerpoint/2010/main" val="401858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1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400" fill="hold"/>
                                        <p:tgtEl>
                                          <p:spTgt spid="3"/>
                                        </p:tgtEl>
                                        <p:attrNameLst>
                                          <p:attrName>ppt_x</p:attrName>
                                        </p:attrNameLst>
                                      </p:cBhvr>
                                      <p:tavLst>
                                        <p:tav tm="0">
                                          <p:val>
                                            <p:strVal val="1+#ppt_w/2"/>
                                          </p:val>
                                        </p:tav>
                                        <p:tav tm="100000">
                                          <p:val>
                                            <p:strVal val="#ppt_x"/>
                                          </p:val>
                                        </p:tav>
                                      </p:tavLst>
                                    </p:anim>
                                    <p:anim calcmode="lin" valueType="num">
                                      <p:cBhvr additive="base">
                                        <p:cTn id="8" dur="4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2" presetClass="entr" presetSubtype="2" fill="hold" nodeType="after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3500"/>
                            </p:stCondLst>
                            <p:childTnLst>
                              <p:par>
                                <p:cTn id="30" presetID="2" presetClass="entr" presetSubtype="2" fill="hold" nodeType="afterEffect">
                                  <p:stCondLst>
                                    <p:cond delay="50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 calcmode="lin" valueType="num">
                                      <p:cBhvr additive="base">
                                        <p:cTn id="38"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40" fill="hold">
                            <p:stCondLst>
                              <p:cond delay="500"/>
                            </p:stCondLst>
                            <p:childTnLst>
                              <p:par>
                                <p:cTn id="41" presetID="2" presetClass="entr" presetSubtype="2"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ppt_y"/>
                                          </p:val>
                                        </p:tav>
                                        <p:tav tm="100000">
                                          <p:val>
                                            <p:strVal val="#ppt_y"/>
                                          </p:val>
                                        </p:tav>
                                      </p:tavLst>
                                    </p:anim>
                                  </p:childTnLst>
                                </p:cTn>
                              </p:par>
                              <p:par>
                                <p:cTn id="45" presetID="2" presetClass="entr" presetSubtype="2"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ppt_y"/>
                                          </p:val>
                                        </p:tav>
                                        <p:tav tm="100000">
                                          <p:val>
                                            <p:strVal val="#ppt_y"/>
                                          </p:val>
                                        </p:tav>
                                      </p:tavLst>
                                    </p:anim>
                                  </p:childTnLst>
                                </p:cTn>
                              </p:par>
                              <p:par>
                                <p:cTn id="49" presetID="2" presetClass="entr" presetSubtype="2"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ppt_y"/>
                                          </p:val>
                                        </p:tav>
                                        <p:tav tm="100000">
                                          <p:val>
                                            <p:strVal val="#ppt_y"/>
                                          </p:val>
                                        </p:tav>
                                      </p:tavLst>
                                    </p:anim>
                                  </p:childTnLst>
                                </p:cTn>
                              </p:par>
                              <p:par>
                                <p:cTn id="53" presetID="2" presetClass="entr" presetSubtype="2" fill="hold"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ppt_y"/>
                                          </p:val>
                                        </p:tav>
                                        <p:tav tm="100000">
                                          <p:val>
                                            <p:strVal val="#ppt_y"/>
                                          </p:val>
                                        </p:tav>
                                      </p:tavLst>
                                    </p:anim>
                                  </p:childTnLst>
                                </p:cTn>
                              </p:par>
                              <p:par>
                                <p:cTn id="57" presetID="2" presetClass="entr" presetSubtype="2" fill="hold" nodeType="with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 calcmode="lin" valueType="num">
                                      <p:cBhvr additive="base">
                                        <p:cTn id="5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par>
                          <p:cTn id="61" fill="hold">
                            <p:stCondLst>
                              <p:cond delay="1000"/>
                            </p:stCondLst>
                            <p:childTnLst>
                              <p:par>
                                <p:cTn id="62" presetID="2" presetClass="entr" presetSubtype="2" fill="hold" nodeType="afterEffect">
                                  <p:stCondLst>
                                    <p:cond delay="500"/>
                                  </p:stCondLst>
                                  <p:childTnLst>
                                    <p:set>
                                      <p:cBhvr>
                                        <p:cTn id="63" dur="1" fill="hold">
                                          <p:stCondLst>
                                            <p:cond delay="0"/>
                                          </p:stCondLst>
                                        </p:cTn>
                                        <p:tgtEl>
                                          <p:spTgt spid="3">
                                            <p:txEl>
                                              <p:pRg st="14" end="14"/>
                                            </p:txEl>
                                          </p:spTgt>
                                        </p:tgtEl>
                                        <p:attrNameLst>
                                          <p:attrName>style.visibility</p:attrName>
                                        </p:attrNameLst>
                                      </p:cBhvr>
                                      <p:to>
                                        <p:strVal val="visible"/>
                                      </p:to>
                                    </p:set>
                                    <p:anim calcmode="lin" valueType="num">
                                      <p:cBhvr additive="base">
                                        <p:cTn id="64"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65"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854850" y="1400175"/>
            <a:ext cx="1289150" cy="5355312"/>
          </a:xfrm>
          <a:prstGeom prst="rect">
            <a:avLst/>
          </a:prstGeom>
          <a:noFill/>
        </p:spPr>
        <p:txBody>
          <a:bodyPr wrap="square" rtlCol="0">
            <a:spAutoFit/>
          </a:bodyPr>
          <a:lstStyle/>
          <a:p>
            <a:r>
              <a:rPr kumimoji="1" lang="en-US" altLang="ja-JP" dirty="0" smtClean="0">
                <a:latin typeface="Arial" panose="020B0604020202020204" pitchFamily="34" charset="0"/>
                <a:cs typeface="Arial" panose="020B0604020202020204" pitchFamily="34" charset="0"/>
              </a:rPr>
              <a:t>“No”</a:t>
            </a:r>
            <a:endParaRPr kumimoji="1" lang="ja-JP" altLang="en-US" dirty="0" smtClean="0">
              <a:latin typeface="Arial" panose="020B0604020202020204" pitchFamily="34" charset="0"/>
              <a:cs typeface="Arial" panose="020B0604020202020204" pitchFamily="34" charset="0"/>
            </a:endParaRPr>
          </a:p>
          <a:p>
            <a:r>
              <a:rPr lang="ja-JP" altLang="en-US" sz="2400" dirty="0" smtClean="0">
                <a:latin typeface="Arial" panose="020B0604020202020204" pitchFamily="34" charset="0"/>
                <a:cs typeface="Arial" panose="020B0604020202020204" pitchFamily="34" charset="0"/>
              </a:rPr>
              <a:t>　</a:t>
            </a:r>
            <a:endParaRPr lang="ja-JP" altLang="en-US" dirty="0">
              <a:latin typeface="Arial" panose="020B0604020202020204" pitchFamily="34" charset="0"/>
              <a:cs typeface="Arial" panose="020B0604020202020204" pitchFamily="34" charset="0"/>
            </a:endParaRPr>
          </a:p>
          <a:p>
            <a:r>
              <a:rPr kumimoji="1" lang="en-US" altLang="ja-JP" dirty="0" smtClean="0">
                <a:latin typeface="Arial" panose="020B0604020202020204" pitchFamily="34" charset="0"/>
                <a:cs typeface="Arial" panose="020B0604020202020204" pitchFamily="34" charset="0"/>
              </a:rPr>
              <a:t>“No”</a:t>
            </a:r>
            <a:endParaRPr kumimoji="1" lang="ja-JP" altLang="en-US" dirty="0" smtClean="0">
              <a:latin typeface="Arial" panose="020B0604020202020204" pitchFamily="34" charset="0"/>
              <a:cs typeface="Arial" panose="020B0604020202020204" pitchFamily="34" charset="0"/>
            </a:endParaRPr>
          </a:p>
          <a:p>
            <a:endParaRPr lang="ja-JP" altLang="en-US" dirty="0">
              <a:latin typeface="Arial" panose="020B0604020202020204" pitchFamily="34" charset="0"/>
              <a:cs typeface="Arial" panose="020B0604020202020204" pitchFamily="34" charset="0"/>
            </a:endParaRPr>
          </a:p>
          <a:p>
            <a:r>
              <a:rPr kumimoji="1" lang="ja-JP" altLang="en-US" sz="1400" dirty="0" smtClean="0">
                <a:latin typeface="Arial" panose="020B0604020202020204" pitchFamily="34" charset="0"/>
                <a:cs typeface="Arial" panose="020B0604020202020204" pitchFamily="34" charset="0"/>
              </a:rPr>
              <a:t>　</a:t>
            </a:r>
            <a:endParaRPr kumimoji="1" lang="ja-JP" altLang="en-US" dirty="0" smtClean="0">
              <a:latin typeface="Arial" panose="020B0604020202020204" pitchFamily="34" charset="0"/>
              <a:cs typeface="Arial" panose="020B0604020202020204" pitchFamily="34" charset="0"/>
            </a:endParaRPr>
          </a:p>
          <a:p>
            <a:r>
              <a:rPr lang="en-US" altLang="ja-JP" b="1" dirty="0" smtClean="0">
                <a:solidFill>
                  <a:srgbClr val="FF0000"/>
                </a:solidFill>
                <a:latin typeface="Arial" panose="020B0604020202020204" pitchFamily="34" charset="0"/>
                <a:cs typeface="Arial" panose="020B0604020202020204" pitchFamily="34" charset="0"/>
              </a:rPr>
              <a:t>“Yes”</a:t>
            </a:r>
            <a:endParaRPr lang="ja-JP" altLang="en-US" b="1" dirty="0" smtClean="0">
              <a:solidFill>
                <a:srgbClr val="FF0000"/>
              </a:solidFill>
              <a:latin typeface="Arial" panose="020B0604020202020204" pitchFamily="34" charset="0"/>
              <a:cs typeface="Arial" panose="020B0604020202020204" pitchFamily="34" charset="0"/>
            </a:endParaRPr>
          </a:p>
          <a:p>
            <a:endParaRPr lang="ja-JP" altLang="en-US" sz="1200" dirty="0" smtClean="0">
              <a:latin typeface="Arial" panose="020B0604020202020204" pitchFamily="34" charset="0"/>
              <a:cs typeface="Arial" panose="020B0604020202020204" pitchFamily="34" charset="0"/>
            </a:endParaRPr>
          </a:p>
          <a:p>
            <a:r>
              <a:rPr kumimoji="1" lang="en-US" altLang="ja-JP" dirty="0" smtClean="0">
                <a:latin typeface="Arial" panose="020B0604020202020204" pitchFamily="34" charset="0"/>
                <a:cs typeface="Arial" panose="020B0604020202020204" pitchFamily="34" charset="0"/>
              </a:rPr>
              <a:t>“No”</a:t>
            </a:r>
            <a:endParaRPr kumimoji="1" lang="ja-JP" altLang="en-US" dirty="0" smtClean="0">
              <a:latin typeface="Arial" panose="020B0604020202020204" pitchFamily="34" charset="0"/>
              <a:cs typeface="Arial" panose="020B0604020202020204" pitchFamily="34" charset="0"/>
            </a:endParaRPr>
          </a:p>
          <a:p>
            <a:endParaRPr lang="ja-JP" altLang="en-US" dirty="0" smtClean="0">
              <a:latin typeface="Arial" panose="020B0604020202020204" pitchFamily="34" charset="0"/>
              <a:cs typeface="Arial" panose="020B0604020202020204" pitchFamily="34" charset="0"/>
            </a:endParaRPr>
          </a:p>
          <a:p>
            <a:r>
              <a:rPr lang="en-US" altLang="ja-JP" b="1" dirty="0" smtClean="0">
                <a:solidFill>
                  <a:srgbClr val="FF0000"/>
                </a:solidFill>
                <a:latin typeface="Arial" panose="020B0604020202020204" pitchFamily="34" charset="0"/>
                <a:cs typeface="Arial" panose="020B0604020202020204" pitchFamily="34" charset="0"/>
              </a:rPr>
              <a:t>“Yes”</a:t>
            </a:r>
            <a:endParaRPr lang="ja-JP" altLang="en-US" b="1" dirty="0" smtClean="0">
              <a:solidFill>
                <a:srgbClr val="FF0000"/>
              </a:solidFill>
              <a:latin typeface="Arial" panose="020B0604020202020204" pitchFamily="34" charset="0"/>
              <a:cs typeface="Arial" panose="020B0604020202020204" pitchFamily="34" charset="0"/>
            </a:endParaRPr>
          </a:p>
          <a:p>
            <a:endParaRPr kumimoji="1" lang="ja-JP" altLang="en-US" sz="1000" dirty="0">
              <a:latin typeface="Arial" panose="020B0604020202020204" pitchFamily="34" charset="0"/>
              <a:cs typeface="Arial" panose="020B0604020202020204" pitchFamily="34" charset="0"/>
            </a:endParaRPr>
          </a:p>
          <a:p>
            <a:endParaRPr lang="ja-JP" altLang="en-US"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“No”</a:t>
            </a:r>
            <a:endParaRPr lang="ja-JP" altLang="en-US" dirty="0" smtClean="0">
              <a:latin typeface="Arial" panose="020B0604020202020204" pitchFamily="34" charset="0"/>
              <a:cs typeface="Arial" panose="020B0604020202020204" pitchFamily="34" charset="0"/>
            </a:endParaRPr>
          </a:p>
          <a:p>
            <a:endParaRPr kumimoji="1" lang="ja-JP" altLang="en-US" sz="1000" dirty="0" smtClean="0">
              <a:latin typeface="Arial" panose="020B0604020202020204" pitchFamily="34" charset="0"/>
              <a:cs typeface="Arial" panose="020B0604020202020204" pitchFamily="34" charset="0"/>
            </a:endParaRPr>
          </a:p>
          <a:p>
            <a:r>
              <a:rPr kumimoji="1" lang="en-US" altLang="ja-JP" dirty="0" smtClean="0">
                <a:latin typeface="Arial" panose="020B0604020202020204" pitchFamily="34" charset="0"/>
                <a:cs typeface="Arial" panose="020B0604020202020204" pitchFamily="34" charset="0"/>
              </a:rPr>
              <a:t>“No”</a:t>
            </a:r>
            <a:endParaRPr kumimoji="1" lang="ja-JP" altLang="en-US" dirty="0" smtClean="0">
              <a:latin typeface="Arial" panose="020B0604020202020204" pitchFamily="34" charset="0"/>
              <a:cs typeface="Arial" panose="020B0604020202020204" pitchFamily="34" charset="0"/>
            </a:endParaRPr>
          </a:p>
          <a:p>
            <a:endParaRPr lang="ja-JP" altLang="en-US" sz="1000"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“No”</a:t>
            </a:r>
            <a:endParaRPr lang="ja-JP" altLang="en-US" dirty="0">
              <a:latin typeface="Arial" panose="020B0604020202020204" pitchFamily="34" charset="0"/>
              <a:cs typeface="Arial" panose="020B0604020202020204" pitchFamily="34" charset="0"/>
            </a:endParaRPr>
          </a:p>
          <a:p>
            <a:endParaRPr lang="ja-JP" altLang="en-US" sz="1000"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“No”</a:t>
            </a:r>
            <a:endParaRPr lang="ja-JP" altLang="en-US" dirty="0">
              <a:latin typeface="Arial" panose="020B0604020202020204" pitchFamily="34" charset="0"/>
              <a:cs typeface="Arial" panose="020B0604020202020204" pitchFamily="34" charset="0"/>
            </a:endParaRPr>
          </a:p>
          <a:p>
            <a:endParaRPr lang="ja-JP" altLang="en-US" dirty="0"/>
          </a:p>
          <a:p>
            <a:endParaRPr kumimoji="1" lang="ja-JP" altLang="en-US" dirty="0"/>
          </a:p>
        </p:txBody>
      </p:sp>
      <p:sp>
        <p:nvSpPr>
          <p:cNvPr id="3" name="コンテンツ プレースホルダー 2"/>
          <p:cNvSpPr>
            <a:spLocks noGrp="1"/>
          </p:cNvSpPr>
          <p:nvPr>
            <p:ph idx="1"/>
          </p:nvPr>
        </p:nvSpPr>
        <p:spPr>
          <a:xfrm>
            <a:off x="575698" y="1429196"/>
            <a:ext cx="6977628" cy="5210175"/>
          </a:xfrm>
        </p:spPr>
        <p:txBody>
          <a:bodyPr>
            <a:normAutofit/>
          </a:bodyPr>
          <a:lstStyle/>
          <a:p>
            <a:r>
              <a:rPr lang="en-US" altLang="ja-JP" dirty="0">
                <a:latin typeface="Arial" panose="020B0604020202020204" pitchFamily="34" charset="0"/>
                <a:cs typeface="Arial" panose="020B0604020202020204" pitchFamily="34" charset="0"/>
              </a:rPr>
              <a:t>Q1. Is investigation of hazard or toxicity (Risk Assessment, etc.) mandatory for the substance handled</a:t>
            </a:r>
            <a:r>
              <a:rPr lang="en-US" altLang="ja-JP" dirty="0" smtClean="0">
                <a:latin typeface="Arial" panose="020B0604020202020204" pitchFamily="34" charset="0"/>
                <a:cs typeface="Arial" panose="020B0604020202020204" pitchFamily="34" charset="0"/>
              </a:rPr>
              <a:t>?</a:t>
            </a:r>
            <a:endParaRPr lang="ja-JP" altLang="en-US" dirty="0" smtClean="0">
              <a:latin typeface="Arial" panose="020B0604020202020204" pitchFamily="34" charset="0"/>
              <a:cs typeface="Arial" panose="020B0604020202020204" pitchFamily="34" charset="0"/>
            </a:endParaRPr>
          </a:p>
          <a:p>
            <a:r>
              <a:rPr lang="en-US" altLang="ja-JP" dirty="0">
                <a:latin typeface="Arial" panose="020B0604020202020204" pitchFamily="34" charset="0"/>
                <a:cs typeface="Arial" panose="020B0604020202020204" pitchFamily="34" charset="0"/>
              </a:rPr>
              <a:t>Q2. Is the GHS classification of the substance other than “Not applicable,” “Not classified” or “TYPE G</a:t>
            </a:r>
            <a:r>
              <a:rPr lang="en-US" altLang="ja-JP" dirty="0" smtClean="0">
                <a:latin typeface="Arial" panose="020B0604020202020204" pitchFamily="34" charset="0"/>
                <a:cs typeface="Arial" panose="020B0604020202020204" pitchFamily="34" charset="0"/>
              </a:rPr>
              <a:t>”?</a:t>
            </a:r>
            <a:endParaRPr kumimoji="1" lang="ja-JP" altLang="en-US"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Q3</a:t>
            </a:r>
            <a:r>
              <a:rPr lang="en-US" altLang="ja-JP" dirty="0">
                <a:latin typeface="Arial" panose="020B0604020202020204" pitchFamily="34" charset="0"/>
                <a:cs typeface="Arial" panose="020B0604020202020204" pitchFamily="34" charset="0"/>
              </a:rPr>
              <a:t>. Is the substance combustible or flammable</a:t>
            </a:r>
            <a:r>
              <a:rPr lang="en-US" altLang="ja-JP" dirty="0" smtClean="0">
                <a:latin typeface="Arial" panose="020B0604020202020204" pitchFamily="34" charset="0"/>
                <a:cs typeface="Arial" panose="020B0604020202020204" pitchFamily="34" charset="0"/>
              </a:rPr>
              <a:t>?</a:t>
            </a:r>
            <a:endParaRPr lang="ja-JP" altLang="en-US"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Q4</a:t>
            </a:r>
            <a:r>
              <a:rPr lang="en-US" altLang="ja-JP" dirty="0">
                <a:latin typeface="Arial" panose="020B0604020202020204" pitchFamily="34" charset="0"/>
                <a:cs typeface="Arial" panose="020B0604020202020204" pitchFamily="34" charset="0"/>
              </a:rPr>
              <a:t>. Does the substance have an atomic group related to explosive or self-reactive property</a:t>
            </a:r>
            <a:r>
              <a:rPr lang="en-US" altLang="ja-JP" dirty="0" smtClean="0">
                <a:latin typeface="Arial" panose="020B0604020202020204" pitchFamily="34" charset="0"/>
                <a:cs typeface="Arial" panose="020B0604020202020204" pitchFamily="34" charset="0"/>
              </a:rPr>
              <a:t>?</a:t>
            </a:r>
            <a:endParaRPr kumimoji="1" lang="ja-JP" altLang="en-US"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Q5</a:t>
            </a:r>
            <a:r>
              <a:rPr lang="en-US" altLang="ja-JP" dirty="0">
                <a:latin typeface="Arial" panose="020B0604020202020204" pitchFamily="34" charset="0"/>
                <a:cs typeface="Arial" panose="020B0604020202020204" pitchFamily="34" charset="0"/>
              </a:rPr>
              <a:t>. Is the substance a combustible (e.g. organic, metal) powder (combustible dust</a:t>
            </a:r>
            <a:r>
              <a:rPr lang="en-US" altLang="ja-JP" dirty="0" smtClean="0">
                <a:latin typeface="Arial" panose="020B0604020202020204" pitchFamily="34" charset="0"/>
                <a:cs typeface="Arial" panose="020B0604020202020204" pitchFamily="34" charset="0"/>
              </a:rPr>
              <a:t>)?</a:t>
            </a:r>
            <a:endParaRPr lang="ja-JP" altLang="en-US"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Q6</a:t>
            </a:r>
            <a:r>
              <a:rPr lang="en-US" altLang="ja-JP" dirty="0">
                <a:latin typeface="Arial" panose="020B0604020202020204" pitchFamily="34" charset="0"/>
                <a:cs typeface="Arial" panose="020B0604020202020204" pitchFamily="34" charset="0"/>
              </a:rPr>
              <a:t>. Does the substance generate peroxides</a:t>
            </a:r>
            <a:r>
              <a:rPr lang="en-US" altLang="ja-JP" dirty="0" smtClean="0">
                <a:latin typeface="Arial" panose="020B0604020202020204" pitchFamily="34" charset="0"/>
                <a:cs typeface="Arial" panose="020B0604020202020204" pitchFamily="34" charset="0"/>
              </a:rPr>
              <a:t>?</a:t>
            </a:r>
            <a:endParaRPr kumimoji="1" lang="ja-JP" altLang="en-US"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Q7</a:t>
            </a:r>
            <a:r>
              <a:rPr lang="en-US" altLang="ja-JP" dirty="0">
                <a:latin typeface="Arial" panose="020B0604020202020204" pitchFamily="34" charset="0"/>
                <a:cs typeface="Arial" panose="020B0604020202020204" pitchFamily="34" charset="0"/>
              </a:rPr>
              <a:t>. Does the substance develop polymerization reaction</a:t>
            </a:r>
            <a:r>
              <a:rPr lang="en-US" altLang="ja-JP" dirty="0" smtClean="0">
                <a:latin typeface="Arial" panose="020B0604020202020204" pitchFamily="34" charset="0"/>
                <a:cs typeface="Arial" panose="020B0604020202020204" pitchFamily="34" charset="0"/>
              </a:rPr>
              <a:t>?</a:t>
            </a:r>
            <a:endParaRPr lang="ja-JP" altLang="en-US"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Q8</a:t>
            </a:r>
            <a:r>
              <a:rPr lang="en-US" altLang="ja-JP" dirty="0">
                <a:latin typeface="Arial" panose="020B0604020202020204" pitchFamily="34" charset="0"/>
                <a:cs typeface="Arial" panose="020B0604020202020204" pitchFamily="34" charset="0"/>
              </a:rPr>
              <a:t>. Is the substance liquefied gas</a:t>
            </a:r>
            <a:r>
              <a:rPr lang="en-US" altLang="ja-JP" dirty="0" smtClean="0">
                <a:latin typeface="Arial" panose="020B0604020202020204" pitchFamily="34" charset="0"/>
                <a:cs typeface="Arial" panose="020B0604020202020204" pitchFamily="34" charset="0"/>
              </a:rPr>
              <a:t>?</a:t>
            </a:r>
            <a:endParaRPr lang="ja-JP" altLang="en-US" dirty="0" smtClean="0">
              <a:latin typeface="Arial" panose="020B0604020202020204" pitchFamily="34" charset="0"/>
              <a:cs typeface="Arial" panose="020B0604020202020204" pitchFamily="34" charset="0"/>
            </a:endParaRPr>
          </a:p>
          <a:p>
            <a:r>
              <a:rPr lang="en-US" altLang="ja-JP" dirty="0" smtClean="0">
                <a:latin typeface="Arial" panose="020B0604020202020204" pitchFamily="34" charset="0"/>
                <a:cs typeface="Arial" panose="020B0604020202020204" pitchFamily="34" charset="0"/>
              </a:rPr>
              <a:t>Q9</a:t>
            </a:r>
            <a:r>
              <a:rPr lang="en-US" altLang="ja-JP" dirty="0">
                <a:latin typeface="Arial" panose="020B0604020202020204" pitchFamily="34" charset="0"/>
                <a:cs typeface="Arial" panose="020B0604020202020204" pitchFamily="34" charset="0"/>
              </a:rPr>
              <a:t>. Is the substance suspected to be toxic despite the absence of SDS</a:t>
            </a:r>
            <a:r>
              <a:rPr lang="en-US" altLang="ja-JP" dirty="0" smtClean="0">
                <a:latin typeface="Arial" panose="020B0604020202020204" pitchFamily="34" charset="0"/>
                <a:cs typeface="Arial" panose="020B0604020202020204" pitchFamily="34" charset="0"/>
              </a:rPr>
              <a:t>?</a:t>
            </a:r>
            <a:endParaRPr lang="ja-JP" altLang="en-US" dirty="0" smtClean="0">
              <a:latin typeface="Arial" panose="020B0604020202020204" pitchFamily="34" charset="0"/>
              <a:cs typeface="Arial" panose="020B0604020202020204" pitchFamily="34" charset="0"/>
            </a:endParaRPr>
          </a:p>
          <a:p>
            <a:endParaRPr kumimoji="1" lang="ja-JP" altLang="en-US" dirty="0">
              <a:latin typeface="Arial" panose="020B0604020202020204" pitchFamily="34" charset="0"/>
              <a:cs typeface="Arial" panose="020B0604020202020204" pitchFamily="34" charset="0"/>
            </a:endParaRPr>
          </a:p>
        </p:txBody>
      </p:sp>
      <p:sp>
        <p:nvSpPr>
          <p:cNvPr id="10" name="テキスト ボックス 9"/>
          <p:cNvSpPr txBox="1"/>
          <p:nvPr/>
        </p:nvSpPr>
        <p:spPr>
          <a:xfrm>
            <a:off x="549882" y="1428750"/>
            <a:ext cx="8260839" cy="4031873"/>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Q3. Is </a:t>
            </a:r>
            <a:r>
              <a:rPr lang="en-US" altLang="ja-JP" sz="2800" dirty="0">
                <a:latin typeface="Arial" panose="020B0604020202020204" pitchFamily="34" charset="0"/>
                <a:cs typeface="Arial" panose="020B0604020202020204" pitchFamily="34" charset="0"/>
              </a:rPr>
              <a:t>the substance combustible or flammable</a:t>
            </a:r>
            <a:r>
              <a:rPr lang="en-US" altLang="ja-JP" sz="2800" dirty="0" smtClean="0">
                <a:latin typeface="Arial" panose="020B0604020202020204" pitchFamily="34" charset="0"/>
                <a:cs typeface="Arial" panose="020B0604020202020204" pitchFamily="34" charset="0"/>
              </a:rPr>
              <a:t>?</a:t>
            </a:r>
            <a:endParaRPr lang="ja-JP" altLang="en-US" sz="2800" dirty="0" smtClean="0">
              <a:latin typeface="Arial" panose="020B0604020202020204" pitchFamily="34" charset="0"/>
              <a:cs typeface="Arial" panose="020B0604020202020204" pitchFamily="34" charset="0"/>
            </a:endParaRPr>
          </a:p>
          <a:p>
            <a:endParaRPr lang="ja-JP" altLang="en-US" dirty="0"/>
          </a:p>
          <a:p>
            <a:r>
              <a:rPr lang="en-US" altLang="ja-JP" dirty="0" smtClean="0"/>
              <a:t>Some </a:t>
            </a:r>
            <a:r>
              <a:rPr lang="en-US" altLang="ja-JP" dirty="0"/>
              <a:t>substances (gas, liquid, solid) </a:t>
            </a:r>
            <a:r>
              <a:rPr lang="en-US" altLang="ja-JP" sz="2400" dirty="0">
                <a:solidFill>
                  <a:srgbClr val="FF0000"/>
                </a:solidFill>
              </a:rPr>
              <a:t>without SDS</a:t>
            </a:r>
            <a:r>
              <a:rPr lang="en-US" altLang="ja-JP" dirty="0"/>
              <a:t> that are </a:t>
            </a:r>
            <a:r>
              <a:rPr lang="en-US" altLang="ja-JP" sz="2400" dirty="0">
                <a:solidFill>
                  <a:srgbClr val="FF0000"/>
                </a:solidFill>
              </a:rPr>
              <a:t>not products </a:t>
            </a:r>
            <a:r>
              <a:rPr lang="en-US" altLang="ja-JP" dirty="0"/>
              <a:t>can also cause fire/explosion (e.g. exhaust gas from petroleum refining, organic waste liquid, combustible waste</a:t>
            </a:r>
            <a:r>
              <a:rPr lang="en-US" altLang="ja-JP" dirty="0" smtClean="0"/>
              <a:t>. </a:t>
            </a:r>
            <a:r>
              <a:rPr lang="en-US" altLang="ja-JP" dirty="0"/>
              <a:t>Please check with literatures, test </a:t>
            </a:r>
            <a:r>
              <a:rPr lang="en-US" altLang="ja-JP" dirty="0" smtClean="0"/>
              <a:t>data, </a:t>
            </a:r>
            <a:r>
              <a:rPr lang="en-US" altLang="ja-JP" dirty="0"/>
              <a:t>etc. other than SDS</a:t>
            </a:r>
            <a:r>
              <a:rPr lang="en-US" altLang="ja-JP" dirty="0" smtClean="0"/>
              <a:t>.</a:t>
            </a:r>
            <a:endParaRPr lang="ja-JP" altLang="en-US" dirty="0" smtClean="0"/>
          </a:p>
          <a:p>
            <a:endParaRPr lang="ja-JP" altLang="en-US" dirty="0"/>
          </a:p>
          <a:p>
            <a:r>
              <a:rPr lang="en-US" altLang="ja-JP" dirty="0" smtClean="0"/>
              <a:t>Two </a:t>
            </a:r>
            <a:r>
              <a:rPr lang="en-US" altLang="ja-JP" dirty="0"/>
              <a:t>raw materials are plastics powder. </a:t>
            </a:r>
            <a:r>
              <a:rPr lang="en-US" altLang="ja-JP" dirty="0" smtClean="0"/>
              <a:t>Plastics powder burns </a:t>
            </a:r>
            <a:r>
              <a:rPr lang="en-US" altLang="ja-JP" dirty="0"/>
              <a:t>with a easily. Since they actually burn when </a:t>
            </a:r>
            <a:r>
              <a:rPr lang="en-US" altLang="ja-JP" dirty="0" smtClean="0"/>
              <a:t>flame </a:t>
            </a:r>
            <a:r>
              <a:rPr lang="en-US" altLang="ja-JP" dirty="0"/>
              <a:t>approaches, </a:t>
            </a:r>
            <a:r>
              <a:rPr lang="en-US" altLang="ja-JP" dirty="0" smtClean="0"/>
              <a:t>answer </a:t>
            </a:r>
            <a:r>
              <a:rPr lang="en-US" altLang="ja-JP" dirty="0"/>
              <a:t>is </a:t>
            </a:r>
            <a:r>
              <a:rPr lang="en-US" altLang="ja-JP" sz="2400" dirty="0" smtClean="0">
                <a:solidFill>
                  <a:srgbClr val="FF0000"/>
                </a:solidFill>
              </a:rPr>
              <a:t>“Yes”</a:t>
            </a:r>
            <a:r>
              <a:rPr lang="en-US" altLang="ja-JP" dirty="0" smtClean="0"/>
              <a:t>.</a:t>
            </a:r>
            <a:endParaRPr kumimoji="1" lang="ja-JP" altLang="en-US" dirty="0" smtClean="0"/>
          </a:p>
          <a:p>
            <a:endParaRPr lang="ja-JP" altLang="en-US" dirty="0" smtClean="0"/>
          </a:p>
          <a:p>
            <a:r>
              <a:rPr lang="en-US" altLang="ja-JP" dirty="0" smtClean="0"/>
              <a:t>Point </a:t>
            </a:r>
            <a:r>
              <a:rPr lang="en-US" altLang="ja-JP" dirty="0"/>
              <a:t>: Since flammable gas or </a:t>
            </a:r>
            <a:r>
              <a:rPr lang="en-US" altLang="ja-JP" dirty="0" smtClean="0"/>
              <a:t>kerosene, </a:t>
            </a:r>
            <a:r>
              <a:rPr lang="en-US" altLang="ja-JP" dirty="0"/>
              <a:t>etc. as fuel are common substances, there is not SDS. However, there is no doubt in these causing fire and explosion.</a:t>
            </a:r>
            <a:endParaRPr kumimoji="1" lang="ja-JP" altLang="en-US" dirty="0" smtClean="0"/>
          </a:p>
        </p:txBody>
      </p:sp>
      <p:sp>
        <p:nvSpPr>
          <p:cNvPr id="12" name="テキスト ボックス 11"/>
          <p:cNvSpPr txBox="1"/>
          <p:nvPr/>
        </p:nvSpPr>
        <p:spPr>
          <a:xfrm>
            <a:off x="543792" y="1428750"/>
            <a:ext cx="8260839" cy="3262432"/>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Q5. Is </a:t>
            </a:r>
            <a:r>
              <a:rPr lang="en-US" altLang="ja-JP" sz="2800" dirty="0">
                <a:latin typeface="Arial" panose="020B0604020202020204" pitchFamily="34" charset="0"/>
                <a:cs typeface="Arial" panose="020B0604020202020204" pitchFamily="34" charset="0"/>
              </a:rPr>
              <a:t>the substance a combustible (e.g. organic, metal) powder (combustible dust</a:t>
            </a:r>
            <a:r>
              <a:rPr lang="en-US" altLang="ja-JP" sz="2800" dirty="0" smtClean="0">
                <a:latin typeface="Arial" panose="020B0604020202020204" pitchFamily="34" charset="0"/>
                <a:cs typeface="Arial" panose="020B0604020202020204" pitchFamily="34" charset="0"/>
              </a:rPr>
              <a:t>)?</a:t>
            </a:r>
            <a:endParaRPr lang="ja-JP" altLang="en-US" sz="2800" dirty="0" smtClean="0"/>
          </a:p>
          <a:p>
            <a:endParaRPr kumimoji="1" lang="ja-JP" altLang="en-US" dirty="0" smtClean="0"/>
          </a:p>
          <a:p>
            <a:r>
              <a:rPr lang="en-US" altLang="ja-JP" dirty="0"/>
              <a:t>Since both two raw materials are </a:t>
            </a:r>
            <a:r>
              <a:rPr lang="en-US" altLang="ja-JP" sz="2400" dirty="0">
                <a:solidFill>
                  <a:srgbClr val="FF0000"/>
                </a:solidFill>
              </a:rPr>
              <a:t>organic powder</a:t>
            </a:r>
            <a:r>
              <a:rPr lang="en-US" altLang="ja-JP" dirty="0"/>
              <a:t> and </a:t>
            </a:r>
            <a:r>
              <a:rPr lang="en-US" altLang="ja-JP" sz="2400" dirty="0" smtClean="0">
                <a:solidFill>
                  <a:srgbClr val="FF0000"/>
                </a:solidFill>
              </a:rPr>
              <a:t>combustible</a:t>
            </a:r>
            <a:r>
              <a:rPr lang="en-US" altLang="ja-JP" dirty="0" smtClean="0"/>
              <a:t>,  </a:t>
            </a:r>
            <a:r>
              <a:rPr lang="en-US" altLang="ja-JP" dirty="0"/>
              <a:t>answer is </a:t>
            </a:r>
            <a:r>
              <a:rPr lang="en-US" altLang="ja-JP" sz="2400" dirty="0" smtClean="0">
                <a:solidFill>
                  <a:srgbClr val="FF0000"/>
                </a:solidFill>
              </a:rPr>
              <a:t>“Yes”</a:t>
            </a:r>
            <a:r>
              <a:rPr lang="en-US" altLang="ja-JP" dirty="0" smtClean="0"/>
              <a:t>. </a:t>
            </a:r>
            <a:endParaRPr kumimoji="1" lang="ja-JP" altLang="en-US" dirty="0" smtClean="0"/>
          </a:p>
          <a:p>
            <a:endParaRPr lang="ja-JP" altLang="en-US" dirty="0"/>
          </a:p>
          <a:p>
            <a:r>
              <a:rPr kumimoji="1" lang="en-US" altLang="ja-JP" dirty="0" smtClean="0"/>
              <a:t>Point : C</a:t>
            </a:r>
            <a:r>
              <a:rPr lang="en-US" altLang="ja-JP" dirty="0" smtClean="0"/>
              <a:t>ombustible </a:t>
            </a:r>
            <a:r>
              <a:rPr lang="en-US" altLang="ja-JP" dirty="0"/>
              <a:t>dusts can cause </a:t>
            </a:r>
            <a:r>
              <a:rPr lang="en-US" altLang="ja-JP" sz="2400" dirty="0" smtClean="0">
                <a:solidFill>
                  <a:srgbClr val="FF0000"/>
                </a:solidFill>
              </a:rPr>
              <a:t>explosion</a:t>
            </a:r>
            <a:r>
              <a:rPr lang="en-US" altLang="ja-JP" dirty="0" smtClean="0"/>
              <a:t> </a:t>
            </a:r>
            <a:r>
              <a:rPr lang="en-US" altLang="ja-JP" dirty="0"/>
              <a:t>when they disperse in the atmosphere and are ignited. They may also </a:t>
            </a:r>
            <a:r>
              <a:rPr lang="en-US" altLang="ja-JP" sz="2400" dirty="0">
                <a:solidFill>
                  <a:srgbClr val="FF0000"/>
                </a:solidFill>
              </a:rPr>
              <a:t>fire spontaneously</a:t>
            </a:r>
            <a:r>
              <a:rPr lang="en-US" altLang="ja-JP" dirty="0"/>
              <a:t> when piled up</a:t>
            </a:r>
            <a:r>
              <a:rPr lang="en-US" altLang="ja-JP" dirty="0" smtClean="0"/>
              <a:t>. </a:t>
            </a:r>
            <a:r>
              <a:rPr lang="en-US" altLang="ja-JP" dirty="0"/>
              <a:t>This hazard is hardly shown in </a:t>
            </a:r>
            <a:r>
              <a:rPr lang="en-US" altLang="ja-JP" dirty="0" smtClean="0"/>
              <a:t>SDS.</a:t>
            </a:r>
            <a:endParaRPr kumimoji="1" lang="ja-JP" altLang="en-US" dirty="0"/>
          </a:p>
        </p:txBody>
      </p:sp>
      <p:sp>
        <p:nvSpPr>
          <p:cNvPr id="13" name="テキスト ボックス 12"/>
          <p:cNvSpPr txBox="1"/>
          <p:nvPr/>
        </p:nvSpPr>
        <p:spPr>
          <a:xfrm>
            <a:off x="548652" y="1447089"/>
            <a:ext cx="8260839" cy="2554545"/>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Q6. Does </a:t>
            </a:r>
            <a:r>
              <a:rPr lang="en-US" altLang="ja-JP" sz="2800" dirty="0">
                <a:latin typeface="Arial" panose="020B0604020202020204" pitchFamily="34" charset="0"/>
                <a:cs typeface="Arial" panose="020B0604020202020204" pitchFamily="34" charset="0"/>
              </a:rPr>
              <a:t>the substance generate peroxides?</a:t>
            </a:r>
            <a:endParaRPr lang="ja-JP" altLang="en-US" sz="2800" dirty="0" smtClean="0">
              <a:latin typeface="Arial" panose="020B0604020202020204" pitchFamily="34" charset="0"/>
              <a:cs typeface="Arial" panose="020B0604020202020204" pitchFamily="34" charset="0"/>
            </a:endParaRPr>
          </a:p>
          <a:p>
            <a:endParaRPr kumimoji="1" lang="ja-JP" altLang="en-US" dirty="0"/>
          </a:p>
          <a:p>
            <a:r>
              <a:rPr lang="en-US" altLang="ja-JP" dirty="0"/>
              <a:t>Since neither of two raw materials are found in the list of substances which generate </a:t>
            </a:r>
            <a:r>
              <a:rPr lang="en-US" altLang="ja-JP" dirty="0" smtClean="0"/>
              <a:t>peroxide (reference </a:t>
            </a:r>
            <a:r>
              <a:rPr lang="en-US" altLang="ja-JP" sz="2400" dirty="0" smtClean="0">
                <a:solidFill>
                  <a:srgbClr val="FF0000"/>
                </a:solidFill>
              </a:rPr>
              <a:t>Table A5</a:t>
            </a:r>
            <a:r>
              <a:rPr lang="en-US" altLang="ja-JP" dirty="0" smtClean="0"/>
              <a:t>), answer </a:t>
            </a:r>
            <a:r>
              <a:rPr lang="en-US" altLang="ja-JP" dirty="0"/>
              <a:t>is </a:t>
            </a:r>
            <a:r>
              <a:rPr lang="en-US" altLang="ja-JP" sz="2400" dirty="0" smtClean="0">
                <a:solidFill>
                  <a:srgbClr val="FF0000"/>
                </a:solidFill>
              </a:rPr>
              <a:t>“No”</a:t>
            </a:r>
            <a:r>
              <a:rPr lang="en-US" altLang="ja-JP" dirty="0" smtClean="0"/>
              <a:t>.</a:t>
            </a:r>
            <a:endParaRPr kumimoji="1" lang="ja-JP" altLang="en-US" dirty="0" smtClean="0"/>
          </a:p>
          <a:p>
            <a:endParaRPr lang="ja-JP" altLang="en-US" dirty="0"/>
          </a:p>
          <a:p>
            <a:r>
              <a:rPr kumimoji="1" lang="en-US" altLang="ja-JP" dirty="0" smtClean="0"/>
              <a:t>Point : </a:t>
            </a:r>
            <a:r>
              <a:rPr lang="en-US" altLang="ja-JP" dirty="0" smtClean="0"/>
              <a:t>Many </a:t>
            </a:r>
            <a:r>
              <a:rPr lang="en-US" altLang="ja-JP" dirty="0"/>
              <a:t>peroxides are sensitive to shock and heat and can cause explosions. Because there is no GHS category for this hazard, it may not be possible to determine whether the substance is a hazard based on SDS</a:t>
            </a:r>
            <a:r>
              <a:rPr lang="en-US" altLang="ja-JP" dirty="0" smtClean="0"/>
              <a:t>.</a:t>
            </a:r>
            <a:endParaRPr kumimoji="1" lang="ja-JP" altLang="en-US" dirty="0"/>
          </a:p>
        </p:txBody>
      </p:sp>
      <p:sp>
        <p:nvSpPr>
          <p:cNvPr id="14" name="テキスト ボックス 13"/>
          <p:cNvSpPr txBox="1"/>
          <p:nvPr/>
        </p:nvSpPr>
        <p:spPr>
          <a:xfrm>
            <a:off x="553823" y="1439870"/>
            <a:ext cx="8260839" cy="2985433"/>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Q7. Does </a:t>
            </a:r>
            <a:r>
              <a:rPr lang="en-US" altLang="ja-JP" sz="2800" dirty="0">
                <a:latin typeface="Arial" panose="020B0604020202020204" pitchFamily="34" charset="0"/>
                <a:cs typeface="Arial" panose="020B0604020202020204" pitchFamily="34" charset="0"/>
              </a:rPr>
              <a:t>the substance develop polymerization reaction?</a:t>
            </a:r>
            <a:endParaRPr lang="ja-JP" altLang="en-US" sz="2800" dirty="0" smtClean="0">
              <a:latin typeface="Arial" panose="020B0604020202020204" pitchFamily="34" charset="0"/>
              <a:cs typeface="Arial" panose="020B0604020202020204" pitchFamily="34" charset="0"/>
            </a:endParaRPr>
          </a:p>
          <a:p>
            <a:endParaRPr kumimoji="1" lang="ja-JP" altLang="en-US" dirty="0"/>
          </a:p>
          <a:p>
            <a:r>
              <a:rPr lang="en-US" altLang="ja-JP" dirty="0"/>
              <a:t>Since neither of two raw materials are found in the list of substances which develop polymerization </a:t>
            </a:r>
            <a:r>
              <a:rPr lang="en-US" altLang="ja-JP" dirty="0" smtClean="0"/>
              <a:t>reaction (reference </a:t>
            </a:r>
            <a:r>
              <a:rPr lang="en-US" altLang="ja-JP" sz="2400" dirty="0" smtClean="0">
                <a:solidFill>
                  <a:srgbClr val="FF0000"/>
                </a:solidFill>
              </a:rPr>
              <a:t>Table A6</a:t>
            </a:r>
            <a:r>
              <a:rPr lang="en-US" altLang="ja-JP" dirty="0" smtClean="0"/>
              <a:t>), answer </a:t>
            </a:r>
            <a:r>
              <a:rPr lang="en-US" altLang="ja-JP" dirty="0"/>
              <a:t>is </a:t>
            </a:r>
            <a:r>
              <a:rPr lang="en-US" altLang="ja-JP" sz="2400" dirty="0" smtClean="0">
                <a:solidFill>
                  <a:srgbClr val="FF0000"/>
                </a:solidFill>
              </a:rPr>
              <a:t>“No”</a:t>
            </a:r>
            <a:r>
              <a:rPr lang="en-US" altLang="ja-JP" dirty="0" smtClean="0"/>
              <a:t>.</a:t>
            </a:r>
            <a:endParaRPr kumimoji="1" lang="ja-JP" altLang="en-US" dirty="0" smtClean="0"/>
          </a:p>
          <a:p>
            <a:endParaRPr lang="ja-JP" altLang="en-US" dirty="0"/>
          </a:p>
          <a:p>
            <a:r>
              <a:rPr kumimoji="1" lang="en-US" altLang="ja-JP" dirty="0" smtClean="0"/>
              <a:t>Point</a:t>
            </a:r>
            <a:r>
              <a:rPr kumimoji="1" lang="ja-JP" altLang="en-US" dirty="0" smtClean="0"/>
              <a:t>：</a:t>
            </a:r>
            <a:r>
              <a:rPr lang="en-US" altLang="ja-JP" dirty="0"/>
              <a:t>Because there is no GHS category for </a:t>
            </a:r>
            <a:r>
              <a:rPr lang="en-US" altLang="ja-JP" dirty="0" smtClean="0"/>
              <a:t>the hazard </a:t>
            </a:r>
            <a:r>
              <a:rPr lang="en-US" altLang="ja-JP" dirty="0"/>
              <a:t>of </a:t>
            </a:r>
            <a:r>
              <a:rPr lang="en-US" altLang="ja-JP" dirty="0" smtClean="0"/>
              <a:t>polymerization </a:t>
            </a:r>
            <a:r>
              <a:rPr lang="en-US" altLang="ja-JP" dirty="0"/>
              <a:t>reaction, it may not be possible to determine whether the substance is a hazard based on SDS</a:t>
            </a:r>
            <a:r>
              <a:rPr lang="en-US" altLang="ja-JP" dirty="0" smtClean="0"/>
              <a:t>.</a:t>
            </a:r>
            <a:endParaRPr kumimoji="1" lang="ja-JP" altLang="en-US" dirty="0"/>
          </a:p>
        </p:txBody>
      </p:sp>
      <p:sp>
        <p:nvSpPr>
          <p:cNvPr id="5" name="テキスト ボックス 4"/>
          <p:cNvSpPr txBox="1"/>
          <p:nvPr/>
        </p:nvSpPr>
        <p:spPr>
          <a:xfrm>
            <a:off x="553674" y="1435809"/>
            <a:ext cx="8260839" cy="4616648"/>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Q1. Is </a:t>
            </a:r>
            <a:r>
              <a:rPr lang="en-US" altLang="ja-JP" sz="2800" dirty="0">
                <a:latin typeface="Arial" panose="020B0604020202020204" pitchFamily="34" charset="0"/>
                <a:cs typeface="Arial" panose="020B0604020202020204" pitchFamily="34" charset="0"/>
              </a:rPr>
              <a:t>investigation of hazard or toxicity (Risk Assessment) mandatory for the substance handled</a:t>
            </a:r>
            <a:r>
              <a:rPr lang="en-US" altLang="ja-JP" sz="2800" dirty="0" smtClean="0">
                <a:latin typeface="Arial" panose="020B0604020202020204" pitchFamily="34" charset="0"/>
                <a:cs typeface="Arial" panose="020B0604020202020204" pitchFamily="34" charset="0"/>
              </a:rPr>
              <a:t>?</a:t>
            </a:r>
            <a:endParaRPr lang="ja-JP" altLang="en-US" sz="2800" dirty="0" smtClean="0">
              <a:latin typeface="Arial" panose="020B0604020202020204" pitchFamily="34" charset="0"/>
              <a:cs typeface="Arial" panose="020B0604020202020204" pitchFamily="34" charset="0"/>
            </a:endParaRPr>
          </a:p>
          <a:p>
            <a:endParaRPr lang="ja-JP" altLang="en-US" dirty="0"/>
          </a:p>
          <a:p>
            <a:r>
              <a:rPr lang="en-US" altLang="ja-JP" dirty="0" smtClean="0"/>
              <a:t>The </a:t>
            </a:r>
            <a:r>
              <a:rPr lang="en-US" altLang="ja-JP" dirty="0"/>
              <a:t>notifiable </a:t>
            </a:r>
            <a:r>
              <a:rPr lang="en-US" altLang="ja-JP" dirty="0" smtClean="0"/>
              <a:t>substances are listed in </a:t>
            </a:r>
            <a:r>
              <a:rPr lang="en-US" altLang="ja-JP" sz="2400" dirty="0" smtClean="0">
                <a:solidFill>
                  <a:srgbClr val="FF0000"/>
                </a:solidFill>
              </a:rPr>
              <a:t>Table </a:t>
            </a:r>
            <a:r>
              <a:rPr lang="en-US" altLang="ja-JP" sz="2400" dirty="0">
                <a:solidFill>
                  <a:srgbClr val="FF0000"/>
                </a:solidFill>
              </a:rPr>
              <a:t>A1 of the </a:t>
            </a:r>
            <a:r>
              <a:rPr lang="en-US" altLang="ja-JP" sz="2400" dirty="0" smtClean="0">
                <a:solidFill>
                  <a:srgbClr val="FF0000"/>
                </a:solidFill>
              </a:rPr>
              <a:t>reference.</a:t>
            </a:r>
            <a:r>
              <a:rPr lang="ja-JP" altLang="en-US" sz="2400" b="1" dirty="0" smtClean="0">
                <a:solidFill>
                  <a:srgbClr val="FF0000"/>
                </a:solidFill>
              </a:rPr>
              <a:t> </a:t>
            </a:r>
            <a:r>
              <a:rPr lang="en-US" altLang="ja-JP" dirty="0" smtClean="0"/>
              <a:t>Please </a:t>
            </a:r>
            <a:r>
              <a:rPr lang="en-US" altLang="ja-JP" dirty="0"/>
              <a:t>check whether the substance is </a:t>
            </a:r>
            <a:r>
              <a:rPr lang="en-US" altLang="ja-JP" dirty="0" smtClean="0"/>
              <a:t>in Table A1.</a:t>
            </a:r>
            <a:endParaRPr lang="ja-JP" altLang="en-US" dirty="0" smtClean="0"/>
          </a:p>
          <a:p>
            <a:endParaRPr kumimoji="1" lang="ja-JP" altLang="en-US" dirty="0"/>
          </a:p>
          <a:p>
            <a:r>
              <a:rPr lang="en-US" altLang="ja-JP" dirty="0" smtClean="0"/>
              <a:t>Since </a:t>
            </a:r>
            <a:r>
              <a:rPr lang="en-US" altLang="ja-JP" dirty="0"/>
              <a:t>no raw materials be found in </a:t>
            </a:r>
            <a:r>
              <a:rPr lang="en-US" altLang="ja-JP" sz="2400" dirty="0" smtClean="0">
                <a:solidFill>
                  <a:srgbClr val="FF0000"/>
                </a:solidFill>
              </a:rPr>
              <a:t>Table A1</a:t>
            </a:r>
            <a:r>
              <a:rPr lang="en-US" altLang="ja-JP" dirty="0" smtClean="0"/>
              <a:t>, answer </a:t>
            </a:r>
            <a:r>
              <a:rPr lang="en-US" altLang="ja-JP" dirty="0"/>
              <a:t>is </a:t>
            </a:r>
            <a:r>
              <a:rPr lang="en-US" altLang="ja-JP" sz="2400" dirty="0" smtClean="0">
                <a:solidFill>
                  <a:srgbClr val="FF0000"/>
                </a:solidFill>
              </a:rPr>
              <a:t>“No”</a:t>
            </a:r>
            <a:r>
              <a:rPr lang="en-US" altLang="ja-JP" dirty="0" smtClean="0"/>
              <a:t>.</a:t>
            </a:r>
            <a:endParaRPr kumimoji="1" lang="ja-JP" altLang="en-US" dirty="0" smtClean="0"/>
          </a:p>
          <a:p>
            <a:endParaRPr kumimoji="1" lang="en-US" altLang="ja-JP" dirty="0" smtClean="0"/>
          </a:p>
          <a:p>
            <a:r>
              <a:rPr kumimoji="1" lang="en-US" altLang="ja-JP" dirty="0" smtClean="0"/>
              <a:t>Point : </a:t>
            </a:r>
            <a:r>
              <a:rPr lang="en-US" altLang="ja-JP" dirty="0" smtClean="0"/>
              <a:t>Many </a:t>
            </a:r>
            <a:r>
              <a:rPr lang="en-US" altLang="ja-JP" dirty="0"/>
              <a:t>of the notifiable substances have not only toxicity but also explosive/flammable characteristics that are hazards leading to a process accident</a:t>
            </a:r>
            <a:r>
              <a:rPr lang="en-US" altLang="ja-JP" dirty="0" smtClean="0"/>
              <a:t>.</a:t>
            </a:r>
            <a:r>
              <a:rPr lang="en-US" altLang="ja-JP" dirty="0"/>
              <a:t> If it is yes, implementation of risk assessment is decided. However, since the information is useful in steps 2 and 3, let's answer to subsequent questions</a:t>
            </a:r>
            <a:r>
              <a:rPr lang="en-US" altLang="ja-JP" dirty="0" smtClean="0"/>
              <a:t>.</a:t>
            </a:r>
            <a:endParaRPr kumimoji="1" lang="ja-JP" altLang="en-US" dirty="0"/>
          </a:p>
        </p:txBody>
      </p:sp>
      <p:sp>
        <p:nvSpPr>
          <p:cNvPr id="11" name="テキスト ボックス 10"/>
          <p:cNvSpPr txBox="1"/>
          <p:nvPr/>
        </p:nvSpPr>
        <p:spPr>
          <a:xfrm>
            <a:off x="551096" y="1437539"/>
            <a:ext cx="8260839" cy="3908762"/>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Q4. Does </a:t>
            </a:r>
            <a:r>
              <a:rPr lang="en-US" altLang="ja-JP" sz="2800" dirty="0">
                <a:latin typeface="Arial" panose="020B0604020202020204" pitchFamily="34" charset="0"/>
                <a:cs typeface="Arial" panose="020B0604020202020204" pitchFamily="34" charset="0"/>
              </a:rPr>
              <a:t>the substance have an atomic group related to explosive or self-reactive property?</a:t>
            </a:r>
            <a:endParaRPr lang="ja-JP" altLang="en-US" dirty="0" smtClean="0">
              <a:latin typeface="Arial" panose="020B0604020202020204" pitchFamily="34" charset="0"/>
              <a:cs typeface="Arial" panose="020B0604020202020204" pitchFamily="34" charset="0"/>
            </a:endParaRPr>
          </a:p>
          <a:p>
            <a:endParaRPr lang="ja-JP" altLang="en-US" dirty="0" smtClean="0"/>
          </a:p>
          <a:p>
            <a:r>
              <a:rPr lang="en-US" altLang="ja-JP" dirty="0"/>
              <a:t>See </a:t>
            </a:r>
            <a:r>
              <a:rPr lang="en-US" altLang="ja-JP" sz="2400" dirty="0" smtClean="0">
                <a:solidFill>
                  <a:srgbClr val="FF0000"/>
                </a:solidFill>
              </a:rPr>
              <a:t>Table </a:t>
            </a:r>
            <a:r>
              <a:rPr lang="en-US" altLang="ja-JP" sz="2400" dirty="0">
                <a:solidFill>
                  <a:srgbClr val="FF0000"/>
                </a:solidFill>
              </a:rPr>
              <a:t>A3 and </a:t>
            </a:r>
            <a:r>
              <a:rPr lang="en-US" altLang="ja-JP" sz="2400" dirty="0" smtClean="0">
                <a:solidFill>
                  <a:srgbClr val="FF0000"/>
                </a:solidFill>
              </a:rPr>
              <a:t>Table A4</a:t>
            </a:r>
            <a:r>
              <a:rPr lang="en-US" altLang="ja-JP" dirty="0" smtClean="0"/>
              <a:t> </a:t>
            </a:r>
            <a:r>
              <a:rPr lang="en-US" altLang="ja-JP" dirty="0"/>
              <a:t>of the reference </a:t>
            </a:r>
            <a:r>
              <a:rPr lang="en-US" altLang="ja-JP" dirty="0" smtClean="0"/>
              <a:t>for </a:t>
            </a:r>
            <a:r>
              <a:rPr lang="en-US" altLang="ja-JP" dirty="0"/>
              <a:t>examples of atomic groups</a:t>
            </a:r>
            <a:r>
              <a:rPr lang="en-US" altLang="ja-JP" dirty="0" smtClean="0"/>
              <a:t>. </a:t>
            </a:r>
            <a:r>
              <a:rPr lang="en-US" altLang="ja-JP" dirty="0"/>
              <a:t>Please check whether the substance has specific atomic groups</a:t>
            </a:r>
            <a:r>
              <a:rPr lang="en-US" altLang="ja-JP" dirty="0" smtClean="0"/>
              <a:t>.</a:t>
            </a:r>
            <a:endParaRPr lang="ja-JP" altLang="en-US" dirty="0" smtClean="0"/>
          </a:p>
          <a:p>
            <a:endParaRPr lang="ja-JP" altLang="en-US" dirty="0" smtClean="0"/>
          </a:p>
          <a:p>
            <a:r>
              <a:rPr lang="en-US" altLang="ja-JP" dirty="0"/>
              <a:t>Since neither of two raw materials have a specific atomic group, </a:t>
            </a:r>
            <a:r>
              <a:rPr lang="en-US" altLang="ja-JP" dirty="0" smtClean="0"/>
              <a:t>answer </a:t>
            </a:r>
            <a:r>
              <a:rPr lang="en-US" altLang="ja-JP" dirty="0"/>
              <a:t>is </a:t>
            </a:r>
            <a:r>
              <a:rPr lang="en-US" altLang="ja-JP" sz="2400" dirty="0" smtClean="0">
                <a:solidFill>
                  <a:srgbClr val="FF0000"/>
                </a:solidFill>
              </a:rPr>
              <a:t>“No”</a:t>
            </a:r>
            <a:r>
              <a:rPr lang="en-US" altLang="ja-JP" dirty="0" smtClean="0"/>
              <a:t>. </a:t>
            </a:r>
            <a:endParaRPr kumimoji="1" lang="ja-JP" altLang="en-US" dirty="0" smtClean="0"/>
          </a:p>
          <a:p>
            <a:endParaRPr lang="ja-JP" altLang="en-US" dirty="0"/>
          </a:p>
          <a:p>
            <a:r>
              <a:rPr lang="en-US" altLang="ja-JP" dirty="0" smtClean="0"/>
              <a:t>Point </a:t>
            </a:r>
            <a:r>
              <a:rPr lang="en-US" altLang="ja-JP" dirty="0"/>
              <a:t>: If the substance has an atomic group related to explosive or self-reactive property, it can rapidly decompose when energy (heat, shock, friction, etc.) is added and cause an explosion</a:t>
            </a:r>
            <a:r>
              <a:rPr lang="en-US" altLang="ja-JP" dirty="0" smtClean="0"/>
              <a:t>.</a:t>
            </a:r>
            <a:endParaRPr kumimoji="1" lang="ja-JP" altLang="en-US" dirty="0" smtClean="0"/>
          </a:p>
        </p:txBody>
      </p:sp>
      <p:sp>
        <p:nvSpPr>
          <p:cNvPr id="15" name="テキスト ボックス 14"/>
          <p:cNvSpPr txBox="1"/>
          <p:nvPr/>
        </p:nvSpPr>
        <p:spPr>
          <a:xfrm>
            <a:off x="555483" y="1437542"/>
            <a:ext cx="8260839" cy="2339102"/>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Q8. Is </a:t>
            </a:r>
            <a:r>
              <a:rPr lang="en-US" altLang="ja-JP" sz="2800" dirty="0">
                <a:latin typeface="Arial" panose="020B0604020202020204" pitchFamily="34" charset="0"/>
                <a:cs typeface="Arial" panose="020B0604020202020204" pitchFamily="34" charset="0"/>
              </a:rPr>
              <a:t>the substance liquefied gas</a:t>
            </a:r>
            <a:r>
              <a:rPr lang="en-US" altLang="ja-JP" sz="2800" dirty="0" smtClean="0">
                <a:latin typeface="Arial" panose="020B0604020202020204" pitchFamily="34" charset="0"/>
                <a:cs typeface="Arial" panose="020B0604020202020204" pitchFamily="34" charset="0"/>
              </a:rPr>
              <a:t>?</a:t>
            </a:r>
            <a:endParaRPr kumimoji="1" lang="ja-JP" altLang="en-US" dirty="0"/>
          </a:p>
          <a:p>
            <a:endParaRPr kumimoji="1" lang="en-US" altLang="ja-JP" dirty="0" smtClean="0"/>
          </a:p>
          <a:p>
            <a:r>
              <a:rPr lang="en-US" altLang="ja-JP" dirty="0"/>
              <a:t>Since neither of two raw </a:t>
            </a:r>
            <a:r>
              <a:rPr lang="en-US" altLang="ja-JP" dirty="0" smtClean="0"/>
              <a:t>materials </a:t>
            </a:r>
            <a:r>
              <a:rPr lang="en-US" altLang="ja-JP" dirty="0"/>
              <a:t>are liquefied gases, </a:t>
            </a:r>
            <a:r>
              <a:rPr lang="en-US" altLang="ja-JP" dirty="0" smtClean="0"/>
              <a:t>answer </a:t>
            </a:r>
            <a:r>
              <a:rPr lang="en-US" altLang="ja-JP" dirty="0"/>
              <a:t>is </a:t>
            </a:r>
            <a:r>
              <a:rPr lang="en-US" altLang="ja-JP" sz="2400" dirty="0" smtClean="0">
                <a:solidFill>
                  <a:srgbClr val="FF0000"/>
                </a:solidFill>
              </a:rPr>
              <a:t>“No”</a:t>
            </a:r>
            <a:r>
              <a:rPr lang="en-US" altLang="ja-JP" dirty="0" smtClean="0"/>
              <a:t>.</a:t>
            </a:r>
            <a:endParaRPr kumimoji="1" lang="ja-JP" altLang="en-US" dirty="0" smtClean="0"/>
          </a:p>
          <a:p>
            <a:endParaRPr lang="ja-JP" altLang="en-US" dirty="0"/>
          </a:p>
          <a:p>
            <a:r>
              <a:rPr kumimoji="1" lang="en-US" altLang="ja-JP" dirty="0" smtClean="0"/>
              <a:t>Point : </a:t>
            </a:r>
            <a:r>
              <a:rPr lang="en-US" altLang="ja-JP" dirty="0" smtClean="0"/>
              <a:t>Because </a:t>
            </a:r>
            <a:r>
              <a:rPr lang="en-US" altLang="ja-JP" dirty="0"/>
              <a:t>liquefied gas is denser than gas in the gaseous form, destruction and eruptions lead to a large amount of gas. Because most liquefied gases are at a very low temperature, they are likely to fall under </a:t>
            </a:r>
            <a:r>
              <a:rPr lang="en-US" altLang="ja-JP" dirty="0" smtClean="0"/>
              <a:t>Q13 </a:t>
            </a:r>
            <a:r>
              <a:rPr lang="en-US" altLang="ja-JP" dirty="0"/>
              <a:t>as well.</a:t>
            </a:r>
            <a:endParaRPr kumimoji="1" lang="ja-JP" altLang="en-US" dirty="0"/>
          </a:p>
        </p:txBody>
      </p:sp>
      <p:sp>
        <p:nvSpPr>
          <p:cNvPr id="16" name="テキスト ボックス 15"/>
          <p:cNvSpPr txBox="1"/>
          <p:nvPr/>
        </p:nvSpPr>
        <p:spPr>
          <a:xfrm>
            <a:off x="556215" y="1428750"/>
            <a:ext cx="8260839" cy="2708434"/>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Q9. Is </a:t>
            </a:r>
            <a:r>
              <a:rPr lang="en-US" altLang="ja-JP" sz="2800" dirty="0">
                <a:latin typeface="Arial" panose="020B0604020202020204" pitchFamily="34" charset="0"/>
                <a:cs typeface="Arial" panose="020B0604020202020204" pitchFamily="34" charset="0"/>
              </a:rPr>
              <a:t>the substance suspected to be toxic despite the absence of </a:t>
            </a:r>
            <a:r>
              <a:rPr lang="en-US" altLang="ja-JP" sz="2800" dirty="0" smtClean="0">
                <a:latin typeface="Arial" panose="020B0604020202020204" pitchFamily="34" charset="0"/>
                <a:cs typeface="Arial" panose="020B0604020202020204" pitchFamily="34" charset="0"/>
              </a:rPr>
              <a:t>SDS?</a:t>
            </a:r>
            <a:endParaRPr lang="ja-JP" altLang="en-US" sz="2800" dirty="0" smtClean="0">
              <a:latin typeface="Arial" panose="020B0604020202020204" pitchFamily="34" charset="0"/>
              <a:cs typeface="Arial" panose="020B0604020202020204" pitchFamily="34" charset="0"/>
            </a:endParaRPr>
          </a:p>
          <a:p>
            <a:endParaRPr kumimoji="1" lang="ja-JP" altLang="en-US" dirty="0"/>
          </a:p>
          <a:p>
            <a:r>
              <a:rPr lang="en-US" altLang="ja-JP" dirty="0"/>
              <a:t>Since there are SDS about two raw </a:t>
            </a:r>
            <a:r>
              <a:rPr lang="en-US" altLang="ja-JP" dirty="0" smtClean="0"/>
              <a:t>materials, </a:t>
            </a:r>
            <a:r>
              <a:rPr lang="en-US" altLang="ja-JP" dirty="0"/>
              <a:t>answer is </a:t>
            </a:r>
            <a:r>
              <a:rPr lang="en-US" altLang="ja-JP" sz="2400" dirty="0">
                <a:solidFill>
                  <a:srgbClr val="FF0000"/>
                </a:solidFill>
              </a:rPr>
              <a:t>"No</a:t>
            </a:r>
            <a:r>
              <a:rPr lang="en-US" altLang="ja-JP" sz="2400" dirty="0" smtClean="0">
                <a:solidFill>
                  <a:srgbClr val="FF0000"/>
                </a:solidFill>
              </a:rPr>
              <a:t>"</a:t>
            </a:r>
            <a:r>
              <a:rPr lang="en-US" altLang="ja-JP" dirty="0" smtClean="0"/>
              <a:t>.</a:t>
            </a:r>
            <a:endParaRPr kumimoji="1" lang="ja-JP" altLang="en-US" dirty="0" smtClean="0"/>
          </a:p>
          <a:p>
            <a:endParaRPr lang="ja-JP" altLang="en-US" dirty="0"/>
          </a:p>
          <a:p>
            <a:r>
              <a:rPr kumimoji="1" lang="en-US" altLang="ja-JP" dirty="0" smtClean="0"/>
              <a:t>Point : </a:t>
            </a:r>
            <a:r>
              <a:rPr lang="en-US" altLang="ja-JP" dirty="0" smtClean="0"/>
              <a:t>Intermediates </a:t>
            </a:r>
            <a:r>
              <a:rPr lang="en-US" altLang="ja-JP" dirty="0"/>
              <a:t>and residual materials can contain substances that are suspected to be toxic. Because most of them lack SDS, depending solely on SDS can lead to oversight of hazards.</a:t>
            </a:r>
            <a:endParaRPr kumimoji="1" lang="ja-JP" altLang="en-US" dirty="0"/>
          </a:p>
        </p:txBody>
      </p:sp>
      <p:sp>
        <p:nvSpPr>
          <p:cNvPr id="9" name="テキスト ボックス 8"/>
          <p:cNvSpPr txBox="1"/>
          <p:nvPr/>
        </p:nvSpPr>
        <p:spPr>
          <a:xfrm>
            <a:off x="557657" y="1436243"/>
            <a:ext cx="8260839" cy="4062651"/>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a:latin typeface="Arial" panose="020B0604020202020204" pitchFamily="34" charset="0"/>
                <a:cs typeface="Arial" panose="020B0604020202020204" pitchFamily="34" charset="0"/>
              </a:rPr>
              <a:t>Q2. Is the GHS classification of the substance other than “Not applicable,” “Not classified” or “TYPE G</a:t>
            </a:r>
            <a:r>
              <a:rPr lang="en-US" altLang="ja-JP" sz="2800" dirty="0" smtClean="0">
                <a:latin typeface="Arial" panose="020B0604020202020204" pitchFamily="34" charset="0"/>
                <a:cs typeface="Arial" panose="020B0604020202020204" pitchFamily="34" charset="0"/>
              </a:rPr>
              <a:t>”?</a:t>
            </a:r>
          </a:p>
          <a:p>
            <a:endParaRPr lang="ja-JP" altLang="en-US" dirty="0"/>
          </a:p>
          <a:p>
            <a:r>
              <a:rPr lang="en-US" altLang="ja-JP" dirty="0"/>
              <a:t>GHS classification is listed in </a:t>
            </a:r>
            <a:r>
              <a:rPr lang="en-US" altLang="ja-JP" sz="2400" dirty="0">
                <a:solidFill>
                  <a:srgbClr val="FF0000"/>
                </a:solidFill>
              </a:rPr>
              <a:t>“2. Summary of hazards”</a:t>
            </a:r>
            <a:r>
              <a:rPr lang="en-US" altLang="ja-JP" dirty="0"/>
              <a:t> of </a:t>
            </a:r>
            <a:r>
              <a:rPr lang="en-US" altLang="ja-JP" dirty="0" smtClean="0"/>
              <a:t>SDS. </a:t>
            </a:r>
          </a:p>
          <a:p>
            <a:r>
              <a:rPr lang="en-US" altLang="ja-JP" dirty="0" smtClean="0"/>
              <a:t>The </a:t>
            </a:r>
            <a:r>
              <a:rPr lang="en-US" altLang="ja-JP" dirty="0"/>
              <a:t>hazard is not shown in the </a:t>
            </a:r>
            <a:r>
              <a:rPr lang="en-US" altLang="ja-JP" dirty="0" smtClean="0"/>
              <a:t>summaries </a:t>
            </a:r>
            <a:r>
              <a:rPr lang="en-US" altLang="ja-JP" dirty="0"/>
              <a:t>of two raw </a:t>
            </a:r>
            <a:r>
              <a:rPr lang="en-US" altLang="ja-JP" dirty="0" smtClean="0"/>
              <a:t>materials.</a:t>
            </a:r>
          </a:p>
          <a:p>
            <a:r>
              <a:rPr lang="en-US" altLang="ja-JP" dirty="0" smtClean="0"/>
              <a:t>So, answer is </a:t>
            </a:r>
            <a:r>
              <a:rPr lang="en-US" altLang="ja-JP" sz="2400" dirty="0">
                <a:solidFill>
                  <a:srgbClr val="FF0000"/>
                </a:solidFill>
              </a:rPr>
              <a:t>“No</a:t>
            </a:r>
            <a:r>
              <a:rPr lang="en-US" altLang="ja-JP" sz="2400" dirty="0" smtClean="0">
                <a:solidFill>
                  <a:srgbClr val="FF0000"/>
                </a:solidFill>
              </a:rPr>
              <a:t>”</a:t>
            </a:r>
            <a:r>
              <a:rPr lang="en-US" altLang="ja-JP" dirty="0" smtClean="0"/>
              <a:t>.</a:t>
            </a:r>
            <a:endParaRPr kumimoji="1" lang="ja-JP" altLang="en-US" dirty="0" smtClean="0"/>
          </a:p>
          <a:p>
            <a:endParaRPr lang="ja-JP" altLang="en-US" dirty="0"/>
          </a:p>
          <a:p>
            <a:r>
              <a:rPr kumimoji="1" lang="en-US" altLang="ja-JP" dirty="0" smtClean="0"/>
              <a:t>Point : </a:t>
            </a:r>
            <a:r>
              <a:rPr lang="en-US" altLang="ja-JP" dirty="0" smtClean="0"/>
              <a:t>The </a:t>
            </a:r>
            <a:r>
              <a:rPr lang="en-US" altLang="ja-JP" dirty="0"/>
              <a:t>probability of hazard is clear when some GHS classification is shown. A registry of the hazard is useful at step 2</a:t>
            </a:r>
            <a:r>
              <a:rPr lang="en-US" altLang="ja-JP" dirty="0" smtClean="0"/>
              <a:t>.</a:t>
            </a:r>
            <a:endParaRPr lang="ja-JP" altLang="en-US" dirty="0" smtClean="0"/>
          </a:p>
          <a:p>
            <a:r>
              <a:rPr lang="en-US" altLang="ja-JP" dirty="0"/>
              <a:t>At this stage, “Classification not possible” is deemed as having hazard. For detailed description of each classification, see Table A2 of the </a:t>
            </a:r>
            <a:r>
              <a:rPr lang="en-US" altLang="ja-JP" dirty="0" smtClean="0"/>
              <a:t>reference.</a:t>
            </a:r>
            <a:endParaRPr kumimoji="1" lang="ja-JP" altLang="en-US" dirty="0"/>
          </a:p>
        </p:txBody>
      </p:sp>
      <p:sp>
        <p:nvSpPr>
          <p:cNvPr id="2" name="タイトル 1"/>
          <p:cNvSpPr>
            <a:spLocks noGrp="1"/>
          </p:cNvSpPr>
          <p:nvPr>
            <p:ph type="title"/>
          </p:nvPr>
        </p:nvSpPr>
        <p:spPr>
          <a:xfrm>
            <a:off x="1340361" y="624110"/>
            <a:ext cx="7194039" cy="804640"/>
          </a:xfrm>
        </p:spPr>
        <p:txBody>
          <a:bodyPr>
            <a:normAutofit fontScale="90000"/>
          </a:bodyPr>
          <a:lstStyle/>
          <a:p>
            <a:r>
              <a:rPr kumimoji="1" lang="en-US" altLang="ja-JP" dirty="0" smtClean="0">
                <a:latin typeface="Arial" panose="020B0604020202020204" pitchFamily="34" charset="0"/>
                <a:cs typeface="Arial" panose="020B0604020202020204" pitchFamily="34" charset="0"/>
              </a:rPr>
              <a:t>STEP1 Answering the </a:t>
            </a:r>
            <a:r>
              <a:rPr lang="en-US" altLang="ja-JP" dirty="0">
                <a:latin typeface="Arial" panose="020B0604020202020204" pitchFamily="34" charset="0"/>
                <a:cs typeface="Arial" panose="020B0604020202020204" pitchFamily="34" charset="0"/>
              </a:rPr>
              <a:t>questions(1)</a:t>
            </a:r>
            <a:endParaRPr kumimoji="1" lang="ja-JP" altLang="en-US" dirty="0">
              <a:latin typeface="Arial" panose="020B0604020202020204" pitchFamily="34" charset="0"/>
              <a:cs typeface="Arial" panose="020B0604020202020204" pitchFamily="34" charset="0"/>
            </a:endParaRPr>
          </a:p>
        </p:txBody>
      </p:sp>
      <p:sp>
        <p:nvSpPr>
          <p:cNvPr id="7" name="テキスト ボックス 6"/>
          <p:cNvSpPr txBox="1"/>
          <p:nvPr/>
        </p:nvSpPr>
        <p:spPr>
          <a:xfrm>
            <a:off x="1031403" y="1624228"/>
            <a:ext cx="7038975" cy="4429125"/>
          </a:xfrm>
          <a:prstGeom prst="rect">
            <a:avLst/>
          </a:prstGeom>
          <a:solidFill>
            <a:srgbClr val="FFFF00"/>
          </a:solidFill>
          <a:ln w="12700">
            <a:solidFill>
              <a:schemeClr val="tx1"/>
            </a:solidFill>
          </a:ln>
        </p:spPr>
        <p:txBody>
          <a:bodyPr wrap="square" rtlCol="0" anchor="ctr">
            <a:noAutofit/>
          </a:bodyPr>
          <a:lstStyle/>
          <a:p>
            <a:pPr algn="ctr"/>
            <a:r>
              <a:rPr lang="en-US" altLang="ja-JP" sz="4800" dirty="0" smtClean="0">
                <a:latin typeface="Arial" panose="020B0604020202020204" pitchFamily="34" charset="0"/>
                <a:cs typeface="Arial" panose="020B0604020202020204" pitchFamily="34" charset="0"/>
              </a:rPr>
              <a:t>First, L</a:t>
            </a:r>
            <a:r>
              <a:rPr kumimoji="1" lang="en-US" altLang="ja-JP" sz="4800" dirty="0" smtClean="0">
                <a:latin typeface="Arial" panose="020B0604020202020204" pitchFamily="34" charset="0"/>
                <a:cs typeface="Arial" panose="020B0604020202020204" pitchFamily="34" charset="0"/>
              </a:rPr>
              <a:t>et’s Answer to</a:t>
            </a:r>
            <a:endParaRPr kumimoji="1" lang="ja-JP" altLang="en-US" sz="4800" dirty="0" smtClean="0">
              <a:latin typeface="Arial" panose="020B0604020202020204" pitchFamily="34" charset="0"/>
              <a:cs typeface="Arial" panose="020B0604020202020204" pitchFamily="34" charset="0"/>
            </a:endParaRPr>
          </a:p>
          <a:p>
            <a:pPr algn="ctr"/>
            <a:r>
              <a:rPr kumimoji="1" lang="en-US" altLang="ja-JP" sz="4800" dirty="0" smtClean="0">
                <a:solidFill>
                  <a:srgbClr val="FF0000"/>
                </a:solidFill>
                <a:latin typeface="Arial" panose="020B0604020202020204" pitchFamily="34" charset="0"/>
                <a:cs typeface="Arial" panose="020B0604020202020204" pitchFamily="34" charset="0"/>
              </a:rPr>
              <a:t>Substance Hazards</a:t>
            </a:r>
          </a:p>
        </p:txBody>
      </p:sp>
    </p:spTree>
    <p:extLst>
      <p:ext uri="{BB962C8B-B14F-4D97-AF65-F5344CB8AC3E}">
        <p14:creationId xmlns:p14="http://schemas.microsoft.com/office/powerpoint/2010/main" val="204705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xit" presetSubtype="2" fill="hold" grpId="1" nodeType="clickEffect">
                                  <p:stCondLst>
                                    <p:cond delay="0"/>
                                  </p:stCondLst>
                                  <p:childTnLst>
                                    <p:anim calcmode="lin" valueType="num">
                                      <p:cBhvr additive="base">
                                        <p:cTn id="21" dur="500"/>
                                        <p:tgtEl>
                                          <p:spTgt spid="5"/>
                                        </p:tgtEl>
                                        <p:attrNameLst>
                                          <p:attrName>ppt_x</p:attrName>
                                        </p:attrNameLst>
                                      </p:cBhvr>
                                      <p:tavLst>
                                        <p:tav tm="0">
                                          <p:val>
                                            <p:strVal val="ppt_x"/>
                                          </p:val>
                                        </p:tav>
                                        <p:tav tm="100000">
                                          <p:val>
                                            <p:strVal val="1+ppt_w/2"/>
                                          </p:val>
                                        </p:tav>
                                      </p:tavLst>
                                    </p:anim>
                                    <p:anim calcmode="lin" valueType="num">
                                      <p:cBhvr additive="base">
                                        <p:cTn id="22" dur="500"/>
                                        <p:tgtEl>
                                          <p:spTgt spid="5"/>
                                        </p:tgtEl>
                                        <p:attrNameLst>
                                          <p:attrName>ppt_y</p:attrName>
                                        </p:attrNameLst>
                                      </p:cBhvr>
                                      <p:tavLst>
                                        <p:tav tm="0">
                                          <p:val>
                                            <p:strVal val="ppt_y"/>
                                          </p:val>
                                        </p:tav>
                                        <p:tav tm="100000">
                                          <p:val>
                                            <p:strVal val="ppt_y"/>
                                          </p:val>
                                        </p:tav>
                                      </p:tavLst>
                                    </p:anim>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 calcmode="lin" valueType="num">
                                      <p:cBhvr additive="base">
                                        <p:cTn id="3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1+#ppt_w/2"/>
                                          </p:val>
                                        </p:tav>
                                        <p:tav tm="100000">
                                          <p:val>
                                            <p:strVal val="#ppt_x"/>
                                          </p:val>
                                        </p:tav>
                                      </p:tavLst>
                                    </p:anim>
                                    <p:anim calcmode="lin" valueType="num">
                                      <p:cBhvr additive="base">
                                        <p:cTn id="39"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9"/>
                                        </p:tgtEl>
                                        <p:attrNameLst>
                                          <p:attrName>ppt_x</p:attrName>
                                        </p:attrNameLst>
                                      </p:cBhvr>
                                      <p:tavLst>
                                        <p:tav tm="0">
                                          <p:val>
                                            <p:strVal val="ppt_x"/>
                                          </p:val>
                                        </p:tav>
                                        <p:tav tm="100000">
                                          <p:val>
                                            <p:strVal val="1+ppt_w/2"/>
                                          </p:val>
                                        </p:tav>
                                      </p:tavLst>
                                    </p:anim>
                                    <p:anim calcmode="lin" valueType="num">
                                      <p:cBhvr additive="base">
                                        <p:cTn id="44" dur="500"/>
                                        <p:tgtEl>
                                          <p:spTgt spid="9"/>
                                        </p:tgtEl>
                                        <p:attrNameLst>
                                          <p:attrName>ppt_y</p:attrName>
                                        </p:attrNameLst>
                                      </p:cBhvr>
                                      <p:tavLst>
                                        <p:tav tm="0">
                                          <p:val>
                                            <p:strVal val="ppt_y"/>
                                          </p:val>
                                        </p:tav>
                                        <p:tav tm="100000">
                                          <p:val>
                                            <p:strVal val="ppt_y"/>
                                          </p:val>
                                        </p:tav>
                                      </p:tavLst>
                                    </p:anim>
                                    <p:set>
                                      <p:cBhvr>
                                        <p:cTn id="45" dur="1" fill="hold">
                                          <p:stCondLst>
                                            <p:cond delay="499"/>
                                          </p:stCondLst>
                                        </p:cTn>
                                        <p:tgtEl>
                                          <p:spTgt spid="9"/>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nodeType="after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1" fill="hold">
                            <p:stCondLst>
                              <p:cond delay="1000"/>
                            </p:stCondLst>
                            <p:childTnLst>
                              <p:par>
                                <p:cTn id="52" presetID="2" presetClass="entr" presetSubtype="2" fill="hold" nodeType="afterEffect">
                                  <p:stCondLst>
                                    <p:cond delay="0"/>
                                  </p:stCondLst>
                                  <p:childTnLst>
                                    <p:set>
                                      <p:cBhvr>
                                        <p:cTn id="53" dur="1" fill="hold">
                                          <p:stCondLst>
                                            <p:cond delay="0"/>
                                          </p:stCondLst>
                                        </p:cTn>
                                        <p:tgtEl>
                                          <p:spTgt spid="8">
                                            <p:txEl>
                                              <p:pRg st="2" end="2"/>
                                            </p:txEl>
                                          </p:spTgt>
                                        </p:tgtEl>
                                        <p:attrNameLst>
                                          <p:attrName>style.visibility</p:attrName>
                                        </p:attrNameLst>
                                      </p:cBhvr>
                                      <p:to>
                                        <p:strVal val="visible"/>
                                      </p:to>
                                    </p:set>
                                    <p:anim calcmode="lin" valueType="num">
                                      <p:cBhvr additive="base">
                                        <p:cTn id="54" dur="500" fill="hold"/>
                                        <p:tgtEl>
                                          <p:spTgt spid="8">
                                            <p:txEl>
                                              <p:pRg st="2" end="2"/>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1+#ppt_w/2"/>
                                          </p:val>
                                        </p:tav>
                                        <p:tav tm="100000">
                                          <p:val>
                                            <p:strVal val="#ppt_x"/>
                                          </p:val>
                                        </p:tav>
                                      </p:tavLst>
                                    </p:anim>
                                    <p:anim calcmode="lin" valueType="num">
                                      <p:cBhvr additive="base">
                                        <p:cTn id="6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xit" presetSubtype="2" fill="hold" grpId="1" nodeType="clickEffect">
                                  <p:stCondLst>
                                    <p:cond delay="0"/>
                                  </p:stCondLst>
                                  <p:childTnLst>
                                    <p:anim calcmode="lin" valueType="num">
                                      <p:cBhvr additive="base">
                                        <p:cTn id="65" dur="500"/>
                                        <p:tgtEl>
                                          <p:spTgt spid="10"/>
                                        </p:tgtEl>
                                        <p:attrNameLst>
                                          <p:attrName>ppt_x</p:attrName>
                                        </p:attrNameLst>
                                      </p:cBhvr>
                                      <p:tavLst>
                                        <p:tav tm="0">
                                          <p:val>
                                            <p:strVal val="ppt_x"/>
                                          </p:val>
                                        </p:tav>
                                        <p:tav tm="100000">
                                          <p:val>
                                            <p:strVal val="1+ppt_w/2"/>
                                          </p:val>
                                        </p:tav>
                                      </p:tavLst>
                                    </p:anim>
                                    <p:anim calcmode="lin" valueType="num">
                                      <p:cBhvr additive="base">
                                        <p:cTn id="66" dur="500"/>
                                        <p:tgtEl>
                                          <p:spTgt spid="10"/>
                                        </p:tgtEl>
                                        <p:attrNameLst>
                                          <p:attrName>ppt_y</p:attrName>
                                        </p:attrNameLst>
                                      </p:cBhvr>
                                      <p:tavLst>
                                        <p:tav tm="0">
                                          <p:val>
                                            <p:strVal val="ppt_y"/>
                                          </p:val>
                                        </p:tav>
                                        <p:tav tm="100000">
                                          <p:val>
                                            <p:strVal val="ppt_y"/>
                                          </p:val>
                                        </p:tav>
                                      </p:tavLst>
                                    </p:anim>
                                    <p:set>
                                      <p:cBhvr>
                                        <p:cTn id="67" dur="1" fill="hold">
                                          <p:stCondLst>
                                            <p:cond delay="499"/>
                                          </p:stCondLst>
                                        </p:cTn>
                                        <p:tgtEl>
                                          <p:spTgt spid="10"/>
                                        </p:tgtEl>
                                        <p:attrNameLst>
                                          <p:attrName>style.visibility</p:attrName>
                                        </p:attrNameLst>
                                      </p:cBhvr>
                                      <p:to>
                                        <p:strVal val="hidden"/>
                                      </p:to>
                                    </p:set>
                                  </p:childTnLst>
                                </p:cTn>
                              </p:par>
                            </p:childTnLst>
                          </p:cTn>
                        </p:par>
                        <p:par>
                          <p:cTn id="68" fill="hold">
                            <p:stCondLst>
                              <p:cond delay="500"/>
                            </p:stCondLst>
                            <p:childTnLst>
                              <p:par>
                                <p:cTn id="69" presetID="2" presetClass="entr" presetSubtype="2" fill="hold" nodeType="after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anim calcmode="lin" valueType="num">
                                      <p:cBhvr additive="base">
                                        <p:cTn id="7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73" fill="hold">
                            <p:stCondLst>
                              <p:cond delay="1000"/>
                            </p:stCondLst>
                            <p:childTnLst>
                              <p:par>
                                <p:cTn id="74" presetID="2" presetClass="entr" presetSubtype="2" fill="hold" nodeType="afterEffect">
                                  <p:stCondLst>
                                    <p:cond delay="0"/>
                                  </p:stCondLst>
                                  <p:childTnLst>
                                    <p:set>
                                      <p:cBhvr>
                                        <p:cTn id="75" dur="1" fill="hold">
                                          <p:stCondLst>
                                            <p:cond delay="0"/>
                                          </p:stCondLst>
                                        </p:cTn>
                                        <p:tgtEl>
                                          <p:spTgt spid="8">
                                            <p:txEl>
                                              <p:pRg st="5" end="5"/>
                                            </p:txEl>
                                          </p:spTgt>
                                        </p:tgtEl>
                                        <p:attrNameLst>
                                          <p:attrName>style.visibility</p:attrName>
                                        </p:attrNameLst>
                                      </p:cBhvr>
                                      <p:to>
                                        <p:strVal val="visible"/>
                                      </p:to>
                                    </p:set>
                                    <p:anim calcmode="lin" valueType="num">
                                      <p:cBhvr additive="base">
                                        <p:cTn id="76"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2" fill="hold" grpId="0" nodeType="clickEffect">
                                  <p:stCondLst>
                                    <p:cond delay="0"/>
                                  </p:stCondLst>
                                  <p:childTnLst>
                                    <p:set>
                                      <p:cBhvr>
                                        <p:cTn id="81" dur="1" fill="hold">
                                          <p:stCondLst>
                                            <p:cond delay="0"/>
                                          </p:stCondLst>
                                        </p:cTn>
                                        <p:tgtEl>
                                          <p:spTgt spid="11"/>
                                        </p:tgtEl>
                                        <p:attrNameLst>
                                          <p:attrName>style.visibility</p:attrName>
                                        </p:attrNameLst>
                                      </p:cBhvr>
                                      <p:to>
                                        <p:strVal val="visible"/>
                                      </p:to>
                                    </p:set>
                                    <p:anim calcmode="lin" valueType="num">
                                      <p:cBhvr additive="base">
                                        <p:cTn id="82" dur="500" fill="hold"/>
                                        <p:tgtEl>
                                          <p:spTgt spid="11"/>
                                        </p:tgtEl>
                                        <p:attrNameLst>
                                          <p:attrName>ppt_x</p:attrName>
                                        </p:attrNameLst>
                                      </p:cBhvr>
                                      <p:tavLst>
                                        <p:tav tm="0">
                                          <p:val>
                                            <p:strVal val="1+#ppt_w/2"/>
                                          </p:val>
                                        </p:tav>
                                        <p:tav tm="100000">
                                          <p:val>
                                            <p:strVal val="#ppt_x"/>
                                          </p:val>
                                        </p:tav>
                                      </p:tavLst>
                                    </p:anim>
                                    <p:anim calcmode="lin" valueType="num">
                                      <p:cBhvr additive="base">
                                        <p:cTn id="83"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xit" presetSubtype="2" fill="hold" grpId="1" nodeType="clickEffect">
                                  <p:stCondLst>
                                    <p:cond delay="0"/>
                                  </p:stCondLst>
                                  <p:childTnLst>
                                    <p:anim calcmode="lin" valueType="num">
                                      <p:cBhvr additive="base">
                                        <p:cTn id="87" dur="500"/>
                                        <p:tgtEl>
                                          <p:spTgt spid="11"/>
                                        </p:tgtEl>
                                        <p:attrNameLst>
                                          <p:attrName>ppt_x</p:attrName>
                                        </p:attrNameLst>
                                      </p:cBhvr>
                                      <p:tavLst>
                                        <p:tav tm="0">
                                          <p:val>
                                            <p:strVal val="ppt_x"/>
                                          </p:val>
                                        </p:tav>
                                        <p:tav tm="100000">
                                          <p:val>
                                            <p:strVal val="1+ppt_w/2"/>
                                          </p:val>
                                        </p:tav>
                                      </p:tavLst>
                                    </p:anim>
                                    <p:anim calcmode="lin" valueType="num">
                                      <p:cBhvr additive="base">
                                        <p:cTn id="88" dur="500"/>
                                        <p:tgtEl>
                                          <p:spTgt spid="11"/>
                                        </p:tgtEl>
                                        <p:attrNameLst>
                                          <p:attrName>ppt_y</p:attrName>
                                        </p:attrNameLst>
                                      </p:cBhvr>
                                      <p:tavLst>
                                        <p:tav tm="0">
                                          <p:val>
                                            <p:strVal val="ppt_y"/>
                                          </p:val>
                                        </p:tav>
                                        <p:tav tm="100000">
                                          <p:val>
                                            <p:strVal val="ppt_y"/>
                                          </p:val>
                                        </p:tav>
                                      </p:tavLst>
                                    </p:anim>
                                    <p:set>
                                      <p:cBhvr>
                                        <p:cTn id="89" dur="1" fill="hold">
                                          <p:stCondLst>
                                            <p:cond delay="499"/>
                                          </p:stCondLst>
                                        </p:cTn>
                                        <p:tgtEl>
                                          <p:spTgt spid="11"/>
                                        </p:tgtEl>
                                        <p:attrNameLst>
                                          <p:attrName>style.visibility</p:attrName>
                                        </p:attrNameLst>
                                      </p:cBhvr>
                                      <p:to>
                                        <p:strVal val="hidden"/>
                                      </p:to>
                                    </p:set>
                                  </p:childTnLst>
                                </p:cTn>
                              </p:par>
                            </p:childTnLst>
                          </p:cTn>
                        </p:par>
                        <p:par>
                          <p:cTn id="90" fill="hold">
                            <p:stCondLst>
                              <p:cond delay="500"/>
                            </p:stCondLst>
                            <p:childTnLst>
                              <p:par>
                                <p:cTn id="91" presetID="2" presetClass="entr" presetSubtype="2" fill="hold" nodeType="afterEffect">
                                  <p:stCondLst>
                                    <p:cond delay="0"/>
                                  </p:stCondLst>
                                  <p:childTnLst>
                                    <p:set>
                                      <p:cBhvr>
                                        <p:cTn id="92" dur="1" fill="hold">
                                          <p:stCondLst>
                                            <p:cond delay="0"/>
                                          </p:stCondLst>
                                        </p:cTn>
                                        <p:tgtEl>
                                          <p:spTgt spid="3">
                                            <p:txEl>
                                              <p:pRg st="3" end="3"/>
                                            </p:txEl>
                                          </p:spTgt>
                                        </p:tgtEl>
                                        <p:attrNameLst>
                                          <p:attrName>style.visibility</p:attrName>
                                        </p:attrNameLst>
                                      </p:cBhvr>
                                      <p:to>
                                        <p:strVal val="visible"/>
                                      </p:to>
                                    </p:set>
                                    <p:anim calcmode="lin" valueType="num">
                                      <p:cBhvr additive="base">
                                        <p:cTn id="9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95" fill="hold">
                            <p:stCondLst>
                              <p:cond delay="1000"/>
                            </p:stCondLst>
                            <p:childTnLst>
                              <p:par>
                                <p:cTn id="96" presetID="2" presetClass="entr" presetSubtype="2" fill="hold" nodeType="afterEffect">
                                  <p:stCondLst>
                                    <p:cond delay="0"/>
                                  </p:stCondLst>
                                  <p:childTnLst>
                                    <p:set>
                                      <p:cBhvr>
                                        <p:cTn id="97" dur="1" fill="hold">
                                          <p:stCondLst>
                                            <p:cond delay="0"/>
                                          </p:stCondLst>
                                        </p:cTn>
                                        <p:tgtEl>
                                          <p:spTgt spid="8">
                                            <p:txEl>
                                              <p:pRg st="7" end="7"/>
                                            </p:txEl>
                                          </p:spTgt>
                                        </p:tgtEl>
                                        <p:attrNameLst>
                                          <p:attrName>style.visibility</p:attrName>
                                        </p:attrNameLst>
                                      </p:cBhvr>
                                      <p:to>
                                        <p:strVal val="visible"/>
                                      </p:to>
                                    </p:set>
                                    <p:anim calcmode="lin" valueType="num">
                                      <p:cBhvr additive="base">
                                        <p:cTn id="98" dur="500" fill="hold"/>
                                        <p:tgtEl>
                                          <p:spTgt spid="8">
                                            <p:txEl>
                                              <p:pRg st="7" end="7"/>
                                            </p:txEl>
                                          </p:spTgt>
                                        </p:tgtEl>
                                        <p:attrNameLst>
                                          <p:attrName>ppt_x</p:attrName>
                                        </p:attrNameLst>
                                      </p:cBhvr>
                                      <p:tavLst>
                                        <p:tav tm="0">
                                          <p:val>
                                            <p:strVal val="1+#ppt_w/2"/>
                                          </p:val>
                                        </p:tav>
                                        <p:tav tm="100000">
                                          <p:val>
                                            <p:strVal val="#ppt_x"/>
                                          </p:val>
                                        </p:tav>
                                      </p:tavLst>
                                    </p:anim>
                                    <p:anim calcmode="lin" valueType="num">
                                      <p:cBhvr additive="base">
                                        <p:cTn id="99" dur="500" fill="hold"/>
                                        <p:tgtEl>
                                          <p:spTgt spid="8">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2" presetClass="entr" presetSubtype="2" fill="hold" grpId="0" nodeType="clickEffect">
                                  <p:stCondLst>
                                    <p:cond delay="0"/>
                                  </p:stCondLst>
                                  <p:childTnLst>
                                    <p:set>
                                      <p:cBhvr>
                                        <p:cTn id="103" dur="1" fill="hold">
                                          <p:stCondLst>
                                            <p:cond delay="0"/>
                                          </p:stCondLst>
                                        </p:cTn>
                                        <p:tgtEl>
                                          <p:spTgt spid="12"/>
                                        </p:tgtEl>
                                        <p:attrNameLst>
                                          <p:attrName>style.visibility</p:attrName>
                                        </p:attrNameLst>
                                      </p:cBhvr>
                                      <p:to>
                                        <p:strVal val="visible"/>
                                      </p:to>
                                    </p:set>
                                    <p:anim calcmode="lin" valueType="num">
                                      <p:cBhvr additive="base">
                                        <p:cTn id="104" dur="500" fill="hold"/>
                                        <p:tgtEl>
                                          <p:spTgt spid="12"/>
                                        </p:tgtEl>
                                        <p:attrNameLst>
                                          <p:attrName>ppt_x</p:attrName>
                                        </p:attrNameLst>
                                      </p:cBhvr>
                                      <p:tavLst>
                                        <p:tav tm="0">
                                          <p:val>
                                            <p:strVal val="1+#ppt_w/2"/>
                                          </p:val>
                                        </p:tav>
                                        <p:tav tm="100000">
                                          <p:val>
                                            <p:strVal val="#ppt_x"/>
                                          </p:val>
                                        </p:tav>
                                      </p:tavLst>
                                    </p:anim>
                                    <p:anim calcmode="lin" valueType="num">
                                      <p:cBhvr additive="base">
                                        <p:cTn id="105"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2" presetClass="exit" presetSubtype="2" fill="hold" grpId="1" nodeType="clickEffect">
                                  <p:stCondLst>
                                    <p:cond delay="0"/>
                                  </p:stCondLst>
                                  <p:childTnLst>
                                    <p:anim calcmode="lin" valueType="num">
                                      <p:cBhvr additive="base">
                                        <p:cTn id="109" dur="500"/>
                                        <p:tgtEl>
                                          <p:spTgt spid="12"/>
                                        </p:tgtEl>
                                        <p:attrNameLst>
                                          <p:attrName>ppt_x</p:attrName>
                                        </p:attrNameLst>
                                      </p:cBhvr>
                                      <p:tavLst>
                                        <p:tav tm="0">
                                          <p:val>
                                            <p:strVal val="ppt_x"/>
                                          </p:val>
                                        </p:tav>
                                        <p:tav tm="100000">
                                          <p:val>
                                            <p:strVal val="1+ppt_w/2"/>
                                          </p:val>
                                        </p:tav>
                                      </p:tavLst>
                                    </p:anim>
                                    <p:anim calcmode="lin" valueType="num">
                                      <p:cBhvr additive="base">
                                        <p:cTn id="110" dur="500"/>
                                        <p:tgtEl>
                                          <p:spTgt spid="12"/>
                                        </p:tgtEl>
                                        <p:attrNameLst>
                                          <p:attrName>ppt_y</p:attrName>
                                        </p:attrNameLst>
                                      </p:cBhvr>
                                      <p:tavLst>
                                        <p:tav tm="0">
                                          <p:val>
                                            <p:strVal val="ppt_y"/>
                                          </p:val>
                                        </p:tav>
                                        <p:tav tm="100000">
                                          <p:val>
                                            <p:strVal val="ppt_y"/>
                                          </p:val>
                                        </p:tav>
                                      </p:tavLst>
                                    </p:anim>
                                    <p:set>
                                      <p:cBhvr>
                                        <p:cTn id="111" dur="1" fill="hold">
                                          <p:stCondLst>
                                            <p:cond delay="499"/>
                                          </p:stCondLst>
                                        </p:cTn>
                                        <p:tgtEl>
                                          <p:spTgt spid="12"/>
                                        </p:tgtEl>
                                        <p:attrNameLst>
                                          <p:attrName>style.visibility</p:attrName>
                                        </p:attrNameLst>
                                      </p:cBhvr>
                                      <p:to>
                                        <p:strVal val="hidden"/>
                                      </p:to>
                                    </p:set>
                                  </p:childTnLst>
                                </p:cTn>
                              </p:par>
                            </p:childTnLst>
                          </p:cTn>
                        </p:par>
                        <p:par>
                          <p:cTn id="112" fill="hold">
                            <p:stCondLst>
                              <p:cond delay="500"/>
                            </p:stCondLst>
                            <p:childTnLst>
                              <p:par>
                                <p:cTn id="113" presetID="2" presetClass="entr" presetSubtype="2" fill="hold" nodeType="afterEffect">
                                  <p:stCondLst>
                                    <p:cond delay="0"/>
                                  </p:stCondLst>
                                  <p:childTnLst>
                                    <p:set>
                                      <p:cBhvr>
                                        <p:cTn id="114" dur="1" fill="hold">
                                          <p:stCondLst>
                                            <p:cond delay="0"/>
                                          </p:stCondLst>
                                        </p:cTn>
                                        <p:tgtEl>
                                          <p:spTgt spid="3">
                                            <p:txEl>
                                              <p:pRg st="4" end="4"/>
                                            </p:txEl>
                                          </p:spTgt>
                                        </p:tgtEl>
                                        <p:attrNameLst>
                                          <p:attrName>style.visibility</p:attrName>
                                        </p:attrNameLst>
                                      </p:cBhvr>
                                      <p:to>
                                        <p:strVal val="visible"/>
                                      </p:to>
                                    </p:set>
                                    <p:anim calcmode="lin" valueType="num">
                                      <p:cBhvr additive="base">
                                        <p:cTn id="11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117" fill="hold">
                            <p:stCondLst>
                              <p:cond delay="1000"/>
                            </p:stCondLst>
                            <p:childTnLst>
                              <p:par>
                                <p:cTn id="118" presetID="2" presetClass="entr" presetSubtype="2" fill="hold" nodeType="afterEffect">
                                  <p:stCondLst>
                                    <p:cond delay="0"/>
                                  </p:stCondLst>
                                  <p:childTnLst>
                                    <p:set>
                                      <p:cBhvr>
                                        <p:cTn id="119" dur="1" fill="hold">
                                          <p:stCondLst>
                                            <p:cond delay="0"/>
                                          </p:stCondLst>
                                        </p:cTn>
                                        <p:tgtEl>
                                          <p:spTgt spid="8">
                                            <p:txEl>
                                              <p:pRg st="9" end="9"/>
                                            </p:txEl>
                                          </p:spTgt>
                                        </p:tgtEl>
                                        <p:attrNameLst>
                                          <p:attrName>style.visibility</p:attrName>
                                        </p:attrNameLst>
                                      </p:cBhvr>
                                      <p:to>
                                        <p:strVal val="visible"/>
                                      </p:to>
                                    </p:set>
                                    <p:anim calcmode="lin" valueType="num">
                                      <p:cBhvr additive="base">
                                        <p:cTn id="120" dur="500" fill="hold"/>
                                        <p:tgtEl>
                                          <p:spTgt spid="8">
                                            <p:txEl>
                                              <p:pRg st="9" end="9"/>
                                            </p:txEl>
                                          </p:spTgt>
                                        </p:tgtEl>
                                        <p:attrNameLst>
                                          <p:attrName>ppt_x</p:attrName>
                                        </p:attrNameLst>
                                      </p:cBhvr>
                                      <p:tavLst>
                                        <p:tav tm="0">
                                          <p:val>
                                            <p:strVal val="1+#ppt_w/2"/>
                                          </p:val>
                                        </p:tav>
                                        <p:tav tm="100000">
                                          <p:val>
                                            <p:strVal val="#ppt_x"/>
                                          </p:val>
                                        </p:tav>
                                      </p:tavLst>
                                    </p:anim>
                                    <p:anim calcmode="lin" valueType="num">
                                      <p:cBhvr additive="base">
                                        <p:cTn id="121" dur="500" fill="hold"/>
                                        <p:tgtEl>
                                          <p:spTgt spid="8">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2" presetClass="entr" presetSubtype="2" fill="hold" grpId="0" nodeType="clickEffect">
                                  <p:stCondLst>
                                    <p:cond delay="0"/>
                                  </p:stCondLst>
                                  <p:childTnLst>
                                    <p:set>
                                      <p:cBhvr>
                                        <p:cTn id="125" dur="1" fill="hold">
                                          <p:stCondLst>
                                            <p:cond delay="0"/>
                                          </p:stCondLst>
                                        </p:cTn>
                                        <p:tgtEl>
                                          <p:spTgt spid="13"/>
                                        </p:tgtEl>
                                        <p:attrNameLst>
                                          <p:attrName>style.visibility</p:attrName>
                                        </p:attrNameLst>
                                      </p:cBhvr>
                                      <p:to>
                                        <p:strVal val="visible"/>
                                      </p:to>
                                    </p:set>
                                    <p:anim calcmode="lin" valueType="num">
                                      <p:cBhvr additive="base">
                                        <p:cTn id="126" dur="500" fill="hold"/>
                                        <p:tgtEl>
                                          <p:spTgt spid="13"/>
                                        </p:tgtEl>
                                        <p:attrNameLst>
                                          <p:attrName>ppt_x</p:attrName>
                                        </p:attrNameLst>
                                      </p:cBhvr>
                                      <p:tavLst>
                                        <p:tav tm="0">
                                          <p:val>
                                            <p:strVal val="1+#ppt_w/2"/>
                                          </p:val>
                                        </p:tav>
                                        <p:tav tm="100000">
                                          <p:val>
                                            <p:strVal val="#ppt_x"/>
                                          </p:val>
                                        </p:tav>
                                      </p:tavLst>
                                    </p:anim>
                                    <p:anim calcmode="lin" valueType="num">
                                      <p:cBhvr additive="base">
                                        <p:cTn id="127"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2" presetClass="exit" presetSubtype="2" fill="hold" grpId="1" nodeType="clickEffect">
                                  <p:stCondLst>
                                    <p:cond delay="0"/>
                                  </p:stCondLst>
                                  <p:childTnLst>
                                    <p:anim calcmode="lin" valueType="num">
                                      <p:cBhvr additive="base">
                                        <p:cTn id="131" dur="500"/>
                                        <p:tgtEl>
                                          <p:spTgt spid="13"/>
                                        </p:tgtEl>
                                        <p:attrNameLst>
                                          <p:attrName>ppt_x</p:attrName>
                                        </p:attrNameLst>
                                      </p:cBhvr>
                                      <p:tavLst>
                                        <p:tav tm="0">
                                          <p:val>
                                            <p:strVal val="ppt_x"/>
                                          </p:val>
                                        </p:tav>
                                        <p:tav tm="100000">
                                          <p:val>
                                            <p:strVal val="1+ppt_w/2"/>
                                          </p:val>
                                        </p:tav>
                                      </p:tavLst>
                                    </p:anim>
                                    <p:anim calcmode="lin" valueType="num">
                                      <p:cBhvr additive="base">
                                        <p:cTn id="132" dur="500"/>
                                        <p:tgtEl>
                                          <p:spTgt spid="13"/>
                                        </p:tgtEl>
                                        <p:attrNameLst>
                                          <p:attrName>ppt_y</p:attrName>
                                        </p:attrNameLst>
                                      </p:cBhvr>
                                      <p:tavLst>
                                        <p:tav tm="0">
                                          <p:val>
                                            <p:strVal val="ppt_y"/>
                                          </p:val>
                                        </p:tav>
                                        <p:tav tm="100000">
                                          <p:val>
                                            <p:strVal val="ppt_y"/>
                                          </p:val>
                                        </p:tav>
                                      </p:tavLst>
                                    </p:anim>
                                    <p:set>
                                      <p:cBhvr>
                                        <p:cTn id="133" dur="1" fill="hold">
                                          <p:stCondLst>
                                            <p:cond delay="499"/>
                                          </p:stCondLst>
                                        </p:cTn>
                                        <p:tgtEl>
                                          <p:spTgt spid="13"/>
                                        </p:tgtEl>
                                        <p:attrNameLst>
                                          <p:attrName>style.visibility</p:attrName>
                                        </p:attrNameLst>
                                      </p:cBhvr>
                                      <p:to>
                                        <p:strVal val="hidden"/>
                                      </p:to>
                                    </p:set>
                                  </p:childTnLst>
                                </p:cTn>
                              </p:par>
                            </p:childTnLst>
                          </p:cTn>
                        </p:par>
                        <p:par>
                          <p:cTn id="134" fill="hold">
                            <p:stCondLst>
                              <p:cond delay="500"/>
                            </p:stCondLst>
                            <p:childTnLst>
                              <p:par>
                                <p:cTn id="135" presetID="2" presetClass="entr" presetSubtype="2" fill="hold" nodeType="afterEffect">
                                  <p:stCondLst>
                                    <p:cond delay="0"/>
                                  </p:stCondLst>
                                  <p:childTnLst>
                                    <p:set>
                                      <p:cBhvr>
                                        <p:cTn id="136" dur="1" fill="hold">
                                          <p:stCondLst>
                                            <p:cond delay="0"/>
                                          </p:stCondLst>
                                        </p:cTn>
                                        <p:tgtEl>
                                          <p:spTgt spid="3">
                                            <p:txEl>
                                              <p:pRg st="5" end="5"/>
                                            </p:txEl>
                                          </p:spTgt>
                                        </p:tgtEl>
                                        <p:attrNameLst>
                                          <p:attrName>style.visibility</p:attrName>
                                        </p:attrNameLst>
                                      </p:cBhvr>
                                      <p:to>
                                        <p:strVal val="visible"/>
                                      </p:to>
                                    </p:set>
                                    <p:anim calcmode="lin" valueType="num">
                                      <p:cBhvr additive="base">
                                        <p:cTn id="1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1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139" fill="hold">
                            <p:stCondLst>
                              <p:cond delay="1000"/>
                            </p:stCondLst>
                            <p:childTnLst>
                              <p:par>
                                <p:cTn id="140" presetID="2" presetClass="entr" presetSubtype="2" fill="hold" nodeType="afterEffect">
                                  <p:stCondLst>
                                    <p:cond delay="0"/>
                                  </p:stCondLst>
                                  <p:childTnLst>
                                    <p:set>
                                      <p:cBhvr>
                                        <p:cTn id="141" dur="1" fill="hold">
                                          <p:stCondLst>
                                            <p:cond delay="0"/>
                                          </p:stCondLst>
                                        </p:cTn>
                                        <p:tgtEl>
                                          <p:spTgt spid="8">
                                            <p:txEl>
                                              <p:pRg st="12" end="12"/>
                                            </p:txEl>
                                          </p:spTgt>
                                        </p:tgtEl>
                                        <p:attrNameLst>
                                          <p:attrName>style.visibility</p:attrName>
                                        </p:attrNameLst>
                                      </p:cBhvr>
                                      <p:to>
                                        <p:strVal val="visible"/>
                                      </p:to>
                                    </p:set>
                                    <p:anim calcmode="lin" valueType="num">
                                      <p:cBhvr additive="base">
                                        <p:cTn id="142" dur="500" fill="hold"/>
                                        <p:tgtEl>
                                          <p:spTgt spid="8">
                                            <p:txEl>
                                              <p:pRg st="12" end="12"/>
                                            </p:txEl>
                                          </p:spTgt>
                                        </p:tgtEl>
                                        <p:attrNameLst>
                                          <p:attrName>ppt_x</p:attrName>
                                        </p:attrNameLst>
                                      </p:cBhvr>
                                      <p:tavLst>
                                        <p:tav tm="0">
                                          <p:val>
                                            <p:strVal val="1+#ppt_w/2"/>
                                          </p:val>
                                        </p:tav>
                                        <p:tav tm="100000">
                                          <p:val>
                                            <p:strVal val="#ppt_x"/>
                                          </p:val>
                                        </p:tav>
                                      </p:tavLst>
                                    </p:anim>
                                    <p:anim calcmode="lin" valueType="num">
                                      <p:cBhvr additive="base">
                                        <p:cTn id="143" dur="500" fill="hold"/>
                                        <p:tgtEl>
                                          <p:spTgt spid="8">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2" presetClass="entr" presetSubtype="2" fill="hold" grpId="0" nodeType="clickEffect">
                                  <p:stCondLst>
                                    <p:cond delay="0"/>
                                  </p:stCondLst>
                                  <p:childTnLst>
                                    <p:set>
                                      <p:cBhvr>
                                        <p:cTn id="147" dur="1" fill="hold">
                                          <p:stCondLst>
                                            <p:cond delay="0"/>
                                          </p:stCondLst>
                                        </p:cTn>
                                        <p:tgtEl>
                                          <p:spTgt spid="14"/>
                                        </p:tgtEl>
                                        <p:attrNameLst>
                                          <p:attrName>style.visibility</p:attrName>
                                        </p:attrNameLst>
                                      </p:cBhvr>
                                      <p:to>
                                        <p:strVal val="visible"/>
                                      </p:to>
                                    </p:set>
                                    <p:anim calcmode="lin" valueType="num">
                                      <p:cBhvr additive="base">
                                        <p:cTn id="148" dur="500" fill="hold"/>
                                        <p:tgtEl>
                                          <p:spTgt spid="14"/>
                                        </p:tgtEl>
                                        <p:attrNameLst>
                                          <p:attrName>ppt_x</p:attrName>
                                        </p:attrNameLst>
                                      </p:cBhvr>
                                      <p:tavLst>
                                        <p:tav tm="0">
                                          <p:val>
                                            <p:strVal val="1+#ppt_w/2"/>
                                          </p:val>
                                        </p:tav>
                                        <p:tav tm="100000">
                                          <p:val>
                                            <p:strVal val="#ppt_x"/>
                                          </p:val>
                                        </p:tav>
                                      </p:tavLst>
                                    </p:anim>
                                    <p:anim calcmode="lin" valueType="num">
                                      <p:cBhvr additive="base">
                                        <p:cTn id="149"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2" presetClass="exit" presetSubtype="2" fill="hold" grpId="1" nodeType="clickEffect">
                                  <p:stCondLst>
                                    <p:cond delay="0"/>
                                  </p:stCondLst>
                                  <p:childTnLst>
                                    <p:anim calcmode="lin" valueType="num">
                                      <p:cBhvr additive="base">
                                        <p:cTn id="153" dur="500"/>
                                        <p:tgtEl>
                                          <p:spTgt spid="14"/>
                                        </p:tgtEl>
                                        <p:attrNameLst>
                                          <p:attrName>ppt_x</p:attrName>
                                        </p:attrNameLst>
                                      </p:cBhvr>
                                      <p:tavLst>
                                        <p:tav tm="0">
                                          <p:val>
                                            <p:strVal val="ppt_x"/>
                                          </p:val>
                                        </p:tav>
                                        <p:tav tm="100000">
                                          <p:val>
                                            <p:strVal val="1+ppt_w/2"/>
                                          </p:val>
                                        </p:tav>
                                      </p:tavLst>
                                    </p:anim>
                                    <p:anim calcmode="lin" valueType="num">
                                      <p:cBhvr additive="base">
                                        <p:cTn id="154" dur="500"/>
                                        <p:tgtEl>
                                          <p:spTgt spid="14"/>
                                        </p:tgtEl>
                                        <p:attrNameLst>
                                          <p:attrName>ppt_y</p:attrName>
                                        </p:attrNameLst>
                                      </p:cBhvr>
                                      <p:tavLst>
                                        <p:tav tm="0">
                                          <p:val>
                                            <p:strVal val="ppt_y"/>
                                          </p:val>
                                        </p:tav>
                                        <p:tav tm="100000">
                                          <p:val>
                                            <p:strVal val="ppt_y"/>
                                          </p:val>
                                        </p:tav>
                                      </p:tavLst>
                                    </p:anim>
                                    <p:set>
                                      <p:cBhvr>
                                        <p:cTn id="155" dur="1" fill="hold">
                                          <p:stCondLst>
                                            <p:cond delay="499"/>
                                          </p:stCondLst>
                                        </p:cTn>
                                        <p:tgtEl>
                                          <p:spTgt spid="14"/>
                                        </p:tgtEl>
                                        <p:attrNameLst>
                                          <p:attrName>style.visibility</p:attrName>
                                        </p:attrNameLst>
                                      </p:cBhvr>
                                      <p:to>
                                        <p:strVal val="hidden"/>
                                      </p:to>
                                    </p:set>
                                  </p:childTnLst>
                                </p:cTn>
                              </p:par>
                            </p:childTnLst>
                          </p:cTn>
                        </p:par>
                        <p:par>
                          <p:cTn id="156" fill="hold">
                            <p:stCondLst>
                              <p:cond delay="500"/>
                            </p:stCondLst>
                            <p:childTnLst>
                              <p:par>
                                <p:cTn id="157" presetID="2" presetClass="entr" presetSubtype="2" fill="hold" nodeType="afterEffect">
                                  <p:stCondLst>
                                    <p:cond delay="0"/>
                                  </p:stCondLst>
                                  <p:childTnLst>
                                    <p:set>
                                      <p:cBhvr>
                                        <p:cTn id="158" dur="1" fill="hold">
                                          <p:stCondLst>
                                            <p:cond delay="0"/>
                                          </p:stCondLst>
                                        </p:cTn>
                                        <p:tgtEl>
                                          <p:spTgt spid="3">
                                            <p:txEl>
                                              <p:pRg st="6" end="6"/>
                                            </p:txEl>
                                          </p:spTgt>
                                        </p:tgtEl>
                                        <p:attrNameLst>
                                          <p:attrName>style.visibility</p:attrName>
                                        </p:attrNameLst>
                                      </p:cBhvr>
                                      <p:to>
                                        <p:strVal val="visible"/>
                                      </p:to>
                                    </p:set>
                                    <p:anim calcmode="lin" valueType="num">
                                      <p:cBhvr additive="base">
                                        <p:cTn id="15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16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161" fill="hold">
                            <p:stCondLst>
                              <p:cond delay="1000"/>
                            </p:stCondLst>
                            <p:childTnLst>
                              <p:par>
                                <p:cTn id="162" presetID="2" presetClass="entr" presetSubtype="2" fill="hold" nodeType="afterEffect">
                                  <p:stCondLst>
                                    <p:cond delay="0"/>
                                  </p:stCondLst>
                                  <p:childTnLst>
                                    <p:set>
                                      <p:cBhvr>
                                        <p:cTn id="163" dur="1" fill="hold">
                                          <p:stCondLst>
                                            <p:cond delay="0"/>
                                          </p:stCondLst>
                                        </p:cTn>
                                        <p:tgtEl>
                                          <p:spTgt spid="8">
                                            <p:txEl>
                                              <p:pRg st="14" end="14"/>
                                            </p:txEl>
                                          </p:spTgt>
                                        </p:tgtEl>
                                        <p:attrNameLst>
                                          <p:attrName>style.visibility</p:attrName>
                                        </p:attrNameLst>
                                      </p:cBhvr>
                                      <p:to>
                                        <p:strVal val="visible"/>
                                      </p:to>
                                    </p:set>
                                    <p:anim calcmode="lin" valueType="num">
                                      <p:cBhvr additive="base">
                                        <p:cTn id="164" dur="500" fill="hold"/>
                                        <p:tgtEl>
                                          <p:spTgt spid="8">
                                            <p:txEl>
                                              <p:pRg st="14" end="14"/>
                                            </p:txEl>
                                          </p:spTgt>
                                        </p:tgtEl>
                                        <p:attrNameLst>
                                          <p:attrName>ppt_x</p:attrName>
                                        </p:attrNameLst>
                                      </p:cBhvr>
                                      <p:tavLst>
                                        <p:tav tm="0">
                                          <p:val>
                                            <p:strVal val="1+#ppt_w/2"/>
                                          </p:val>
                                        </p:tav>
                                        <p:tav tm="100000">
                                          <p:val>
                                            <p:strVal val="#ppt_x"/>
                                          </p:val>
                                        </p:tav>
                                      </p:tavLst>
                                    </p:anim>
                                    <p:anim calcmode="lin" valueType="num">
                                      <p:cBhvr additive="base">
                                        <p:cTn id="165" dur="500" fill="hold"/>
                                        <p:tgtEl>
                                          <p:spTgt spid="8">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166" fill="hold">
                      <p:stCondLst>
                        <p:cond delay="indefinite"/>
                      </p:stCondLst>
                      <p:childTnLst>
                        <p:par>
                          <p:cTn id="167" fill="hold">
                            <p:stCondLst>
                              <p:cond delay="0"/>
                            </p:stCondLst>
                            <p:childTnLst>
                              <p:par>
                                <p:cTn id="168" presetID="2" presetClass="entr" presetSubtype="2" fill="hold" grpId="0" nodeType="clickEffect">
                                  <p:stCondLst>
                                    <p:cond delay="0"/>
                                  </p:stCondLst>
                                  <p:childTnLst>
                                    <p:set>
                                      <p:cBhvr>
                                        <p:cTn id="169" dur="1" fill="hold">
                                          <p:stCondLst>
                                            <p:cond delay="0"/>
                                          </p:stCondLst>
                                        </p:cTn>
                                        <p:tgtEl>
                                          <p:spTgt spid="15"/>
                                        </p:tgtEl>
                                        <p:attrNameLst>
                                          <p:attrName>style.visibility</p:attrName>
                                        </p:attrNameLst>
                                      </p:cBhvr>
                                      <p:to>
                                        <p:strVal val="visible"/>
                                      </p:to>
                                    </p:set>
                                    <p:anim calcmode="lin" valueType="num">
                                      <p:cBhvr additive="base">
                                        <p:cTn id="170" dur="500" fill="hold"/>
                                        <p:tgtEl>
                                          <p:spTgt spid="15"/>
                                        </p:tgtEl>
                                        <p:attrNameLst>
                                          <p:attrName>ppt_x</p:attrName>
                                        </p:attrNameLst>
                                      </p:cBhvr>
                                      <p:tavLst>
                                        <p:tav tm="0">
                                          <p:val>
                                            <p:strVal val="1+#ppt_w/2"/>
                                          </p:val>
                                        </p:tav>
                                        <p:tav tm="100000">
                                          <p:val>
                                            <p:strVal val="#ppt_x"/>
                                          </p:val>
                                        </p:tav>
                                      </p:tavLst>
                                    </p:anim>
                                    <p:anim calcmode="lin" valueType="num">
                                      <p:cBhvr additive="base">
                                        <p:cTn id="171"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72" fill="hold">
                      <p:stCondLst>
                        <p:cond delay="indefinite"/>
                      </p:stCondLst>
                      <p:childTnLst>
                        <p:par>
                          <p:cTn id="173" fill="hold">
                            <p:stCondLst>
                              <p:cond delay="0"/>
                            </p:stCondLst>
                            <p:childTnLst>
                              <p:par>
                                <p:cTn id="174" presetID="2" presetClass="exit" presetSubtype="2" fill="hold" grpId="1" nodeType="clickEffect">
                                  <p:stCondLst>
                                    <p:cond delay="0"/>
                                  </p:stCondLst>
                                  <p:childTnLst>
                                    <p:anim calcmode="lin" valueType="num">
                                      <p:cBhvr additive="base">
                                        <p:cTn id="175" dur="500"/>
                                        <p:tgtEl>
                                          <p:spTgt spid="15"/>
                                        </p:tgtEl>
                                        <p:attrNameLst>
                                          <p:attrName>ppt_x</p:attrName>
                                        </p:attrNameLst>
                                      </p:cBhvr>
                                      <p:tavLst>
                                        <p:tav tm="0">
                                          <p:val>
                                            <p:strVal val="ppt_x"/>
                                          </p:val>
                                        </p:tav>
                                        <p:tav tm="100000">
                                          <p:val>
                                            <p:strVal val="1+ppt_w/2"/>
                                          </p:val>
                                        </p:tav>
                                      </p:tavLst>
                                    </p:anim>
                                    <p:anim calcmode="lin" valueType="num">
                                      <p:cBhvr additive="base">
                                        <p:cTn id="176" dur="500"/>
                                        <p:tgtEl>
                                          <p:spTgt spid="15"/>
                                        </p:tgtEl>
                                        <p:attrNameLst>
                                          <p:attrName>ppt_y</p:attrName>
                                        </p:attrNameLst>
                                      </p:cBhvr>
                                      <p:tavLst>
                                        <p:tav tm="0">
                                          <p:val>
                                            <p:strVal val="ppt_y"/>
                                          </p:val>
                                        </p:tav>
                                        <p:tav tm="100000">
                                          <p:val>
                                            <p:strVal val="ppt_y"/>
                                          </p:val>
                                        </p:tav>
                                      </p:tavLst>
                                    </p:anim>
                                    <p:set>
                                      <p:cBhvr>
                                        <p:cTn id="177" dur="1" fill="hold">
                                          <p:stCondLst>
                                            <p:cond delay="499"/>
                                          </p:stCondLst>
                                        </p:cTn>
                                        <p:tgtEl>
                                          <p:spTgt spid="15"/>
                                        </p:tgtEl>
                                        <p:attrNameLst>
                                          <p:attrName>style.visibility</p:attrName>
                                        </p:attrNameLst>
                                      </p:cBhvr>
                                      <p:to>
                                        <p:strVal val="hidden"/>
                                      </p:to>
                                    </p:set>
                                  </p:childTnLst>
                                </p:cTn>
                              </p:par>
                            </p:childTnLst>
                          </p:cTn>
                        </p:par>
                        <p:par>
                          <p:cTn id="178" fill="hold">
                            <p:stCondLst>
                              <p:cond delay="500"/>
                            </p:stCondLst>
                            <p:childTnLst>
                              <p:par>
                                <p:cTn id="179" presetID="2" presetClass="entr" presetSubtype="2" fill="hold" nodeType="afterEffect">
                                  <p:stCondLst>
                                    <p:cond delay="0"/>
                                  </p:stCondLst>
                                  <p:childTnLst>
                                    <p:set>
                                      <p:cBhvr>
                                        <p:cTn id="180" dur="1" fill="hold">
                                          <p:stCondLst>
                                            <p:cond delay="0"/>
                                          </p:stCondLst>
                                        </p:cTn>
                                        <p:tgtEl>
                                          <p:spTgt spid="3">
                                            <p:txEl>
                                              <p:pRg st="7" end="7"/>
                                            </p:txEl>
                                          </p:spTgt>
                                        </p:tgtEl>
                                        <p:attrNameLst>
                                          <p:attrName>style.visibility</p:attrName>
                                        </p:attrNameLst>
                                      </p:cBhvr>
                                      <p:to>
                                        <p:strVal val="visible"/>
                                      </p:to>
                                    </p:set>
                                    <p:anim calcmode="lin" valueType="num">
                                      <p:cBhvr additive="base">
                                        <p:cTn id="18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8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183" fill="hold">
                            <p:stCondLst>
                              <p:cond delay="1000"/>
                            </p:stCondLst>
                            <p:childTnLst>
                              <p:par>
                                <p:cTn id="184" presetID="2" presetClass="entr" presetSubtype="2" fill="hold" nodeType="afterEffect">
                                  <p:stCondLst>
                                    <p:cond delay="0"/>
                                  </p:stCondLst>
                                  <p:childTnLst>
                                    <p:set>
                                      <p:cBhvr>
                                        <p:cTn id="185" dur="1" fill="hold">
                                          <p:stCondLst>
                                            <p:cond delay="0"/>
                                          </p:stCondLst>
                                        </p:cTn>
                                        <p:tgtEl>
                                          <p:spTgt spid="8">
                                            <p:txEl>
                                              <p:pRg st="16" end="16"/>
                                            </p:txEl>
                                          </p:spTgt>
                                        </p:tgtEl>
                                        <p:attrNameLst>
                                          <p:attrName>style.visibility</p:attrName>
                                        </p:attrNameLst>
                                      </p:cBhvr>
                                      <p:to>
                                        <p:strVal val="visible"/>
                                      </p:to>
                                    </p:set>
                                    <p:anim calcmode="lin" valueType="num">
                                      <p:cBhvr additive="base">
                                        <p:cTn id="186" dur="500" fill="hold"/>
                                        <p:tgtEl>
                                          <p:spTgt spid="8">
                                            <p:txEl>
                                              <p:pRg st="16" end="16"/>
                                            </p:txEl>
                                          </p:spTgt>
                                        </p:tgtEl>
                                        <p:attrNameLst>
                                          <p:attrName>ppt_x</p:attrName>
                                        </p:attrNameLst>
                                      </p:cBhvr>
                                      <p:tavLst>
                                        <p:tav tm="0">
                                          <p:val>
                                            <p:strVal val="1+#ppt_w/2"/>
                                          </p:val>
                                        </p:tav>
                                        <p:tav tm="100000">
                                          <p:val>
                                            <p:strVal val="#ppt_x"/>
                                          </p:val>
                                        </p:tav>
                                      </p:tavLst>
                                    </p:anim>
                                    <p:anim calcmode="lin" valueType="num">
                                      <p:cBhvr additive="base">
                                        <p:cTn id="187" dur="500" fill="hold"/>
                                        <p:tgtEl>
                                          <p:spTgt spid="8">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188" fill="hold">
                      <p:stCondLst>
                        <p:cond delay="indefinite"/>
                      </p:stCondLst>
                      <p:childTnLst>
                        <p:par>
                          <p:cTn id="189" fill="hold">
                            <p:stCondLst>
                              <p:cond delay="0"/>
                            </p:stCondLst>
                            <p:childTnLst>
                              <p:par>
                                <p:cTn id="190" presetID="2" presetClass="entr" presetSubtype="2" fill="hold" grpId="0" nodeType="clickEffect">
                                  <p:stCondLst>
                                    <p:cond delay="0"/>
                                  </p:stCondLst>
                                  <p:childTnLst>
                                    <p:set>
                                      <p:cBhvr>
                                        <p:cTn id="191" dur="1" fill="hold">
                                          <p:stCondLst>
                                            <p:cond delay="0"/>
                                          </p:stCondLst>
                                        </p:cTn>
                                        <p:tgtEl>
                                          <p:spTgt spid="16"/>
                                        </p:tgtEl>
                                        <p:attrNameLst>
                                          <p:attrName>style.visibility</p:attrName>
                                        </p:attrNameLst>
                                      </p:cBhvr>
                                      <p:to>
                                        <p:strVal val="visible"/>
                                      </p:to>
                                    </p:set>
                                    <p:anim calcmode="lin" valueType="num">
                                      <p:cBhvr additive="base">
                                        <p:cTn id="192" dur="500" fill="hold"/>
                                        <p:tgtEl>
                                          <p:spTgt spid="16"/>
                                        </p:tgtEl>
                                        <p:attrNameLst>
                                          <p:attrName>ppt_x</p:attrName>
                                        </p:attrNameLst>
                                      </p:cBhvr>
                                      <p:tavLst>
                                        <p:tav tm="0">
                                          <p:val>
                                            <p:strVal val="1+#ppt_w/2"/>
                                          </p:val>
                                        </p:tav>
                                        <p:tav tm="100000">
                                          <p:val>
                                            <p:strVal val="#ppt_x"/>
                                          </p:val>
                                        </p:tav>
                                      </p:tavLst>
                                    </p:anim>
                                    <p:anim calcmode="lin" valueType="num">
                                      <p:cBhvr additive="base">
                                        <p:cTn id="193"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94" fill="hold">
                      <p:stCondLst>
                        <p:cond delay="indefinite"/>
                      </p:stCondLst>
                      <p:childTnLst>
                        <p:par>
                          <p:cTn id="195" fill="hold">
                            <p:stCondLst>
                              <p:cond delay="0"/>
                            </p:stCondLst>
                            <p:childTnLst>
                              <p:par>
                                <p:cTn id="196" presetID="2" presetClass="exit" presetSubtype="2" fill="hold" grpId="1" nodeType="clickEffect">
                                  <p:stCondLst>
                                    <p:cond delay="0"/>
                                  </p:stCondLst>
                                  <p:childTnLst>
                                    <p:anim calcmode="lin" valueType="num">
                                      <p:cBhvr additive="base">
                                        <p:cTn id="197" dur="500"/>
                                        <p:tgtEl>
                                          <p:spTgt spid="16"/>
                                        </p:tgtEl>
                                        <p:attrNameLst>
                                          <p:attrName>ppt_x</p:attrName>
                                        </p:attrNameLst>
                                      </p:cBhvr>
                                      <p:tavLst>
                                        <p:tav tm="0">
                                          <p:val>
                                            <p:strVal val="ppt_x"/>
                                          </p:val>
                                        </p:tav>
                                        <p:tav tm="100000">
                                          <p:val>
                                            <p:strVal val="1+ppt_w/2"/>
                                          </p:val>
                                        </p:tav>
                                      </p:tavLst>
                                    </p:anim>
                                    <p:anim calcmode="lin" valueType="num">
                                      <p:cBhvr additive="base">
                                        <p:cTn id="198" dur="500"/>
                                        <p:tgtEl>
                                          <p:spTgt spid="16"/>
                                        </p:tgtEl>
                                        <p:attrNameLst>
                                          <p:attrName>ppt_y</p:attrName>
                                        </p:attrNameLst>
                                      </p:cBhvr>
                                      <p:tavLst>
                                        <p:tav tm="0">
                                          <p:val>
                                            <p:strVal val="ppt_y"/>
                                          </p:val>
                                        </p:tav>
                                        <p:tav tm="100000">
                                          <p:val>
                                            <p:strVal val="ppt_y"/>
                                          </p:val>
                                        </p:tav>
                                      </p:tavLst>
                                    </p:anim>
                                    <p:set>
                                      <p:cBhvr>
                                        <p:cTn id="199" dur="1" fill="hold">
                                          <p:stCondLst>
                                            <p:cond delay="499"/>
                                          </p:stCondLst>
                                        </p:cTn>
                                        <p:tgtEl>
                                          <p:spTgt spid="16"/>
                                        </p:tgtEl>
                                        <p:attrNameLst>
                                          <p:attrName>style.visibility</p:attrName>
                                        </p:attrNameLst>
                                      </p:cBhvr>
                                      <p:to>
                                        <p:strVal val="hidden"/>
                                      </p:to>
                                    </p:set>
                                  </p:childTnLst>
                                </p:cTn>
                              </p:par>
                            </p:childTnLst>
                          </p:cTn>
                        </p:par>
                        <p:par>
                          <p:cTn id="200" fill="hold">
                            <p:stCondLst>
                              <p:cond delay="500"/>
                            </p:stCondLst>
                            <p:childTnLst>
                              <p:par>
                                <p:cTn id="201" presetID="2" presetClass="entr" presetSubtype="2" fill="hold" nodeType="afterEffect">
                                  <p:stCondLst>
                                    <p:cond delay="0"/>
                                  </p:stCondLst>
                                  <p:childTnLst>
                                    <p:set>
                                      <p:cBhvr>
                                        <p:cTn id="202" dur="1" fill="hold">
                                          <p:stCondLst>
                                            <p:cond delay="0"/>
                                          </p:stCondLst>
                                        </p:cTn>
                                        <p:tgtEl>
                                          <p:spTgt spid="3">
                                            <p:txEl>
                                              <p:pRg st="8" end="8"/>
                                            </p:txEl>
                                          </p:spTgt>
                                        </p:tgtEl>
                                        <p:attrNameLst>
                                          <p:attrName>style.visibility</p:attrName>
                                        </p:attrNameLst>
                                      </p:cBhvr>
                                      <p:to>
                                        <p:strVal val="visible"/>
                                      </p:to>
                                    </p:set>
                                    <p:anim calcmode="lin" valueType="num">
                                      <p:cBhvr additive="base">
                                        <p:cTn id="20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20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205" fill="hold">
                            <p:stCondLst>
                              <p:cond delay="1000"/>
                            </p:stCondLst>
                            <p:childTnLst>
                              <p:par>
                                <p:cTn id="206" presetID="2" presetClass="entr" presetSubtype="2" fill="hold" nodeType="afterEffect">
                                  <p:stCondLst>
                                    <p:cond delay="0"/>
                                  </p:stCondLst>
                                  <p:childTnLst>
                                    <p:set>
                                      <p:cBhvr>
                                        <p:cTn id="207" dur="1" fill="hold">
                                          <p:stCondLst>
                                            <p:cond delay="0"/>
                                          </p:stCondLst>
                                        </p:cTn>
                                        <p:tgtEl>
                                          <p:spTgt spid="8">
                                            <p:txEl>
                                              <p:pRg st="18" end="18"/>
                                            </p:txEl>
                                          </p:spTgt>
                                        </p:tgtEl>
                                        <p:attrNameLst>
                                          <p:attrName>style.visibility</p:attrName>
                                        </p:attrNameLst>
                                      </p:cBhvr>
                                      <p:to>
                                        <p:strVal val="visible"/>
                                      </p:to>
                                    </p:set>
                                    <p:anim calcmode="lin" valueType="num">
                                      <p:cBhvr additive="base">
                                        <p:cTn id="208" dur="500" fill="hold"/>
                                        <p:tgtEl>
                                          <p:spTgt spid="8">
                                            <p:txEl>
                                              <p:pRg st="18" end="18"/>
                                            </p:txEl>
                                          </p:spTgt>
                                        </p:tgtEl>
                                        <p:attrNameLst>
                                          <p:attrName>ppt_x</p:attrName>
                                        </p:attrNameLst>
                                      </p:cBhvr>
                                      <p:tavLst>
                                        <p:tav tm="0">
                                          <p:val>
                                            <p:strVal val="1+#ppt_w/2"/>
                                          </p:val>
                                        </p:tav>
                                        <p:tav tm="100000">
                                          <p:val>
                                            <p:strVal val="#ppt_x"/>
                                          </p:val>
                                        </p:tav>
                                      </p:tavLst>
                                    </p:anim>
                                    <p:anim calcmode="lin" valueType="num">
                                      <p:cBhvr additive="base">
                                        <p:cTn id="209" dur="500" fill="hold"/>
                                        <p:tgtEl>
                                          <p:spTgt spid="8">
                                            <p:txEl>
                                              <p:pRg st="18" end="1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2" grpId="0" animBg="1"/>
      <p:bldP spid="12" grpId="1" animBg="1"/>
      <p:bldP spid="13" grpId="0" animBg="1"/>
      <p:bldP spid="13" grpId="1" animBg="1"/>
      <p:bldP spid="14" grpId="0" animBg="1"/>
      <p:bldP spid="14" grpId="1" animBg="1"/>
      <p:bldP spid="5" grpId="0" animBg="1"/>
      <p:bldP spid="5" grpId="1" animBg="1"/>
      <p:bldP spid="11" grpId="0" animBg="1"/>
      <p:bldP spid="11" grpId="1" animBg="1"/>
      <p:bldP spid="15" grpId="0" animBg="1"/>
      <p:bldP spid="15" grpId="1" animBg="1"/>
      <p:bldP spid="16" grpId="0" animBg="1"/>
      <p:bldP spid="16" grpId="1" animBg="1"/>
      <p:bldP spid="9" grpId="0" animBg="1"/>
      <p:bldP spid="9" grpId="1" animBg="1"/>
      <p:bldP spid="7" grpId="0" animBg="1"/>
      <p:bldP spid="7"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984504" y="1281652"/>
            <a:ext cx="7377878" cy="4429125"/>
          </a:xfrm>
          <a:prstGeom prst="rect">
            <a:avLst/>
          </a:prstGeom>
          <a:solidFill>
            <a:srgbClr val="FFFF00"/>
          </a:solidFill>
          <a:ln w="12700">
            <a:solidFill>
              <a:schemeClr val="tx1"/>
            </a:solidFill>
          </a:ln>
        </p:spPr>
        <p:txBody>
          <a:bodyPr wrap="square" rtlCol="0" anchor="ctr">
            <a:noAutofit/>
          </a:bodyPr>
          <a:lstStyle/>
          <a:p>
            <a:pPr algn="ctr"/>
            <a:r>
              <a:rPr lang="en-US" altLang="ja-JP" sz="4400" dirty="0" smtClean="0">
                <a:latin typeface="Arial" panose="020B0604020202020204" pitchFamily="34" charset="0"/>
                <a:cs typeface="Arial" panose="020B0604020202020204" pitchFamily="34" charset="0"/>
              </a:rPr>
              <a:t>Next</a:t>
            </a:r>
            <a:r>
              <a:rPr lang="en-US" altLang="ja-JP" sz="4400" dirty="0">
                <a:latin typeface="Arial" panose="020B0604020202020204" pitchFamily="34" charset="0"/>
                <a:cs typeface="Arial" panose="020B0604020202020204" pitchFamily="34" charset="0"/>
              </a:rPr>
              <a:t>, </a:t>
            </a:r>
            <a:r>
              <a:rPr lang="en-US" altLang="ja-JP" sz="4400" dirty="0" smtClean="0">
                <a:latin typeface="Arial" panose="020B0604020202020204" pitchFamily="34" charset="0"/>
                <a:cs typeface="Arial" panose="020B0604020202020204" pitchFamily="34" charset="0"/>
              </a:rPr>
              <a:t>Let's Answer to</a:t>
            </a:r>
          </a:p>
          <a:p>
            <a:pPr algn="ctr"/>
            <a:r>
              <a:rPr lang="en-US" altLang="ja-JP" sz="4400" dirty="0" smtClean="0">
                <a:solidFill>
                  <a:srgbClr val="FF0000"/>
                </a:solidFill>
                <a:latin typeface="Arial" panose="020B0604020202020204" pitchFamily="34" charset="0"/>
                <a:cs typeface="Arial" panose="020B0604020202020204" pitchFamily="34" charset="0"/>
              </a:rPr>
              <a:t> Hazards </a:t>
            </a:r>
            <a:r>
              <a:rPr lang="en-US" altLang="ja-JP" sz="4400" dirty="0">
                <a:solidFill>
                  <a:srgbClr val="FF0000"/>
                </a:solidFill>
                <a:latin typeface="Arial" panose="020B0604020202020204" pitchFamily="34" charset="0"/>
                <a:cs typeface="Arial" panose="020B0604020202020204" pitchFamily="34" charset="0"/>
              </a:rPr>
              <a:t>due to reaction/mixing of substance or physical </a:t>
            </a:r>
            <a:r>
              <a:rPr lang="en-US" altLang="ja-JP" sz="4400" dirty="0" smtClean="0">
                <a:solidFill>
                  <a:srgbClr val="FF0000"/>
                </a:solidFill>
                <a:latin typeface="Arial" panose="020B0604020202020204" pitchFamily="34" charset="0"/>
                <a:cs typeface="Arial" panose="020B0604020202020204" pitchFamily="34" charset="0"/>
              </a:rPr>
              <a:t>conditions</a:t>
            </a:r>
            <a:endParaRPr kumimoji="1" lang="ja-JP" altLang="en-US" sz="4400" dirty="0">
              <a:latin typeface="Arial" panose="020B0604020202020204" pitchFamily="34" charset="0"/>
              <a:cs typeface="Arial" panose="020B0604020202020204" pitchFamily="34" charset="0"/>
            </a:endParaRPr>
          </a:p>
        </p:txBody>
      </p:sp>
      <p:sp>
        <p:nvSpPr>
          <p:cNvPr id="8" name="テキスト ボックス 7"/>
          <p:cNvSpPr txBox="1"/>
          <p:nvPr/>
        </p:nvSpPr>
        <p:spPr>
          <a:xfrm>
            <a:off x="7614672" y="1400175"/>
            <a:ext cx="1036598" cy="4308872"/>
          </a:xfrm>
          <a:prstGeom prst="rect">
            <a:avLst/>
          </a:prstGeom>
          <a:noFill/>
        </p:spPr>
        <p:txBody>
          <a:bodyPr wrap="square" rtlCol="0">
            <a:spAutoFit/>
          </a:bodyPr>
          <a:lstStyle/>
          <a:p>
            <a:r>
              <a:rPr kumimoji="1" lang="en-US" altLang="ja-JP" sz="1600" dirty="0" smtClean="0"/>
              <a:t>“No”</a:t>
            </a:r>
            <a:endParaRPr kumimoji="1" lang="ja-JP" altLang="en-US" sz="1600" dirty="0" smtClean="0"/>
          </a:p>
          <a:p>
            <a:endParaRPr lang="ja-JP" altLang="en-US" sz="1600" dirty="0"/>
          </a:p>
          <a:p>
            <a:r>
              <a:rPr lang="en-US" altLang="ja-JP" sz="1600" dirty="0"/>
              <a:t>“No” </a:t>
            </a:r>
            <a:endParaRPr kumimoji="1" lang="ja-JP" altLang="en-US" sz="1600" dirty="0" smtClean="0"/>
          </a:p>
          <a:p>
            <a:endParaRPr lang="ja-JP" altLang="en-US" sz="1600" dirty="0"/>
          </a:p>
          <a:p>
            <a:r>
              <a:rPr lang="en-US" altLang="ja-JP" sz="1600" dirty="0" smtClean="0"/>
              <a:t>“</a:t>
            </a:r>
            <a:r>
              <a:rPr lang="en-US" altLang="ja-JP" sz="1600" dirty="0"/>
              <a:t>No” </a:t>
            </a:r>
            <a:endParaRPr kumimoji="1" lang="ja-JP" altLang="en-US" sz="1600" dirty="0" smtClean="0"/>
          </a:p>
          <a:p>
            <a:endParaRPr lang="ja-JP" altLang="en-US" sz="1600" b="1" dirty="0" smtClean="0">
              <a:solidFill>
                <a:srgbClr val="FF0000"/>
              </a:solidFill>
            </a:endParaRPr>
          </a:p>
          <a:p>
            <a:endParaRPr lang="ja-JP" altLang="en-US" sz="1400" b="1" dirty="0" smtClean="0">
              <a:solidFill>
                <a:srgbClr val="FF0000"/>
              </a:solidFill>
            </a:endParaRPr>
          </a:p>
          <a:p>
            <a:endParaRPr lang="ja-JP" altLang="en-US" sz="1400" b="1" dirty="0">
              <a:solidFill>
                <a:srgbClr val="FF0000"/>
              </a:solidFill>
            </a:endParaRPr>
          </a:p>
          <a:p>
            <a:endParaRPr lang="ja-JP" altLang="en-US" sz="1400" b="1" dirty="0" smtClean="0">
              <a:solidFill>
                <a:srgbClr val="FF0000"/>
              </a:solidFill>
            </a:endParaRPr>
          </a:p>
          <a:p>
            <a:endParaRPr lang="ja-JP" altLang="en-US" sz="1400" b="1" dirty="0">
              <a:solidFill>
                <a:srgbClr val="FF0000"/>
              </a:solidFill>
            </a:endParaRPr>
          </a:p>
          <a:p>
            <a:endParaRPr lang="ja-JP" altLang="en-US" sz="1600" b="1" dirty="0">
              <a:solidFill>
                <a:srgbClr val="FF0000"/>
              </a:solidFill>
            </a:endParaRPr>
          </a:p>
          <a:p>
            <a:r>
              <a:rPr lang="en-US" altLang="ja-JP" sz="1600" b="1" dirty="0" smtClean="0">
                <a:solidFill>
                  <a:srgbClr val="FF0000"/>
                </a:solidFill>
              </a:rPr>
              <a:t>“Yes” </a:t>
            </a:r>
            <a:endParaRPr lang="ja-JP" altLang="en-US" sz="1600" b="1" dirty="0" smtClean="0">
              <a:solidFill>
                <a:srgbClr val="FF0000"/>
              </a:solidFill>
            </a:endParaRPr>
          </a:p>
          <a:p>
            <a:endParaRPr kumimoji="1" lang="en-US" altLang="ja-JP" sz="1600" dirty="0" smtClean="0"/>
          </a:p>
          <a:p>
            <a:endParaRPr kumimoji="1" lang="ja-JP" altLang="en-US" sz="1600" dirty="0"/>
          </a:p>
          <a:p>
            <a:endParaRPr lang="ja-JP" altLang="en-US" sz="1600" dirty="0" smtClean="0"/>
          </a:p>
          <a:p>
            <a:r>
              <a:rPr lang="en-US" altLang="ja-JP" sz="1600" dirty="0"/>
              <a:t>“No” </a:t>
            </a:r>
            <a:endParaRPr lang="ja-JP" altLang="en-US" sz="1600" dirty="0" smtClean="0"/>
          </a:p>
          <a:p>
            <a:endParaRPr kumimoji="1" lang="ja-JP" altLang="en-US" dirty="0"/>
          </a:p>
        </p:txBody>
      </p:sp>
      <p:sp>
        <p:nvSpPr>
          <p:cNvPr id="3" name="コンテンツ プレースホルダー 2"/>
          <p:cNvSpPr>
            <a:spLocks noGrp="1"/>
          </p:cNvSpPr>
          <p:nvPr>
            <p:ph idx="1"/>
          </p:nvPr>
        </p:nvSpPr>
        <p:spPr>
          <a:xfrm>
            <a:off x="1144811" y="1400175"/>
            <a:ext cx="6591985" cy="5210175"/>
          </a:xfrm>
        </p:spPr>
        <p:txBody>
          <a:bodyPr>
            <a:normAutofit/>
          </a:bodyPr>
          <a:lstStyle/>
          <a:p>
            <a:pPr>
              <a:spcBef>
                <a:spcPts val="0"/>
              </a:spcBef>
            </a:pPr>
            <a:r>
              <a:rPr lang="en-US" altLang="ja-JP" sz="1600" dirty="0" smtClean="0">
                <a:latin typeface="Arial" panose="020B0604020202020204" pitchFamily="34" charset="0"/>
                <a:cs typeface="Arial" panose="020B0604020202020204" pitchFamily="34" charset="0"/>
              </a:rPr>
              <a:t>Q10.  </a:t>
            </a:r>
            <a:r>
              <a:rPr lang="en-US" altLang="ja-JP" sz="1600" dirty="0">
                <a:latin typeface="Arial" panose="020B0604020202020204" pitchFamily="34" charset="0"/>
                <a:cs typeface="Arial" panose="020B0604020202020204" pitchFamily="34" charset="0"/>
              </a:rPr>
              <a:t>Are reactions (including side/ competition reactions) generated intentionally in the process plant</a:t>
            </a:r>
            <a:r>
              <a:rPr lang="en-US" altLang="ja-JP" sz="1600" dirty="0" smtClean="0">
                <a:latin typeface="Arial" panose="020B0604020202020204" pitchFamily="34" charset="0"/>
                <a:cs typeface="Arial" panose="020B0604020202020204" pitchFamily="34" charset="0"/>
              </a:rPr>
              <a:t>?</a:t>
            </a:r>
            <a:endParaRPr lang="ja-JP" altLang="en-US" sz="1600" dirty="0" smtClean="0">
              <a:latin typeface="Arial" panose="020B0604020202020204" pitchFamily="34" charset="0"/>
              <a:cs typeface="Arial" panose="020B0604020202020204" pitchFamily="34" charset="0"/>
            </a:endParaRPr>
          </a:p>
          <a:p>
            <a:pPr>
              <a:spcBef>
                <a:spcPts val="0"/>
              </a:spcBef>
            </a:pPr>
            <a:r>
              <a:rPr kumimoji="1" lang="en-US" altLang="ja-JP" sz="1600" dirty="0" smtClean="0">
                <a:latin typeface="Arial" panose="020B0604020202020204" pitchFamily="34" charset="0"/>
                <a:cs typeface="Arial" panose="020B0604020202020204" pitchFamily="34" charset="0"/>
              </a:rPr>
              <a:t>Q</a:t>
            </a:r>
            <a:r>
              <a:rPr lang="en-US" altLang="ja-JP" sz="1600" dirty="0" smtClean="0">
                <a:latin typeface="Arial" panose="020B0604020202020204" pitchFamily="34" charset="0"/>
                <a:cs typeface="Arial" panose="020B0604020202020204" pitchFamily="34" charset="0"/>
              </a:rPr>
              <a:t>11</a:t>
            </a:r>
            <a:r>
              <a:rPr lang="en-US" altLang="ja-JP" sz="1600" dirty="0">
                <a:latin typeface="Arial" panose="020B0604020202020204" pitchFamily="34" charset="0"/>
                <a:cs typeface="Arial" panose="020B0604020202020204" pitchFamily="34" charset="0"/>
              </a:rPr>
              <a:t>. Is there increase in temperature during some physical operation in the process plant</a:t>
            </a:r>
            <a:r>
              <a:rPr lang="en-US" altLang="ja-JP" sz="1600" dirty="0" smtClean="0">
                <a:latin typeface="Arial" panose="020B0604020202020204" pitchFamily="34" charset="0"/>
                <a:cs typeface="Arial" panose="020B0604020202020204" pitchFamily="34" charset="0"/>
              </a:rPr>
              <a:t>?</a:t>
            </a:r>
            <a:endParaRPr kumimoji="1" lang="ja-JP" altLang="en-US" sz="1600" dirty="0" smtClean="0">
              <a:latin typeface="Arial" panose="020B0604020202020204" pitchFamily="34" charset="0"/>
              <a:cs typeface="Arial" panose="020B0604020202020204" pitchFamily="34" charset="0"/>
            </a:endParaRPr>
          </a:p>
          <a:p>
            <a:pPr>
              <a:spcBef>
                <a:spcPts val="0"/>
              </a:spcBef>
            </a:pPr>
            <a:r>
              <a:rPr lang="en-US" altLang="ja-JP" sz="1600" dirty="0" smtClean="0">
                <a:latin typeface="Arial" panose="020B0604020202020204" pitchFamily="34" charset="0"/>
                <a:cs typeface="Arial" panose="020B0604020202020204" pitchFamily="34" charset="0"/>
              </a:rPr>
              <a:t>Q12</a:t>
            </a:r>
            <a:r>
              <a:rPr lang="en-US" altLang="ja-JP" sz="1600" dirty="0">
                <a:latin typeface="Arial" panose="020B0604020202020204" pitchFamily="34" charset="0"/>
                <a:cs typeface="Arial" panose="020B0604020202020204" pitchFamily="34" charset="0"/>
              </a:rPr>
              <a:t>. Are there possibilities of any of the followings due to intended or unintended mixing of substances in the plant</a:t>
            </a:r>
            <a:r>
              <a:rPr lang="en-US" altLang="ja-JP" sz="1600" dirty="0" smtClean="0">
                <a:latin typeface="Arial" panose="020B0604020202020204" pitchFamily="34" charset="0"/>
                <a:cs typeface="Arial" panose="020B0604020202020204" pitchFamily="34" charset="0"/>
              </a:rPr>
              <a:t>?</a:t>
            </a:r>
            <a:r>
              <a:rPr lang="ja-JP" altLang="en-US" sz="1600" dirty="0" smtClean="0">
                <a:latin typeface="Arial" panose="020B0604020202020204" pitchFamily="34" charset="0"/>
                <a:cs typeface="Arial" panose="020B0604020202020204" pitchFamily="34" charset="0"/>
              </a:rPr>
              <a:t>？</a:t>
            </a:r>
          </a:p>
          <a:p>
            <a:pPr lvl="1">
              <a:spcBef>
                <a:spcPts val="0"/>
              </a:spcBef>
            </a:pPr>
            <a:r>
              <a:rPr lang="en-US" altLang="ja-JP" sz="1400" dirty="0" smtClean="0">
                <a:latin typeface="Arial" panose="020B0604020202020204" pitchFamily="34" charset="0"/>
                <a:cs typeface="Arial" panose="020B0604020202020204" pitchFamily="34" charset="0"/>
              </a:rPr>
              <a:t>(</a:t>
            </a:r>
            <a:r>
              <a:rPr lang="en-US" altLang="ja-JP" sz="1400" dirty="0">
                <a:latin typeface="Arial" panose="020B0604020202020204" pitchFamily="34" charset="0"/>
                <a:cs typeface="Arial" panose="020B0604020202020204" pitchFamily="34" charset="0"/>
              </a:rPr>
              <a:t>1)Increase in temperature</a:t>
            </a:r>
          </a:p>
          <a:p>
            <a:pPr lvl="1">
              <a:spcBef>
                <a:spcPts val="0"/>
              </a:spcBef>
            </a:pPr>
            <a:r>
              <a:rPr lang="en-US" altLang="ja-JP" sz="1400" dirty="0">
                <a:latin typeface="Arial" panose="020B0604020202020204" pitchFamily="34" charset="0"/>
                <a:cs typeface="Arial" panose="020B0604020202020204" pitchFamily="34" charset="0"/>
              </a:rPr>
              <a:t>(2)Generation of a substance that falls under the hazards of GHS classification in Table A2 of the reference (see </a:t>
            </a:r>
            <a:r>
              <a:rPr lang="en-US" altLang="ja-JP" sz="1400" dirty="0" smtClean="0">
                <a:latin typeface="Arial" panose="020B0604020202020204" pitchFamily="34" charset="0"/>
                <a:cs typeface="Arial" panose="020B0604020202020204" pitchFamily="34" charset="0"/>
              </a:rPr>
              <a:t>Q.2</a:t>
            </a:r>
            <a:r>
              <a:rPr lang="en-US" altLang="ja-JP" sz="1400" dirty="0">
                <a:latin typeface="Arial" panose="020B0604020202020204" pitchFamily="34" charset="0"/>
                <a:cs typeface="Arial" panose="020B0604020202020204" pitchFamily="34" charset="0"/>
              </a:rPr>
              <a:t>)</a:t>
            </a:r>
          </a:p>
          <a:p>
            <a:pPr lvl="1">
              <a:spcBef>
                <a:spcPts val="0"/>
              </a:spcBef>
            </a:pPr>
            <a:r>
              <a:rPr lang="en-US" altLang="ja-JP" sz="1400" dirty="0">
                <a:latin typeface="Arial" panose="020B0604020202020204" pitchFamily="34" charset="0"/>
                <a:cs typeface="Arial" panose="020B0604020202020204" pitchFamily="34" charset="0"/>
              </a:rPr>
              <a:t>(3)Generation of large quantities of gas</a:t>
            </a:r>
          </a:p>
          <a:p>
            <a:pPr lvl="1">
              <a:spcBef>
                <a:spcPts val="0"/>
              </a:spcBef>
            </a:pPr>
            <a:r>
              <a:rPr lang="en-US" altLang="ja-JP" sz="1400" dirty="0">
                <a:latin typeface="Arial" panose="020B0604020202020204" pitchFamily="34" charset="0"/>
                <a:cs typeface="Arial" panose="020B0604020202020204" pitchFamily="34" charset="0"/>
              </a:rPr>
              <a:t>(4)Decreased thermal stability of the substance </a:t>
            </a:r>
            <a:r>
              <a:rPr lang="en-US" altLang="ja-JP" sz="1400" dirty="0" smtClean="0">
                <a:latin typeface="Arial" panose="020B0604020202020204" pitchFamily="34" charset="0"/>
                <a:cs typeface="Arial" panose="020B0604020202020204" pitchFamily="34" charset="0"/>
              </a:rPr>
              <a:t>handled</a:t>
            </a:r>
            <a:endParaRPr lang="ja-JP" altLang="en-US" sz="1400" dirty="0" smtClean="0">
              <a:latin typeface="Arial" panose="020B0604020202020204" pitchFamily="34" charset="0"/>
              <a:cs typeface="Arial" panose="020B0604020202020204" pitchFamily="34" charset="0"/>
            </a:endParaRPr>
          </a:p>
          <a:p>
            <a:pPr>
              <a:spcBef>
                <a:spcPts val="0"/>
              </a:spcBef>
            </a:pPr>
            <a:r>
              <a:rPr lang="en-US" altLang="ja-JP" sz="1600" dirty="0" smtClean="0">
                <a:latin typeface="Arial" panose="020B0604020202020204" pitchFamily="34" charset="0"/>
                <a:cs typeface="Arial" panose="020B0604020202020204" pitchFamily="34" charset="0"/>
              </a:rPr>
              <a:t>Q13</a:t>
            </a:r>
            <a:r>
              <a:rPr lang="en-US" altLang="ja-JP" sz="1600" dirty="0">
                <a:latin typeface="Arial" panose="020B0604020202020204" pitchFamily="34" charset="0"/>
                <a:cs typeface="Arial" panose="020B0604020202020204" pitchFamily="34" charset="0"/>
              </a:rPr>
              <a:t>. Does the process plant have parts that are not at ordinary temperatures and pressures (high/low temperature, high pressure, vacuum (low pressure), repeated temperature/pressure increase/decrease</a:t>
            </a:r>
            <a:r>
              <a:rPr lang="en-US" altLang="ja-JP" sz="1600" dirty="0" smtClean="0">
                <a:latin typeface="Arial" panose="020B0604020202020204" pitchFamily="34" charset="0"/>
                <a:cs typeface="Arial" panose="020B0604020202020204" pitchFamily="34" charset="0"/>
              </a:rPr>
              <a:t>)?</a:t>
            </a:r>
          </a:p>
          <a:p>
            <a:pPr>
              <a:spcBef>
                <a:spcPts val="0"/>
              </a:spcBef>
            </a:pPr>
            <a:r>
              <a:rPr lang="en-US" altLang="ja-JP" sz="1600" dirty="0" smtClean="0">
                <a:latin typeface="Arial" panose="020B0604020202020204" pitchFamily="34" charset="0"/>
                <a:cs typeface="Arial" panose="020B0604020202020204" pitchFamily="34" charset="0"/>
              </a:rPr>
              <a:t>Q14</a:t>
            </a:r>
            <a:r>
              <a:rPr lang="en-US" altLang="ja-JP" sz="1600" dirty="0">
                <a:latin typeface="Arial" panose="020B0604020202020204" pitchFamily="34" charset="0"/>
                <a:cs typeface="Arial" panose="020B0604020202020204" pitchFamily="34" charset="0"/>
              </a:rPr>
              <a:t>. Does the process plant have a wholesale storage </a:t>
            </a:r>
            <a:r>
              <a:rPr lang="en-US" altLang="ja-JP" sz="1600" dirty="0" smtClean="0">
                <a:latin typeface="Arial" panose="020B0604020202020204" pitchFamily="34" charset="0"/>
                <a:cs typeface="Arial" panose="020B0604020202020204" pitchFamily="34" charset="0"/>
              </a:rPr>
              <a:t>area?</a:t>
            </a:r>
            <a:endParaRPr kumimoji="1" lang="ja-JP" altLang="en-US" sz="1600" dirty="0">
              <a:latin typeface="Arial" panose="020B0604020202020204" pitchFamily="34" charset="0"/>
              <a:cs typeface="Arial" panose="020B0604020202020204" pitchFamily="34" charset="0"/>
            </a:endParaRPr>
          </a:p>
        </p:txBody>
      </p:sp>
      <p:sp>
        <p:nvSpPr>
          <p:cNvPr id="2" name="タイトル 1"/>
          <p:cNvSpPr>
            <a:spLocks noGrp="1"/>
          </p:cNvSpPr>
          <p:nvPr>
            <p:ph type="title"/>
          </p:nvPr>
        </p:nvSpPr>
        <p:spPr>
          <a:xfrm>
            <a:off x="1385741" y="624110"/>
            <a:ext cx="7148660" cy="804640"/>
          </a:xfrm>
        </p:spPr>
        <p:txBody>
          <a:bodyPr>
            <a:normAutofit fontScale="90000"/>
          </a:bodyPr>
          <a:lstStyle/>
          <a:p>
            <a:r>
              <a:rPr lang="en-US" altLang="ja-JP" dirty="0" smtClean="0">
                <a:latin typeface="Arial" panose="020B0604020202020204" pitchFamily="34" charset="0"/>
                <a:cs typeface="Arial" panose="020B0604020202020204" pitchFamily="34" charset="0"/>
              </a:rPr>
              <a:t>STEP1 </a:t>
            </a:r>
            <a:r>
              <a:rPr lang="en-US" altLang="ja-JP" dirty="0">
                <a:latin typeface="Arial" panose="020B0604020202020204" pitchFamily="34" charset="0"/>
                <a:cs typeface="Arial" panose="020B0604020202020204" pitchFamily="34" charset="0"/>
              </a:rPr>
              <a:t>Answering the questions(2)</a:t>
            </a:r>
            <a:endParaRPr kumimoji="1" lang="ja-JP" altLang="en-US" dirty="0"/>
          </a:p>
        </p:txBody>
      </p:sp>
      <p:sp>
        <p:nvSpPr>
          <p:cNvPr id="5" name="テキスト ボックス 4"/>
          <p:cNvSpPr txBox="1"/>
          <p:nvPr/>
        </p:nvSpPr>
        <p:spPr>
          <a:xfrm>
            <a:off x="519580" y="1257746"/>
            <a:ext cx="8260839" cy="3139321"/>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Q10 Are </a:t>
            </a:r>
            <a:r>
              <a:rPr lang="en-US" altLang="ja-JP" sz="2800" dirty="0">
                <a:latin typeface="Arial" panose="020B0604020202020204" pitchFamily="34" charset="0"/>
                <a:cs typeface="Arial" panose="020B0604020202020204" pitchFamily="34" charset="0"/>
              </a:rPr>
              <a:t>reactions (including side/ competition reactions) generated intentionally in the process plant</a:t>
            </a:r>
            <a:r>
              <a:rPr lang="en-US" altLang="ja-JP" sz="2800" dirty="0" smtClean="0">
                <a:latin typeface="Arial" panose="020B0604020202020204" pitchFamily="34" charset="0"/>
                <a:cs typeface="Arial" panose="020B0604020202020204" pitchFamily="34" charset="0"/>
              </a:rPr>
              <a:t>?</a:t>
            </a:r>
            <a:endParaRPr lang="ja-JP" altLang="en-US" sz="2800" dirty="0" smtClean="0">
              <a:latin typeface="Arial" panose="020B0604020202020204" pitchFamily="34" charset="0"/>
              <a:cs typeface="Arial" panose="020B0604020202020204" pitchFamily="34" charset="0"/>
            </a:endParaRPr>
          </a:p>
          <a:p>
            <a:endParaRPr lang="ja-JP" altLang="en-US" dirty="0"/>
          </a:p>
          <a:p>
            <a:r>
              <a:rPr lang="en-US" altLang="ja-JP" dirty="0" smtClean="0"/>
              <a:t>Since </a:t>
            </a:r>
            <a:r>
              <a:rPr lang="en-US" altLang="ja-JP" dirty="0"/>
              <a:t>an intentional </a:t>
            </a:r>
            <a:r>
              <a:rPr lang="en-US" altLang="ja-JP" sz="2400" dirty="0">
                <a:solidFill>
                  <a:srgbClr val="FF0000"/>
                </a:solidFill>
              </a:rPr>
              <a:t>reaction</a:t>
            </a:r>
            <a:r>
              <a:rPr lang="en-US" altLang="ja-JP" dirty="0"/>
              <a:t> </a:t>
            </a:r>
            <a:r>
              <a:rPr lang="en-US" altLang="ja-JP" sz="2400" dirty="0">
                <a:solidFill>
                  <a:srgbClr val="FF0000"/>
                </a:solidFill>
              </a:rPr>
              <a:t>does not occur</a:t>
            </a:r>
            <a:r>
              <a:rPr lang="en-US" altLang="ja-JP" dirty="0"/>
              <a:t>, </a:t>
            </a:r>
            <a:r>
              <a:rPr lang="en-US" altLang="ja-JP" dirty="0" smtClean="0"/>
              <a:t>answer </a:t>
            </a:r>
            <a:r>
              <a:rPr lang="en-US" altLang="ja-JP" dirty="0"/>
              <a:t>is </a:t>
            </a:r>
            <a:r>
              <a:rPr lang="en-US" altLang="ja-JP" sz="2400" dirty="0" smtClean="0">
                <a:solidFill>
                  <a:srgbClr val="FF0000"/>
                </a:solidFill>
              </a:rPr>
              <a:t>“No”</a:t>
            </a:r>
            <a:r>
              <a:rPr lang="en-US" altLang="ja-JP" dirty="0" smtClean="0"/>
              <a:t>.</a:t>
            </a:r>
            <a:endParaRPr kumimoji="1" lang="ja-JP" altLang="en-US" dirty="0" smtClean="0"/>
          </a:p>
          <a:p>
            <a:endParaRPr lang="ja-JP" altLang="en-US" dirty="0"/>
          </a:p>
          <a:p>
            <a:r>
              <a:rPr lang="en-US" altLang="ja-JP" dirty="0" smtClean="0"/>
              <a:t>Point</a:t>
            </a:r>
            <a:r>
              <a:rPr kumimoji="1" lang="ja-JP" altLang="en-US" dirty="0" smtClean="0"/>
              <a:t>：</a:t>
            </a:r>
            <a:r>
              <a:rPr lang="en-US" altLang="ja-JP" dirty="0"/>
              <a:t>The intentional reaction in the process tends to progress under high temperature and pressure. When </a:t>
            </a:r>
            <a:r>
              <a:rPr lang="en-US" altLang="ja-JP" dirty="0" smtClean="0"/>
              <a:t>the </a:t>
            </a:r>
            <a:r>
              <a:rPr lang="en-US" altLang="ja-JP" dirty="0"/>
              <a:t>temperature rises from the reaction condition, runaway reaction occurs. </a:t>
            </a:r>
            <a:r>
              <a:rPr lang="en-US" altLang="ja-JP" dirty="0" smtClean="0"/>
              <a:t>Temperature </a:t>
            </a:r>
            <a:r>
              <a:rPr lang="en-US" altLang="ja-JP" dirty="0"/>
              <a:t>and </a:t>
            </a:r>
            <a:r>
              <a:rPr lang="en-US" altLang="ja-JP" dirty="0" smtClean="0"/>
              <a:t>pressure </a:t>
            </a:r>
            <a:r>
              <a:rPr lang="en-US" altLang="ja-JP" dirty="0"/>
              <a:t>rise </a:t>
            </a:r>
            <a:r>
              <a:rPr lang="en-US" altLang="ja-JP" dirty="0" smtClean="0"/>
              <a:t>rapidly.</a:t>
            </a:r>
            <a:endParaRPr kumimoji="1" lang="ja-JP" altLang="en-US" dirty="0"/>
          </a:p>
        </p:txBody>
      </p:sp>
      <p:sp>
        <p:nvSpPr>
          <p:cNvPr id="11" name="テキスト ボックス 10"/>
          <p:cNvSpPr txBox="1"/>
          <p:nvPr/>
        </p:nvSpPr>
        <p:spPr>
          <a:xfrm>
            <a:off x="524726" y="1259803"/>
            <a:ext cx="8260839" cy="5109091"/>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Q13</a:t>
            </a:r>
            <a:r>
              <a:rPr lang="en-US" altLang="ja-JP" sz="2800" dirty="0">
                <a:latin typeface="Arial" panose="020B0604020202020204" pitchFamily="34" charset="0"/>
                <a:cs typeface="Arial" panose="020B0604020202020204" pitchFamily="34" charset="0"/>
              </a:rPr>
              <a:t>. Does the process plant have parts that are not at ordinary temperatures and pressures (high/low temperature, high pressure, vacuum </a:t>
            </a:r>
            <a:r>
              <a:rPr lang="en-US" altLang="ja-JP" sz="2800" dirty="0" smtClean="0">
                <a:latin typeface="Arial" panose="020B0604020202020204" pitchFamily="34" charset="0"/>
                <a:cs typeface="Arial" panose="020B0604020202020204" pitchFamily="34" charset="0"/>
              </a:rPr>
              <a:t>[low pressure], </a:t>
            </a:r>
            <a:r>
              <a:rPr lang="en-US" altLang="ja-JP" sz="2800" dirty="0">
                <a:latin typeface="Arial" panose="020B0604020202020204" pitchFamily="34" charset="0"/>
                <a:cs typeface="Arial" panose="020B0604020202020204" pitchFamily="34" charset="0"/>
              </a:rPr>
              <a:t>repeated temperature/pressure increase/decrease</a:t>
            </a:r>
            <a:r>
              <a:rPr lang="en-US" altLang="ja-JP" sz="2800" dirty="0" smtClean="0">
                <a:latin typeface="Arial" panose="020B0604020202020204" pitchFamily="34" charset="0"/>
                <a:cs typeface="Arial" panose="020B0604020202020204" pitchFamily="34" charset="0"/>
              </a:rPr>
              <a:t>)?</a:t>
            </a:r>
            <a:endParaRPr lang="ja-JP" altLang="en-US" sz="2800" dirty="0" smtClean="0">
              <a:latin typeface="Arial" panose="020B0604020202020204" pitchFamily="34" charset="0"/>
              <a:cs typeface="Arial" panose="020B0604020202020204" pitchFamily="34" charset="0"/>
            </a:endParaRPr>
          </a:p>
          <a:p>
            <a:endParaRPr lang="ja-JP" altLang="en-US" dirty="0"/>
          </a:p>
          <a:p>
            <a:r>
              <a:rPr lang="en-US" altLang="ja-JP" dirty="0" smtClean="0"/>
              <a:t>Since main material </a:t>
            </a:r>
            <a:r>
              <a:rPr lang="en-US" altLang="ja-JP" dirty="0"/>
              <a:t>is transported by compressed air, there is </a:t>
            </a:r>
            <a:r>
              <a:rPr lang="en-US" altLang="ja-JP" dirty="0" smtClean="0"/>
              <a:t>high pressure. </a:t>
            </a:r>
            <a:r>
              <a:rPr lang="en-US" altLang="ja-JP" dirty="0"/>
              <a:t>Since that is repeated, there is </a:t>
            </a:r>
            <a:r>
              <a:rPr lang="en-US" altLang="ja-JP" dirty="0" smtClean="0"/>
              <a:t>repeated </a:t>
            </a:r>
            <a:r>
              <a:rPr lang="en-US" altLang="ja-JP" dirty="0"/>
              <a:t>pressure</a:t>
            </a:r>
            <a:r>
              <a:rPr lang="en-US" altLang="ja-JP" dirty="0" smtClean="0"/>
              <a:t>. </a:t>
            </a:r>
            <a:r>
              <a:rPr kumimoji="1" lang="ja-JP" altLang="en-US" dirty="0" smtClean="0"/>
              <a:t> </a:t>
            </a:r>
            <a:r>
              <a:rPr kumimoji="1" lang="en-US" altLang="ja-JP" dirty="0" smtClean="0"/>
              <a:t>Answer is </a:t>
            </a:r>
            <a:r>
              <a:rPr kumimoji="1" lang="en-US" altLang="ja-JP" sz="2400" b="1" dirty="0" smtClean="0">
                <a:solidFill>
                  <a:srgbClr val="FF0000"/>
                </a:solidFill>
              </a:rPr>
              <a:t>”Yes”</a:t>
            </a:r>
            <a:r>
              <a:rPr kumimoji="1" lang="en-US" altLang="ja-JP" dirty="0" smtClean="0"/>
              <a:t>.</a:t>
            </a:r>
            <a:endParaRPr kumimoji="1" lang="ja-JP" altLang="en-US" dirty="0" smtClean="0"/>
          </a:p>
          <a:p>
            <a:endParaRPr lang="ja-JP" altLang="en-US" dirty="0"/>
          </a:p>
          <a:p>
            <a:r>
              <a:rPr kumimoji="1" lang="en-US" altLang="ja-JP" dirty="0" smtClean="0"/>
              <a:t>Point : </a:t>
            </a:r>
            <a:r>
              <a:rPr lang="en-US" altLang="ja-JP" dirty="0" smtClean="0"/>
              <a:t>Parts </a:t>
            </a:r>
            <a:r>
              <a:rPr lang="en-US" altLang="ja-JP" dirty="0"/>
              <a:t>that are not at ordinary temperatures and pressures experience high/low temperature, and repeated temperature increase/decrease. In terms of pressure, there are parts at high pressure vacuum (low pressure) and repeated pressure decrease/increase. Presence of such a part can lead to a leak of contents due to deterioration of sealed parts. Conversely, air or other substances can enter the process and react with the contents</a:t>
            </a:r>
            <a:r>
              <a:rPr lang="en-US" altLang="ja-JP" dirty="0" smtClean="0"/>
              <a:t>.</a:t>
            </a:r>
            <a:endParaRPr kumimoji="1" lang="ja-JP" altLang="en-US" dirty="0"/>
          </a:p>
        </p:txBody>
      </p:sp>
      <p:sp>
        <p:nvSpPr>
          <p:cNvPr id="12" name="テキスト ボックス 11"/>
          <p:cNvSpPr txBox="1"/>
          <p:nvPr/>
        </p:nvSpPr>
        <p:spPr>
          <a:xfrm>
            <a:off x="529793" y="1253622"/>
            <a:ext cx="8260839" cy="3262432"/>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Q14. Does </a:t>
            </a:r>
            <a:r>
              <a:rPr lang="en-US" altLang="ja-JP" sz="2800" dirty="0">
                <a:latin typeface="Arial" panose="020B0604020202020204" pitchFamily="34" charset="0"/>
                <a:cs typeface="Arial" panose="020B0604020202020204" pitchFamily="34" charset="0"/>
              </a:rPr>
              <a:t>the process plant have a wholesale storage area</a:t>
            </a:r>
            <a:r>
              <a:rPr lang="en-US" altLang="ja-JP" sz="2800" dirty="0" smtClean="0">
                <a:latin typeface="Arial" panose="020B0604020202020204" pitchFamily="34" charset="0"/>
                <a:cs typeface="Arial" panose="020B0604020202020204" pitchFamily="34" charset="0"/>
              </a:rPr>
              <a:t>?</a:t>
            </a:r>
            <a:endParaRPr lang="ja-JP" altLang="en-US" sz="2800" dirty="0" smtClean="0">
              <a:latin typeface="Arial" panose="020B0604020202020204" pitchFamily="34" charset="0"/>
              <a:cs typeface="Arial" panose="020B0604020202020204" pitchFamily="34" charset="0"/>
            </a:endParaRPr>
          </a:p>
          <a:p>
            <a:endParaRPr lang="ja-JP" altLang="en-US" dirty="0"/>
          </a:p>
          <a:p>
            <a:r>
              <a:rPr lang="en-US" altLang="ja-JP" dirty="0" smtClean="0"/>
              <a:t>Since </a:t>
            </a:r>
            <a:r>
              <a:rPr lang="en-US" altLang="ja-JP" dirty="0"/>
              <a:t>the store of the substance is </a:t>
            </a:r>
            <a:r>
              <a:rPr lang="en-US" altLang="ja-JP" sz="2400" dirty="0">
                <a:solidFill>
                  <a:srgbClr val="FF0000"/>
                </a:solidFill>
              </a:rPr>
              <a:t>not </a:t>
            </a:r>
            <a:r>
              <a:rPr lang="en-US" altLang="ja-JP" sz="2400" dirty="0" smtClean="0">
                <a:solidFill>
                  <a:srgbClr val="FF0000"/>
                </a:solidFill>
              </a:rPr>
              <a:t>wholesale.</a:t>
            </a:r>
            <a:r>
              <a:rPr lang="en-US" altLang="ja-JP" dirty="0" smtClean="0"/>
              <a:t> Answer </a:t>
            </a:r>
            <a:r>
              <a:rPr lang="en-US" altLang="ja-JP" dirty="0"/>
              <a:t>is </a:t>
            </a:r>
            <a:r>
              <a:rPr lang="en-US" altLang="ja-JP" sz="2400" dirty="0" smtClean="0">
                <a:solidFill>
                  <a:srgbClr val="FF0000"/>
                </a:solidFill>
              </a:rPr>
              <a:t>“No”</a:t>
            </a:r>
            <a:r>
              <a:rPr lang="en-US" altLang="ja-JP" dirty="0" smtClean="0"/>
              <a:t>.</a:t>
            </a:r>
            <a:endParaRPr kumimoji="1" lang="ja-JP" altLang="en-US" dirty="0" smtClean="0"/>
          </a:p>
          <a:p>
            <a:endParaRPr lang="ja-JP" altLang="en-US" dirty="0"/>
          </a:p>
          <a:p>
            <a:r>
              <a:rPr kumimoji="1" lang="en-US" altLang="ja-JP" dirty="0" smtClean="0"/>
              <a:t>Point : </a:t>
            </a:r>
            <a:r>
              <a:rPr lang="en-US" altLang="ja-JP" dirty="0" smtClean="0"/>
              <a:t>Even </a:t>
            </a:r>
            <a:r>
              <a:rPr lang="en-US" altLang="ja-JP" dirty="0"/>
              <a:t>when a hazard is not recorded in SDS, storage of large quantities of combustible substances (e.g. solid fuel from refuse, wood chips, shredder dust, rubble, tempura scraps, oily cloths) can lead to ignition and fire due to heat accumulation. Other than combustible substances, a large amount of stored ammonium nitrate has caused many huge explosions.</a:t>
            </a:r>
            <a:endParaRPr kumimoji="1" lang="ja-JP" altLang="en-US" dirty="0"/>
          </a:p>
        </p:txBody>
      </p:sp>
      <p:sp>
        <p:nvSpPr>
          <p:cNvPr id="10" name="テキスト ボックス 9"/>
          <p:cNvSpPr txBox="1"/>
          <p:nvPr/>
        </p:nvSpPr>
        <p:spPr>
          <a:xfrm>
            <a:off x="523328" y="1258235"/>
            <a:ext cx="8260839" cy="5447645"/>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Q12. Are </a:t>
            </a:r>
            <a:r>
              <a:rPr lang="en-US" altLang="ja-JP" sz="2800" dirty="0">
                <a:latin typeface="Arial" panose="020B0604020202020204" pitchFamily="34" charset="0"/>
                <a:cs typeface="Arial" panose="020B0604020202020204" pitchFamily="34" charset="0"/>
              </a:rPr>
              <a:t>there possibilities of any of the followings due to intended or unintended mixing of substances in the plant</a:t>
            </a:r>
            <a:r>
              <a:rPr lang="en-US" altLang="ja-JP" sz="2800" dirty="0" smtClean="0">
                <a:latin typeface="Arial" panose="020B0604020202020204" pitchFamily="34" charset="0"/>
                <a:cs typeface="Arial" panose="020B0604020202020204" pitchFamily="34" charset="0"/>
              </a:rPr>
              <a:t>?</a:t>
            </a:r>
            <a:endParaRPr lang="ja-JP" altLang="en-US" sz="2800" dirty="0">
              <a:latin typeface="Arial" panose="020B0604020202020204" pitchFamily="34" charset="0"/>
              <a:cs typeface="Arial" panose="020B0604020202020204" pitchFamily="34" charset="0"/>
            </a:endParaRPr>
          </a:p>
          <a:p>
            <a:pPr marL="792000" lvl="1" indent="-396000"/>
            <a:r>
              <a:rPr lang="en-US" altLang="ja-JP" sz="2400" dirty="0" smtClean="0">
                <a:latin typeface="Arial" panose="020B0604020202020204" pitchFamily="34" charset="0"/>
                <a:cs typeface="Arial" panose="020B0604020202020204" pitchFamily="34" charset="0"/>
              </a:rPr>
              <a:t>(</a:t>
            </a:r>
            <a:r>
              <a:rPr lang="en-US" altLang="ja-JP" sz="2400" dirty="0">
                <a:latin typeface="Arial" panose="020B0604020202020204" pitchFamily="34" charset="0"/>
                <a:cs typeface="Arial" panose="020B0604020202020204" pitchFamily="34" charset="0"/>
              </a:rPr>
              <a:t>1)Increase in temperature</a:t>
            </a:r>
          </a:p>
          <a:p>
            <a:pPr marL="792000" lvl="1" indent="-396000"/>
            <a:r>
              <a:rPr lang="en-US" altLang="ja-JP" sz="2400" dirty="0">
                <a:latin typeface="Arial" panose="020B0604020202020204" pitchFamily="34" charset="0"/>
                <a:cs typeface="Arial" panose="020B0604020202020204" pitchFamily="34" charset="0"/>
              </a:rPr>
              <a:t>(2)Generation of a substance that falls under the hazards of GHS classification in Table A2 of the reference material (see Question 2)</a:t>
            </a:r>
          </a:p>
          <a:p>
            <a:pPr marL="792000" lvl="1" indent="-396000"/>
            <a:r>
              <a:rPr lang="en-US" altLang="ja-JP" sz="2400" dirty="0">
                <a:latin typeface="Arial" panose="020B0604020202020204" pitchFamily="34" charset="0"/>
                <a:cs typeface="Arial" panose="020B0604020202020204" pitchFamily="34" charset="0"/>
              </a:rPr>
              <a:t>(3)Generation of large quantities of gas</a:t>
            </a:r>
          </a:p>
          <a:p>
            <a:pPr marL="792000" lvl="1" indent="-396000"/>
            <a:r>
              <a:rPr lang="en-US" altLang="ja-JP" sz="2400" dirty="0">
                <a:latin typeface="Arial" panose="020B0604020202020204" pitchFamily="34" charset="0"/>
                <a:cs typeface="Arial" panose="020B0604020202020204" pitchFamily="34" charset="0"/>
              </a:rPr>
              <a:t>(4)Decreased thermal stability of the substance </a:t>
            </a:r>
            <a:r>
              <a:rPr lang="en-US" altLang="ja-JP" sz="2400" dirty="0" smtClean="0">
                <a:latin typeface="Arial" panose="020B0604020202020204" pitchFamily="34" charset="0"/>
                <a:cs typeface="Arial" panose="020B0604020202020204" pitchFamily="34" charset="0"/>
              </a:rPr>
              <a:t>handled</a:t>
            </a:r>
            <a:endParaRPr lang="ja-JP" altLang="en-US" sz="2400" dirty="0" smtClean="0">
              <a:latin typeface="Arial" panose="020B0604020202020204" pitchFamily="34" charset="0"/>
              <a:cs typeface="Arial" panose="020B0604020202020204" pitchFamily="34" charset="0"/>
            </a:endParaRPr>
          </a:p>
          <a:p>
            <a:endParaRPr lang="ja-JP" altLang="en-US" dirty="0"/>
          </a:p>
          <a:p>
            <a:r>
              <a:rPr lang="en-US" altLang="ja-JP" dirty="0" smtClean="0"/>
              <a:t>By SDS, since </a:t>
            </a:r>
            <a:r>
              <a:rPr lang="en-US" altLang="ja-JP" dirty="0"/>
              <a:t>each powders is </a:t>
            </a:r>
            <a:r>
              <a:rPr lang="en-US" altLang="ja-JP" sz="2400" dirty="0" smtClean="0">
                <a:solidFill>
                  <a:srgbClr val="FF0000"/>
                </a:solidFill>
              </a:rPr>
              <a:t>very </a:t>
            </a:r>
            <a:r>
              <a:rPr lang="en-US" altLang="ja-JP" sz="2400" dirty="0">
                <a:solidFill>
                  <a:srgbClr val="FF0000"/>
                </a:solidFill>
              </a:rPr>
              <a:t>stable substance</a:t>
            </a:r>
            <a:r>
              <a:rPr lang="en-US" altLang="ja-JP" dirty="0"/>
              <a:t>, (1)-(4) does not occur. </a:t>
            </a:r>
            <a:r>
              <a:rPr lang="en-US" altLang="ja-JP" dirty="0" smtClean="0"/>
              <a:t> Answer is </a:t>
            </a:r>
            <a:r>
              <a:rPr kumimoji="1" lang="en-US" altLang="ja-JP" sz="2400" dirty="0" smtClean="0">
                <a:solidFill>
                  <a:srgbClr val="FF0000"/>
                </a:solidFill>
              </a:rPr>
              <a:t>”No”</a:t>
            </a:r>
            <a:r>
              <a:rPr kumimoji="1" lang="en-US" altLang="ja-JP" dirty="0" smtClean="0"/>
              <a:t>.</a:t>
            </a:r>
            <a:endParaRPr kumimoji="1" lang="ja-JP" altLang="en-US" dirty="0" smtClean="0"/>
          </a:p>
          <a:p>
            <a:endParaRPr lang="ja-JP" altLang="en-US" dirty="0"/>
          </a:p>
          <a:p>
            <a:r>
              <a:rPr kumimoji="1" lang="en-US" altLang="ja-JP" dirty="0" smtClean="0"/>
              <a:t>Point </a:t>
            </a:r>
            <a:r>
              <a:rPr lang="en-US" altLang="ja-JP" dirty="0"/>
              <a:t>: Mixing of </a:t>
            </a:r>
            <a:r>
              <a:rPr lang="en-US" altLang="ja-JP" dirty="0" smtClean="0"/>
              <a:t>some </a:t>
            </a:r>
            <a:r>
              <a:rPr lang="en-US" altLang="ja-JP" dirty="0"/>
              <a:t>substances can cause (1)-(4). </a:t>
            </a:r>
            <a:r>
              <a:rPr lang="en-US" altLang="ja-JP" dirty="0" smtClean="0"/>
              <a:t> Any </a:t>
            </a:r>
            <a:r>
              <a:rPr lang="en-US" altLang="ja-JP" dirty="0"/>
              <a:t>of them can cause unintended fire/explosions</a:t>
            </a:r>
            <a:r>
              <a:rPr lang="en-US" altLang="ja-JP" dirty="0" smtClean="0"/>
              <a:t>.</a:t>
            </a:r>
            <a:endParaRPr kumimoji="1" lang="ja-JP" altLang="en-US" dirty="0"/>
          </a:p>
        </p:txBody>
      </p:sp>
      <p:sp>
        <p:nvSpPr>
          <p:cNvPr id="9" name="テキスト ボックス 8"/>
          <p:cNvSpPr txBox="1"/>
          <p:nvPr/>
        </p:nvSpPr>
        <p:spPr>
          <a:xfrm>
            <a:off x="529045" y="1257746"/>
            <a:ext cx="8260839" cy="4647426"/>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800" dirty="0" smtClean="0">
                <a:latin typeface="Arial" panose="020B0604020202020204" pitchFamily="34" charset="0"/>
                <a:cs typeface="Arial" panose="020B0604020202020204" pitchFamily="34" charset="0"/>
              </a:rPr>
              <a:t>Q11 Is </a:t>
            </a:r>
            <a:r>
              <a:rPr lang="en-US" altLang="ja-JP" sz="2800" dirty="0">
                <a:latin typeface="Arial" panose="020B0604020202020204" pitchFamily="34" charset="0"/>
                <a:cs typeface="Arial" panose="020B0604020202020204" pitchFamily="34" charset="0"/>
              </a:rPr>
              <a:t>there increase in temperature during some physical operation in the process plant</a:t>
            </a:r>
            <a:r>
              <a:rPr lang="en-US" altLang="ja-JP" sz="2800" dirty="0" smtClean="0">
                <a:latin typeface="Arial" panose="020B0604020202020204" pitchFamily="34" charset="0"/>
                <a:cs typeface="Arial" panose="020B0604020202020204" pitchFamily="34" charset="0"/>
              </a:rPr>
              <a:t>?</a:t>
            </a:r>
            <a:endParaRPr lang="ja-JP" altLang="en-US" sz="2800" dirty="0" smtClean="0">
              <a:latin typeface="Arial" panose="020B0604020202020204" pitchFamily="34" charset="0"/>
              <a:cs typeface="Arial" panose="020B0604020202020204" pitchFamily="34" charset="0"/>
            </a:endParaRPr>
          </a:p>
          <a:p>
            <a:endParaRPr lang="ja-JP" altLang="en-US" dirty="0"/>
          </a:p>
          <a:p>
            <a:r>
              <a:rPr lang="en-US" altLang="ja-JP" dirty="0"/>
              <a:t>The process has </a:t>
            </a:r>
            <a:r>
              <a:rPr lang="en-US" altLang="ja-JP" dirty="0" smtClean="0"/>
              <a:t>mixing </a:t>
            </a:r>
            <a:r>
              <a:rPr lang="en-US" altLang="ja-JP" dirty="0"/>
              <a:t>operation. But since that is </a:t>
            </a:r>
            <a:r>
              <a:rPr lang="en-US" altLang="ja-JP" sz="2400" dirty="0">
                <a:solidFill>
                  <a:srgbClr val="FF0000"/>
                </a:solidFill>
              </a:rPr>
              <a:t>slow</a:t>
            </a:r>
            <a:r>
              <a:rPr lang="en-US" altLang="ja-JP" dirty="0"/>
              <a:t>, </a:t>
            </a:r>
            <a:r>
              <a:rPr lang="en-US" altLang="ja-JP" dirty="0" smtClean="0"/>
              <a:t>temperature </a:t>
            </a:r>
            <a:r>
              <a:rPr lang="en-US" altLang="ja-JP" dirty="0"/>
              <a:t>hardly rises. </a:t>
            </a:r>
            <a:r>
              <a:rPr lang="en-US" altLang="ja-JP" dirty="0" smtClean="0"/>
              <a:t>Answer </a:t>
            </a:r>
            <a:r>
              <a:rPr lang="en-US" altLang="ja-JP" dirty="0"/>
              <a:t>is </a:t>
            </a:r>
            <a:r>
              <a:rPr lang="en-US" altLang="ja-JP" sz="2400" dirty="0" smtClean="0">
                <a:solidFill>
                  <a:srgbClr val="FF0000"/>
                </a:solidFill>
              </a:rPr>
              <a:t>“No”</a:t>
            </a:r>
            <a:r>
              <a:rPr lang="en-US" altLang="ja-JP" dirty="0" smtClean="0"/>
              <a:t>.</a:t>
            </a:r>
          </a:p>
          <a:p>
            <a:endParaRPr lang="ja-JP" altLang="en-US" dirty="0"/>
          </a:p>
          <a:p>
            <a:r>
              <a:rPr kumimoji="1" lang="en-US" altLang="ja-JP" dirty="0" smtClean="0"/>
              <a:t>Point </a:t>
            </a:r>
            <a:r>
              <a:rPr kumimoji="1" lang="ja-JP" altLang="en-US" dirty="0" smtClean="0"/>
              <a:t>： </a:t>
            </a:r>
            <a:r>
              <a:rPr lang="en-US" altLang="ja-JP" dirty="0" smtClean="0"/>
              <a:t>Processes </a:t>
            </a:r>
            <a:r>
              <a:rPr lang="en-US" altLang="ja-JP" dirty="0"/>
              <a:t>of </a:t>
            </a:r>
            <a:r>
              <a:rPr lang="en-US" altLang="ja-JP" sz="2400" dirty="0">
                <a:solidFill>
                  <a:srgbClr val="FF0000"/>
                </a:solidFill>
              </a:rPr>
              <a:t>physical operations</a:t>
            </a:r>
            <a:r>
              <a:rPr lang="en-US" altLang="ja-JP" dirty="0"/>
              <a:t> other than intentional reaction </a:t>
            </a:r>
            <a:r>
              <a:rPr lang="en-US" altLang="ja-JP" dirty="0" smtClean="0"/>
              <a:t>include </a:t>
            </a:r>
            <a:r>
              <a:rPr lang="en-US" altLang="ja-JP" dirty="0"/>
              <a:t>operations (e.g. absorption, mixing, dissolution, diluting) that </a:t>
            </a:r>
            <a:r>
              <a:rPr lang="en-US" altLang="ja-JP" sz="2400" dirty="0">
                <a:solidFill>
                  <a:srgbClr val="FF0000"/>
                </a:solidFill>
              </a:rPr>
              <a:t>can increase the temperature</a:t>
            </a:r>
            <a:r>
              <a:rPr lang="en-US" altLang="ja-JP" dirty="0"/>
              <a:t>. Increase in temperature can cause unintended reactions including further heating, generation of toxic/combustible gas and explosions. This does not include intentional heating during operation. However, pay attention to the possibility that </a:t>
            </a:r>
            <a:r>
              <a:rPr lang="en-US" altLang="ja-JP" sz="2400" dirty="0">
                <a:solidFill>
                  <a:srgbClr val="FF0000"/>
                </a:solidFill>
              </a:rPr>
              <a:t>substances may react at a higher temperature</a:t>
            </a:r>
            <a:r>
              <a:rPr lang="en-US" altLang="ja-JP" dirty="0" smtClean="0"/>
              <a:t>.</a:t>
            </a:r>
            <a:endParaRPr kumimoji="1" lang="ja-JP" altLang="en-US" dirty="0"/>
          </a:p>
        </p:txBody>
      </p:sp>
    </p:spTree>
    <p:extLst>
      <p:ext uri="{BB962C8B-B14F-4D97-AF65-F5344CB8AC3E}">
        <p14:creationId xmlns:p14="http://schemas.microsoft.com/office/powerpoint/2010/main" val="193657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xit" presetSubtype="2" fill="hold" grpId="1" nodeType="clickEffect">
                                  <p:stCondLst>
                                    <p:cond delay="0"/>
                                  </p:stCondLst>
                                  <p:childTnLst>
                                    <p:anim calcmode="lin" valueType="num">
                                      <p:cBhvr additive="base">
                                        <p:cTn id="21" dur="500"/>
                                        <p:tgtEl>
                                          <p:spTgt spid="5"/>
                                        </p:tgtEl>
                                        <p:attrNameLst>
                                          <p:attrName>ppt_x</p:attrName>
                                        </p:attrNameLst>
                                      </p:cBhvr>
                                      <p:tavLst>
                                        <p:tav tm="0">
                                          <p:val>
                                            <p:strVal val="ppt_x"/>
                                          </p:val>
                                        </p:tav>
                                        <p:tav tm="100000">
                                          <p:val>
                                            <p:strVal val="1+ppt_w/2"/>
                                          </p:val>
                                        </p:tav>
                                      </p:tavLst>
                                    </p:anim>
                                    <p:anim calcmode="lin" valueType="num">
                                      <p:cBhvr additive="base">
                                        <p:cTn id="22" dur="500"/>
                                        <p:tgtEl>
                                          <p:spTgt spid="5"/>
                                        </p:tgtEl>
                                        <p:attrNameLst>
                                          <p:attrName>ppt_y</p:attrName>
                                        </p:attrNameLst>
                                      </p:cBhvr>
                                      <p:tavLst>
                                        <p:tav tm="0">
                                          <p:val>
                                            <p:strVal val="ppt_y"/>
                                          </p:val>
                                        </p:tav>
                                        <p:tav tm="100000">
                                          <p:val>
                                            <p:strVal val="ppt_y"/>
                                          </p:val>
                                        </p:tav>
                                      </p:tavLst>
                                    </p:anim>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 calcmode="lin" valueType="num">
                                      <p:cBhvr additive="base">
                                        <p:cTn id="3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1+#ppt_w/2"/>
                                          </p:val>
                                        </p:tav>
                                        <p:tav tm="100000">
                                          <p:val>
                                            <p:strVal val="#ppt_x"/>
                                          </p:val>
                                        </p:tav>
                                      </p:tavLst>
                                    </p:anim>
                                    <p:anim calcmode="lin" valueType="num">
                                      <p:cBhvr additive="base">
                                        <p:cTn id="39"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9"/>
                                        </p:tgtEl>
                                        <p:attrNameLst>
                                          <p:attrName>ppt_x</p:attrName>
                                        </p:attrNameLst>
                                      </p:cBhvr>
                                      <p:tavLst>
                                        <p:tav tm="0">
                                          <p:val>
                                            <p:strVal val="ppt_x"/>
                                          </p:val>
                                        </p:tav>
                                        <p:tav tm="100000">
                                          <p:val>
                                            <p:strVal val="1+ppt_w/2"/>
                                          </p:val>
                                        </p:tav>
                                      </p:tavLst>
                                    </p:anim>
                                    <p:anim calcmode="lin" valueType="num">
                                      <p:cBhvr additive="base">
                                        <p:cTn id="44" dur="500"/>
                                        <p:tgtEl>
                                          <p:spTgt spid="9"/>
                                        </p:tgtEl>
                                        <p:attrNameLst>
                                          <p:attrName>ppt_y</p:attrName>
                                        </p:attrNameLst>
                                      </p:cBhvr>
                                      <p:tavLst>
                                        <p:tav tm="0">
                                          <p:val>
                                            <p:strVal val="ppt_y"/>
                                          </p:val>
                                        </p:tav>
                                        <p:tav tm="100000">
                                          <p:val>
                                            <p:strVal val="ppt_y"/>
                                          </p:val>
                                        </p:tav>
                                      </p:tavLst>
                                    </p:anim>
                                    <p:set>
                                      <p:cBhvr>
                                        <p:cTn id="45" dur="1" fill="hold">
                                          <p:stCondLst>
                                            <p:cond delay="499"/>
                                          </p:stCondLst>
                                        </p:cTn>
                                        <p:tgtEl>
                                          <p:spTgt spid="9"/>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nodeType="after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1" fill="hold">
                            <p:stCondLst>
                              <p:cond delay="1000"/>
                            </p:stCondLst>
                            <p:childTnLst>
                              <p:par>
                                <p:cTn id="52" presetID="2" presetClass="entr" presetSubtype="2" fill="hold" nodeType="afterEffect">
                                  <p:stCondLst>
                                    <p:cond delay="0"/>
                                  </p:stCondLst>
                                  <p:childTnLst>
                                    <p:set>
                                      <p:cBhvr>
                                        <p:cTn id="53" dur="1" fill="hold">
                                          <p:stCondLst>
                                            <p:cond delay="0"/>
                                          </p:stCondLst>
                                        </p:cTn>
                                        <p:tgtEl>
                                          <p:spTgt spid="8">
                                            <p:txEl>
                                              <p:pRg st="2" end="2"/>
                                            </p:txEl>
                                          </p:spTgt>
                                        </p:tgtEl>
                                        <p:attrNameLst>
                                          <p:attrName>style.visibility</p:attrName>
                                        </p:attrNameLst>
                                      </p:cBhvr>
                                      <p:to>
                                        <p:strVal val="visible"/>
                                      </p:to>
                                    </p:set>
                                    <p:anim calcmode="lin" valueType="num">
                                      <p:cBhvr additive="base">
                                        <p:cTn id="54" dur="500" fill="hold"/>
                                        <p:tgtEl>
                                          <p:spTgt spid="8">
                                            <p:txEl>
                                              <p:pRg st="2" end="2"/>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1+#ppt_w/2"/>
                                          </p:val>
                                        </p:tav>
                                        <p:tav tm="100000">
                                          <p:val>
                                            <p:strVal val="#ppt_x"/>
                                          </p:val>
                                        </p:tav>
                                      </p:tavLst>
                                    </p:anim>
                                    <p:anim calcmode="lin" valueType="num">
                                      <p:cBhvr additive="base">
                                        <p:cTn id="6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xit" presetSubtype="2" fill="hold" grpId="1" nodeType="clickEffect">
                                  <p:stCondLst>
                                    <p:cond delay="0"/>
                                  </p:stCondLst>
                                  <p:childTnLst>
                                    <p:anim calcmode="lin" valueType="num">
                                      <p:cBhvr additive="base">
                                        <p:cTn id="65" dur="500"/>
                                        <p:tgtEl>
                                          <p:spTgt spid="10"/>
                                        </p:tgtEl>
                                        <p:attrNameLst>
                                          <p:attrName>ppt_x</p:attrName>
                                        </p:attrNameLst>
                                      </p:cBhvr>
                                      <p:tavLst>
                                        <p:tav tm="0">
                                          <p:val>
                                            <p:strVal val="ppt_x"/>
                                          </p:val>
                                        </p:tav>
                                        <p:tav tm="100000">
                                          <p:val>
                                            <p:strVal val="1+ppt_w/2"/>
                                          </p:val>
                                        </p:tav>
                                      </p:tavLst>
                                    </p:anim>
                                    <p:anim calcmode="lin" valueType="num">
                                      <p:cBhvr additive="base">
                                        <p:cTn id="66" dur="500"/>
                                        <p:tgtEl>
                                          <p:spTgt spid="10"/>
                                        </p:tgtEl>
                                        <p:attrNameLst>
                                          <p:attrName>ppt_y</p:attrName>
                                        </p:attrNameLst>
                                      </p:cBhvr>
                                      <p:tavLst>
                                        <p:tav tm="0">
                                          <p:val>
                                            <p:strVal val="ppt_y"/>
                                          </p:val>
                                        </p:tav>
                                        <p:tav tm="100000">
                                          <p:val>
                                            <p:strVal val="ppt_y"/>
                                          </p:val>
                                        </p:tav>
                                      </p:tavLst>
                                    </p:anim>
                                    <p:set>
                                      <p:cBhvr>
                                        <p:cTn id="67" dur="1" fill="hold">
                                          <p:stCondLst>
                                            <p:cond delay="499"/>
                                          </p:stCondLst>
                                        </p:cTn>
                                        <p:tgtEl>
                                          <p:spTgt spid="10"/>
                                        </p:tgtEl>
                                        <p:attrNameLst>
                                          <p:attrName>style.visibility</p:attrName>
                                        </p:attrNameLst>
                                      </p:cBhvr>
                                      <p:to>
                                        <p:strVal val="hidden"/>
                                      </p:to>
                                    </p:set>
                                  </p:childTnLst>
                                </p:cTn>
                              </p:par>
                            </p:childTnLst>
                          </p:cTn>
                        </p:par>
                        <p:par>
                          <p:cTn id="68" fill="hold">
                            <p:stCondLst>
                              <p:cond delay="500"/>
                            </p:stCondLst>
                            <p:childTnLst>
                              <p:par>
                                <p:cTn id="69" presetID="2" presetClass="entr" presetSubtype="2" fill="hold" nodeType="after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anim calcmode="lin" valueType="num">
                                      <p:cBhvr additive="base">
                                        <p:cTn id="7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73" fill="hold">
                            <p:stCondLst>
                              <p:cond delay="1000"/>
                            </p:stCondLst>
                            <p:childTnLst>
                              <p:par>
                                <p:cTn id="74" presetID="2" presetClass="entr" presetSubtype="2" fill="hold" nodeType="after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 calcmode="lin" valueType="num">
                                      <p:cBhvr additive="base">
                                        <p:cTn id="76"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78" fill="hold">
                            <p:stCondLst>
                              <p:cond delay="1500"/>
                            </p:stCondLst>
                            <p:childTnLst>
                              <p:par>
                                <p:cTn id="79" presetID="2" presetClass="entr" presetSubtype="2" fill="hold" nodeType="afterEffect">
                                  <p:stCondLst>
                                    <p:cond delay="0"/>
                                  </p:stCondLst>
                                  <p:childTnLst>
                                    <p:set>
                                      <p:cBhvr>
                                        <p:cTn id="80" dur="1" fill="hold">
                                          <p:stCondLst>
                                            <p:cond delay="0"/>
                                          </p:stCondLst>
                                        </p:cTn>
                                        <p:tgtEl>
                                          <p:spTgt spid="3">
                                            <p:txEl>
                                              <p:pRg st="4" end="4"/>
                                            </p:txEl>
                                          </p:spTgt>
                                        </p:tgtEl>
                                        <p:attrNameLst>
                                          <p:attrName>style.visibility</p:attrName>
                                        </p:attrNameLst>
                                      </p:cBhvr>
                                      <p:to>
                                        <p:strVal val="visible"/>
                                      </p:to>
                                    </p:set>
                                    <p:anim calcmode="lin" valueType="num">
                                      <p:cBhvr additive="base">
                                        <p:cTn id="8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83" fill="hold">
                            <p:stCondLst>
                              <p:cond delay="2000"/>
                            </p:stCondLst>
                            <p:childTnLst>
                              <p:par>
                                <p:cTn id="84" presetID="2" presetClass="entr" presetSubtype="2" fill="hold" nodeType="afterEffect">
                                  <p:stCondLst>
                                    <p:cond delay="0"/>
                                  </p:stCondLst>
                                  <p:childTnLst>
                                    <p:set>
                                      <p:cBhvr>
                                        <p:cTn id="85" dur="1" fill="hold">
                                          <p:stCondLst>
                                            <p:cond delay="0"/>
                                          </p:stCondLst>
                                        </p:cTn>
                                        <p:tgtEl>
                                          <p:spTgt spid="3">
                                            <p:txEl>
                                              <p:pRg st="5" end="5"/>
                                            </p:txEl>
                                          </p:spTgt>
                                        </p:tgtEl>
                                        <p:attrNameLst>
                                          <p:attrName>style.visibility</p:attrName>
                                        </p:attrNameLst>
                                      </p:cBhvr>
                                      <p:to>
                                        <p:strVal val="visible"/>
                                      </p:to>
                                    </p:set>
                                    <p:anim calcmode="lin" valueType="num">
                                      <p:cBhvr additive="base">
                                        <p:cTn id="86"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7"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88" fill="hold">
                            <p:stCondLst>
                              <p:cond delay="2500"/>
                            </p:stCondLst>
                            <p:childTnLst>
                              <p:par>
                                <p:cTn id="89" presetID="2" presetClass="entr" presetSubtype="2" fill="hold" nodeType="afterEffect">
                                  <p:stCondLst>
                                    <p:cond delay="0"/>
                                  </p:stCondLst>
                                  <p:childTnLst>
                                    <p:set>
                                      <p:cBhvr>
                                        <p:cTn id="90" dur="1" fill="hold">
                                          <p:stCondLst>
                                            <p:cond delay="0"/>
                                          </p:stCondLst>
                                        </p:cTn>
                                        <p:tgtEl>
                                          <p:spTgt spid="3">
                                            <p:txEl>
                                              <p:pRg st="6" end="6"/>
                                            </p:txEl>
                                          </p:spTgt>
                                        </p:tgtEl>
                                        <p:attrNameLst>
                                          <p:attrName>style.visibility</p:attrName>
                                        </p:attrNameLst>
                                      </p:cBhvr>
                                      <p:to>
                                        <p:strVal val="visible"/>
                                      </p:to>
                                    </p:set>
                                    <p:anim calcmode="lin" valueType="num">
                                      <p:cBhvr additive="base">
                                        <p:cTn id="9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93" fill="hold">
                            <p:stCondLst>
                              <p:cond delay="3000"/>
                            </p:stCondLst>
                            <p:childTnLst>
                              <p:par>
                                <p:cTn id="94" presetID="2" presetClass="entr" presetSubtype="2" fill="hold" nodeType="afterEffect">
                                  <p:stCondLst>
                                    <p:cond delay="0"/>
                                  </p:stCondLst>
                                  <p:childTnLst>
                                    <p:set>
                                      <p:cBhvr>
                                        <p:cTn id="95" dur="1" fill="hold">
                                          <p:stCondLst>
                                            <p:cond delay="0"/>
                                          </p:stCondLst>
                                        </p:cTn>
                                        <p:tgtEl>
                                          <p:spTgt spid="8">
                                            <p:txEl>
                                              <p:pRg st="4" end="4"/>
                                            </p:txEl>
                                          </p:spTgt>
                                        </p:tgtEl>
                                        <p:attrNameLst>
                                          <p:attrName>style.visibility</p:attrName>
                                        </p:attrNameLst>
                                      </p:cBhvr>
                                      <p:to>
                                        <p:strVal val="visible"/>
                                      </p:to>
                                    </p:set>
                                    <p:anim calcmode="lin" valueType="num">
                                      <p:cBhvr additive="base">
                                        <p:cTn id="96" dur="500" fill="hold"/>
                                        <p:tgtEl>
                                          <p:spTgt spid="8">
                                            <p:txEl>
                                              <p:pRg st="4" end="4"/>
                                            </p:txEl>
                                          </p:spTgt>
                                        </p:tgtEl>
                                        <p:attrNameLst>
                                          <p:attrName>ppt_x</p:attrName>
                                        </p:attrNameLst>
                                      </p:cBhvr>
                                      <p:tavLst>
                                        <p:tav tm="0">
                                          <p:val>
                                            <p:strVal val="1+#ppt_w/2"/>
                                          </p:val>
                                        </p:tav>
                                        <p:tav tm="100000">
                                          <p:val>
                                            <p:strVal val="#ppt_x"/>
                                          </p:val>
                                        </p:tav>
                                      </p:tavLst>
                                    </p:anim>
                                    <p:anim calcmode="lin" valueType="num">
                                      <p:cBhvr additive="base">
                                        <p:cTn id="97"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2" fill="hold" grpId="0" nodeType="clickEffect">
                                  <p:stCondLst>
                                    <p:cond delay="0"/>
                                  </p:stCondLst>
                                  <p:childTnLst>
                                    <p:set>
                                      <p:cBhvr>
                                        <p:cTn id="101" dur="1" fill="hold">
                                          <p:stCondLst>
                                            <p:cond delay="0"/>
                                          </p:stCondLst>
                                        </p:cTn>
                                        <p:tgtEl>
                                          <p:spTgt spid="11"/>
                                        </p:tgtEl>
                                        <p:attrNameLst>
                                          <p:attrName>style.visibility</p:attrName>
                                        </p:attrNameLst>
                                      </p:cBhvr>
                                      <p:to>
                                        <p:strVal val="visible"/>
                                      </p:to>
                                    </p:set>
                                    <p:anim calcmode="lin" valueType="num">
                                      <p:cBhvr additive="base">
                                        <p:cTn id="102" dur="500" fill="hold"/>
                                        <p:tgtEl>
                                          <p:spTgt spid="11"/>
                                        </p:tgtEl>
                                        <p:attrNameLst>
                                          <p:attrName>ppt_x</p:attrName>
                                        </p:attrNameLst>
                                      </p:cBhvr>
                                      <p:tavLst>
                                        <p:tav tm="0">
                                          <p:val>
                                            <p:strVal val="1+#ppt_w/2"/>
                                          </p:val>
                                        </p:tav>
                                        <p:tav tm="100000">
                                          <p:val>
                                            <p:strVal val="#ppt_x"/>
                                          </p:val>
                                        </p:tav>
                                      </p:tavLst>
                                    </p:anim>
                                    <p:anim calcmode="lin" valueType="num">
                                      <p:cBhvr additive="base">
                                        <p:cTn id="103"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xit" presetSubtype="2" fill="hold" grpId="1" nodeType="clickEffect">
                                  <p:stCondLst>
                                    <p:cond delay="0"/>
                                  </p:stCondLst>
                                  <p:childTnLst>
                                    <p:anim calcmode="lin" valueType="num">
                                      <p:cBhvr additive="base">
                                        <p:cTn id="107" dur="500"/>
                                        <p:tgtEl>
                                          <p:spTgt spid="11"/>
                                        </p:tgtEl>
                                        <p:attrNameLst>
                                          <p:attrName>ppt_x</p:attrName>
                                        </p:attrNameLst>
                                      </p:cBhvr>
                                      <p:tavLst>
                                        <p:tav tm="0">
                                          <p:val>
                                            <p:strVal val="ppt_x"/>
                                          </p:val>
                                        </p:tav>
                                        <p:tav tm="100000">
                                          <p:val>
                                            <p:strVal val="1+ppt_w/2"/>
                                          </p:val>
                                        </p:tav>
                                      </p:tavLst>
                                    </p:anim>
                                    <p:anim calcmode="lin" valueType="num">
                                      <p:cBhvr additive="base">
                                        <p:cTn id="108" dur="500"/>
                                        <p:tgtEl>
                                          <p:spTgt spid="11"/>
                                        </p:tgtEl>
                                        <p:attrNameLst>
                                          <p:attrName>ppt_y</p:attrName>
                                        </p:attrNameLst>
                                      </p:cBhvr>
                                      <p:tavLst>
                                        <p:tav tm="0">
                                          <p:val>
                                            <p:strVal val="ppt_y"/>
                                          </p:val>
                                        </p:tav>
                                        <p:tav tm="100000">
                                          <p:val>
                                            <p:strVal val="ppt_y"/>
                                          </p:val>
                                        </p:tav>
                                      </p:tavLst>
                                    </p:anim>
                                    <p:set>
                                      <p:cBhvr>
                                        <p:cTn id="109" dur="1" fill="hold">
                                          <p:stCondLst>
                                            <p:cond delay="499"/>
                                          </p:stCondLst>
                                        </p:cTn>
                                        <p:tgtEl>
                                          <p:spTgt spid="11"/>
                                        </p:tgtEl>
                                        <p:attrNameLst>
                                          <p:attrName>style.visibility</p:attrName>
                                        </p:attrNameLst>
                                      </p:cBhvr>
                                      <p:to>
                                        <p:strVal val="hidden"/>
                                      </p:to>
                                    </p:set>
                                  </p:childTnLst>
                                </p:cTn>
                              </p:par>
                            </p:childTnLst>
                          </p:cTn>
                        </p:par>
                        <p:par>
                          <p:cTn id="110" fill="hold">
                            <p:stCondLst>
                              <p:cond delay="500"/>
                            </p:stCondLst>
                            <p:childTnLst>
                              <p:par>
                                <p:cTn id="111" presetID="2" presetClass="entr" presetSubtype="2" fill="hold" nodeType="afterEffect">
                                  <p:stCondLst>
                                    <p:cond delay="0"/>
                                  </p:stCondLst>
                                  <p:childTnLst>
                                    <p:set>
                                      <p:cBhvr>
                                        <p:cTn id="112" dur="1" fill="hold">
                                          <p:stCondLst>
                                            <p:cond delay="0"/>
                                          </p:stCondLst>
                                        </p:cTn>
                                        <p:tgtEl>
                                          <p:spTgt spid="3">
                                            <p:txEl>
                                              <p:pRg st="7" end="7"/>
                                            </p:txEl>
                                          </p:spTgt>
                                        </p:tgtEl>
                                        <p:attrNameLst>
                                          <p:attrName>style.visibility</p:attrName>
                                        </p:attrNameLst>
                                      </p:cBhvr>
                                      <p:to>
                                        <p:strVal val="visible"/>
                                      </p:to>
                                    </p:set>
                                    <p:anim calcmode="lin" valueType="num">
                                      <p:cBhvr additive="base">
                                        <p:cTn id="11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1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115" fill="hold">
                            <p:stCondLst>
                              <p:cond delay="1000"/>
                            </p:stCondLst>
                            <p:childTnLst>
                              <p:par>
                                <p:cTn id="116" presetID="2" presetClass="entr" presetSubtype="2" fill="hold" nodeType="afterEffect">
                                  <p:stCondLst>
                                    <p:cond delay="0"/>
                                  </p:stCondLst>
                                  <p:childTnLst>
                                    <p:set>
                                      <p:cBhvr>
                                        <p:cTn id="117" dur="1" fill="hold">
                                          <p:stCondLst>
                                            <p:cond delay="0"/>
                                          </p:stCondLst>
                                        </p:cTn>
                                        <p:tgtEl>
                                          <p:spTgt spid="8">
                                            <p:txEl>
                                              <p:pRg st="11" end="11"/>
                                            </p:txEl>
                                          </p:spTgt>
                                        </p:tgtEl>
                                        <p:attrNameLst>
                                          <p:attrName>style.visibility</p:attrName>
                                        </p:attrNameLst>
                                      </p:cBhvr>
                                      <p:to>
                                        <p:strVal val="visible"/>
                                      </p:to>
                                    </p:set>
                                    <p:anim calcmode="lin" valueType="num">
                                      <p:cBhvr additive="base">
                                        <p:cTn id="118" dur="500" fill="hold"/>
                                        <p:tgtEl>
                                          <p:spTgt spid="8">
                                            <p:txEl>
                                              <p:pRg st="11" end="11"/>
                                            </p:txEl>
                                          </p:spTgt>
                                        </p:tgtEl>
                                        <p:attrNameLst>
                                          <p:attrName>ppt_x</p:attrName>
                                        </p:attrNameLst>
                                      </p:cBhvr>
                                      <p:tavLst>
                                        <p:tav tm="0">
                                          <p:val>
                                            <p:strVal val="1+#ppt_w/2"/>
                                          </p:val>
                                        </p:tav>
                                        <p:tav tm="100000">
                                          <p:val>
                                            <p:strVal val="#ppt_x"/>
                                          </p:val>
                                        </p:tav>
                                      </p:tavLst>
                                    </p:anim>
                                    <p:anim calcmode="lin" valueType="num">
                                      <p:cBhvr additive="base">
                                        <p:cTn id="119" dur="500" fill="hold"/>
                                        <p:tgtEl>
                                          <p:spTgt spid="8">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2" presetClass="entr" presetSubtype="2" fill="hold" grpId="0" nodeType="clickEffect">
                                  <p:stCondLst>
                                    <p:cond delay="0"/>
                                  </p:stCondLst>
                                  <p:childTnLst>
                                    <p:set>
                                      <p:cBhvr>
                                        <p:cTn id="123" dur="1" fill="hold">
                                          <p:stCondLst>
                                            <p:cond delay="0"/>
                                          </p:stCondLst>
                                        </p:cTn>
                                        <p:tgtEl>
                                          <p:spTgt spid="12"/>
                                        </p:tgtEl>
                                        <p:attrNameLst>
                                          <p:attrName>style.visibility</p:attrName>
                                        </p:attrNameLst>
                                      </p:cBhvr>
                                      <p:to>
                                        <p:strVal val="visible"/>
                                      </p:to>
                                    </p:set>
                                    <p:anim calcmode="lin" valueType="num">
                                      <p:cBhvr additive="base">
                                        <p:cTn id="124" dur="500" fill="hold"/>
                                        <p:tgtEl>
                                          <p:spTgt spid="12"/>
                                        </p:tgtEl>
                                        <p:attrNameLst>
                                          <p:attrName>ppt_x</p:attrName>
                                        </p:attrNameLst>
                                      </p:cBhvr>
                                      <p:tavLst>
                                        <p:tav tm="0">
                                          <p:val>
                                            <p:strVal val="1+#ppt_w/2"/>
                                          </p:val>
                                        </p:tav>
                                        <p:tav tm="100000">
                                          <p:val>
                                            <p:strVal val="#ppt_x"/>
                                          </p:val>
                                        </p:tav>
                                      </p:tavLst>
                                    </p:anim>
                                    <p:anim calcmode="lin" valueType="num">
                                      <p:cBhvr additive="base">
                                        <p:cTn id="125"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 presetClass="exit" presetSubtype="2" fill="hold" grpId="1" nodeType="clickEffect">
                                  <p:stCondLst>
                                    <p:cond delay="0"/>
                                  </p:stCondLst>
                                  <p:childTnLst>
                                    <p:anim calcmode="lin" valueType="num">
                                      <p:cBhvr additive="base">
                                        <p:cTn id="129" dur="500"/>
                                        <p:tgtEl>
                                          <p:spTgt spid="12"/>
                                        </p:tgtEl>
                                        <p:attrNameLst>
                                          <p:attrName>ppt_x</p:attrName>
                                        </p:attrNameLst>
                                      </p:cBhvr>
                                      <p:tavLst>
                                        <p:tav tm="0">
                                          <p:val>
                                            <p:strVal val="ppt_x"/>
                                          </p:val>
                                        </p:tav>
                                        <p:tav tm="100000">
                                          <p:val>
                                            <p:strVal val="1+ppt_w/2"/>
                                          </p:val>
                                        </p:tav>
                                      </p:tavLst>
                                    </p:anim>
                                    <p:anim calcmode="lin" valueType="num">
                                      <p:cBhvr additive="base">
                                        <p:cTn id="130" dur="500"/>
                                        <p:tgtEl>
                                          <p:spTgt spid="12"/>
                                        </p:tgtEl>
                                        <p:attrNameLst>
                                          <p:attrName>ppt_y</p:attrName>
                                        </p:attrNameLst>
                                      </p:cBhvr>
                                      <p:tavLst>
                                        <p:tav tm="0">
                                          <p:val>
                                            <p:strVal val="ppt_y"/>
                                          </p:val>
                                        </p:tav>
                                        <p:tav tm="100000">
                                          <p:val>
                                            <p:strVal val="ppt_y"/>
                                          </p:val>
                                        </p:tav>
                                      </p:tavLst>
                                    </p:anim>
                                    <p:set>
                                      <p:cBhvr>
                                        <p:cTn id="131" dur="1" fill="hold">
                                          <p:stCondLst>
                                            <p:cond delay="499"/>
                                          </p:stCondLst>
                                        </p:cTn>
                                        <p:tgtEl>
                                          <p:spTgt spid="12"/>
                                        </p:tgtEl>
                                        <p:attrNameLst>
                                          <p:attrName>style.visibility</p:attrName>
                                        </p:attrNameLst>
                                      </p:cBhvr>
                                      <p:to>
                                        <p:strVal val="hidden"/>
                                      </p:to>
                                    </p:set>
                                  </p:childTnLst>
                                </p:cTn>
                              </p:par>
                            </p:childTnLst>
                          </p:cTn>
                        </p:par>
                        <p:par>
                          <p:cTn id="132" fill="hold">
                            <p:stCondLst>
                              <p:cond delay="500"/>
                            </p:stCondLst>
                            <p:childTnLst>
                              <p:par>
                                <p:cTn id="133" presetID="2" presetClass="entr" presetSubtype="2" fill="hold" nodeType="afterEffect">
                                  <p:stCondLst>
                                    <p:cond delay="0"/>
                                  </p:stCondLst>
                                  <p:childTnLst>
                                    <p:set>
                                      <p:cBhvr>
                                        <p:cTn id="134" dur="1" fill="hold">
                                          <p:stCondLst>
                                            <p:cond delay="0"/>
                                          </p:stCondLst>
                                        </p:cTn>
                                        <p:tgtEl>
                                          <p:spTgt spid="3">
                                            <p:txEl>
                                              <p:pRg st="8" end="8"/>
                                            </p:txEl>
                                          </p:spTgt>
                                        </p:tgtEl>
                                        <p:attrNameLst>
                                          <p:attrName>style.visibility</p:attrName>
                                        </p:attrNameLst>
                                      </p:cBhvr>
                                      <p:to>
                                        <p:strVal val="visible"/>
                                      </p:to>
                                    </p:set>
                                    <p:anim calcmode="lin" valueType="num">
                                      <p:cBhvr additive="base">
                                        <p:cTn id="13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13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137" fill="hold">
                            <p:stCondLst>
                              <p:cond delay="1000"/>
                            </p:stCondLst>
                            <p:childTnLst>
                              <p:par>
                                <p:cTn id="138" presetID="2" presetClass="entr" presetSubtype="2" fill="hold" nodeType="afterEffect">
                                  <p:stCondLst>
                                    <p:cond delay="0"/>
                                  </p:stCondLst>
                                  <p:childTnLst>
                                    <p:set>
                                      <p:cBhvr>
                                        <p:cTn id="139" dur="1" fill="hold">
                                          <p:stCondLst>
                                            <p:cond delay="0"/>
                                          </p:stCondLst>
                                        </p:cTn>
                                        <p:tgtEl>
                                          <p:spTgt spid="8">
                                            <p:txEl>
                                              <p:pRg st="15" end="15"/>
                                            </p:txEl>
                                          </p:spTgt>
                                        </p:tgtEl>
                                        <p:attrNameLst>
                                          <p:attrName>style.visibility</p:attrName>
                                        </p:attrNameLst>
                                      </p:cBhvr>
                                      <p:to>
                                        <p:strVal val="visible"/>
                                      </p:to>
                                    </p:set>
                                    <p:anim calcmode="lin" valueType="num">
                                      <p:cBhvr additive="base">
                                        <p:cTn id="140" dur="500" fill="hold"/>
                                        <p:tgtEl>
                                          <p:spTgt spid="8">
                                            <p:txEl>
                                              <p:pRg st="15" end="15"/>
                                            </p:txEl>
                                          </p:spTgt>
                                        </p:tgtEl>
                                        <p:attrNameLst>
                                          <p:attrName>ppt_x</p:attrName>
                                        </p:attrNameLst>
                                      </p:cBhvr>
                                      <p:tavLst>
                                        <p:tav tm="0">
                                          <p:val>
                                            <p:strVal val="1+#ppt_w/2"/>
                                          </p:val>
                                        </p:tav>
                                        <p:tav tm="100000">
                                          <p:val>
                                            <p:strVal val="#ppt_x"/>
                                          </p:val>
                                        </p:tav>
                                      </p:tavLst>
                                    </p:anim>
                                    <p:anim calcmode="lin" valueType="num">
                                      <p:cBhvr additive="base">
                                        <p:cTn id="141" dur="500" fill="hold"/>
                                        <p:tgtEl>
                                          <p:spTgt spid="8">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5" grpId="0" animBg="1"/>
      <p:bldP spid="5" grpId="1" animBg="1"/>
      <p:bldP spid="11" grpId="0" animBg="1"/>
      <p:bldP spid="11" grpId="1" animBg="1"/>
      <p:bldP spid="12" grpId="0" animBg="1"/>
      <p:bldP spid="12" grpId="1" animBg="1"/>
      <p:bldP spid="10" grpId="0" animBg="1"/>
      <p:bldP spid="10" grpId="1" animBg="1"/>
      <p:bldP spid="9" grpId="0" animBg="1"/>
      <p:bldP spid="9" grpId="1" animBg="1"/>
    </p:bld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0</TotalTime>
  <Words>9199</Words>
  <Application>Microsoft Office PowerPoint</Application>
  <PresentationFormat>画面に合わせる (4:3)</PresentationFormat>
  <Paragraphs>924</Paragraphs>
  <Slides>44</Slides>
  <Notes>40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44</vt:i4>
      </vt:variant>
    </vt:vector>
  </HeadingPairs>
  <TitlesOfParts>
    <vt:vector size="53" baseType="lpstr">
      <vt:lpstr>HGP創英角ﾎﾟｯﾌﾟ体</vt:lpstr>
      <vt:lpstr>ＭＳ Ｐゴシック</vt:lpstr>
      <vt:lpstr>ＭＳ Ｐ明朝</vt:lpstr>
      <vt:lpstr>ＭＳ 明朝</vt:lpstr>
      <vt:lpstr>メイリオ</vt:lpstr>
      <vt:lpstr>Arial</vt:lpstr>
      <vt:lpstr>Calibri</vt:lpstr>
      <vt:lpstr>Wingdings 3</vt:lpstr>
      <vt:lpstr>ウィスプ</vt:lpstr>
      <vt:lpstr>The Tutorial of Steps of Risk Assessment for Preventing Process Accidents</vt:lpstr>
      <vt:lpstr>【Summary of the Process】</vt:lpstr>
      <vt:lpstr>PowerPoint プレゼンテーション</vt:lpstr>
      <vt:lpstr>PowerPoint プレゼンテーション</vt:lpstr>
      <vt:lpstr>【Target Operation】</vt:lpstr>
      <vt:lpstr>Actually operations of this process</vt:lpstr>
      <vt:lpstr>【 STEP1: Grasp of Hazards Regarding the Substances and the Process 】</vt:lpstr>
      <vt:lpstr>STEP1 Answering the questions(1)</vt:lpstr>
      <vt:lpstr>STEP1 Answering the questions(2)</vt:lpstr>
      <vt:lpstr>STEP1 Answering the questions(3)</vt:lpstr>
      <vt:lpstr>Answer of STEP1</vt:lpstr>
      <vt:lpstr>The record to the implementation sheet</vt:lpstr>
      <vt:lpstr>STEP2 Implement risk assessment ①Identify trigger events and hazard scenarios</vt:lpstr>
      <vt:lpstr>PowerPoint プレゼンテーション</vt:lpstr>
      <vt:lpstr>STEP2 Implement risk assessment ① Identify trigger events and scenarios</vt:lpstr>
      <vt:lpstr>PowerPoint プレゼンテーション</vt:lpstr>
      <vt:lpstr>STEP2 Implement risk assessment ①Identify trigger events and scenarios</vt:lpstr>
      <vt:lpstr>Point of scenario identification</vt:lpstr>
      <vt:lpstr>PowerPoint プレゼンテーション</vt:lpstr>
      <vt:lpstr>STEP2 Implement risk assessment ②Estimation and evaluation of risk of the scenarios</vt:lpstr>
      <vt:lpstr>PowerPoint プレゼンテーション</vt:lpstr>
      <vt:lpstr>STEP2 Implement risk assessment ② Estimation and evaluation of risk of the scenarios (Part 1)</vt:lpstr>
      <vt:lpstr>PowerPoint プレゼンテーション</vt:lpstr>
      <vt:lpstr>STEP2 Implement risk assessment ② Estimation and evaluation of risk of the scenarios (Part 2)</vt:lpstr>
      <vt:lpstr>PowerPoint プレゼンテーション</vt:lpstr>
      <vt:lpstr>STEP2 Implement risk assessment ③ Consideration of  additional risk reduction measures</vt:lpstr>
      <vt:lpstr>STEP2 Implement risk assessment ③ Consideration of  additional risk reduction measures (continued)</vt:lpstr>
      <vt:lpstr>PowerPoint プレゼンテーション</vt:lpstr>
      <vt:lpstr>STEP2 Implement risk assessment ③ Consideration of  additional risk reduction measures (continued)</vt:lpstr>
      <vt:lpstr>PowerPoint プレゼンテーション</vt:lpstr>
      <vt:lpstr>STEP2 Implement risk assessment ③Consideration of  additional risk reduction measures (continued)</vt:lpstr>
      <vt:lpstr>PowerPoint プレゼンテーション</vt:lpstr>
      <vt:lpstr>STEP2 Implement risk assessment ④Implement Risk Assessment by repeating the process from ① to ③</vt:lpstr>
      <vt:lpstr>STEP3 Decision on the risk reduction measure</vt:lpstr>
      <vt:lpstr>PowerPoint プレゼンテーション</vt:lpstr>
      <vt:lpstr>Conclusion The record for next time.</vt:lpstr>
      <vt:lpstr>Table 5 Examples of discrepancies for investigation of defects related to works/operations</vt:lpstr>
      <vt:lpstr>Table 6 Examples of defects related to equipment/devices (a) Damage to vessels/piping systems</vt:lpstr>
      <vt:lpstr>Table 6 Examples of defects related to equipment/devices (b) Equipment failure </vt:lpstr>
      <vt:lpstr>Table 6 Examples of defects related to equipment/devices (c) Loss of utility</vt:lpstr>
      <vt:lpstr>Table 7 Examples of external factors</vt:lpstr>
      <vt:lpstr>Table 11 Criteria for risk estimation (a) Severity of hazard</vt:lpstr>
      <vt:lpstr>Table 11 Criteria for risk estimation (b) Occurrence frequency of hazard (likelihood)</vt:lpstr>
      <vt:lpstr>Table 11 Criteria for risk estimation (c) Risk level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2018-06-21T06:48:13Z</dcterms:created>
  <dcterms:modified xsi:type="dcterms:W3CDTF">2018-06-21T06:49:03Z</dcterms:modified>
</cp:coreProperties>
</file>